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8" r:id="rId5"/>
    <p:sldId id="267" r:id="rId6"/>
    <p:sldId id="260" r:id="rId7"/>
    <p:sldId id="261" r:id="rId8"/>
    <p:sldId id="262" r:id="rId9"/>
    <p:sldId id="263" r:id="rId10"/>
    <p:sldId id="268" r:id="rId11"/>
    <p:sldId id="264" r:id="rId12"/>
    <p:sldId id="265" r:id="rId13"/>
    <p:sldId id="266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03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496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316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3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5481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4659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16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120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613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76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962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27646D-B652-4654-8750-12780ABBB88E}" type="datetimeFigureOut">
              <a:rPr lang="cs-CZ" smtClean="0"/>
              <a:t>26.8.2011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2411B-41AD-4B3A-A76D-055CBD8CDE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188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verythingusb.com/logitech_g15_gaming_keyboard_13079.html" TargetMode="External"/><Relationship Id="rId4" Type="http://schemas.openxmlformats.org/officeDocument/2006/relationships/hyperlink" Target="http://www.adminxp.cz/windowsxp/index.php?aid=1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71850" y="1412776"/>
            <a:ext cx="3672408" cy="3380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461934"/>
              </p:ext>
            </p:extLst>
          </p:nvPr>
        </p:nvGraphicFramePr>
        <p:xfrm>
          <a:off x="783618" y="4941168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Zpracování a využití informací pro 6.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VY_32_INOVACE_02_Práce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 okny, složkami a soubory, klávesnice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884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2232247"/>
          </a:xfrm>
        </p:spPr>
        <p:txBody>
          <a:bodyPr>
            <a:normAutofit/>
          </a:bodyPr>
          <a:lstStyle/>
          <a:p>
            <a:r>
              <a:rPr lang="cs-CZ" dirty="0" smtClean="0"/>
              <a:t>2.</a:t>
            </a:r>
            <a:br>
              <a:rPr lang="cs-CZ" dirty="0" smtClean="0"/>
            </a:br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okny, složkami a soubory, klávesnice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92088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Mgr. Hana Hartmannová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1680" y="4293096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Autor: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546687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okny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0306" y="1480884"/>
            <a:ext cx="30963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Okno otevřené složky:</a:t>
            </a:r>
            <a:endParaRPr lang="cs-CZ" sz="25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93196"/>
            <a:ext cx="8208912" cy="45321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aoblený obdélníkový popisek 5"/>
          <p:cNvSpPr/>
          <p:nvPr/>
        </p:nvSpPr>
        <p:spPr>
          <a:xfrm>
            <a:off x="2123728" y="2204864"/>
            <a:ext cx="2304256" cy="324036"/>
          </a:xfrm>
          <a:prstGeom prst="wedgeRoundRectCallout">
            <a:avLst>
              <a:gd name="adj1" fmla="val -88310"/>
              <a:gd name="adj2" fmla="val -71266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Záhlaví – pohyb okna</a:t>
            </a:r>
            <a:endParaRPr lang="cs-CZ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5580112" y="2366882"/>
            <a:ext cx="1562472" cy="306324"/>
          </a:xfrm>
          <a:prstGeom prst="wedgeRoundRectCallout">
            <a:avLst>
              <a:gd name="adj1" fmla="val 88708"/>
              <a:gd name="adj2" fmla="val -133274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Minimalizace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6084168" y="2852936"/>
            <a:ext cx="1584176" cy="306324"/>
          </a:xfrm>
          <a:prstGeom prst="wedgeRoundRectCallout">
            <a:avLst>
              <a:gd name="adj1" fmla="val 74420"/>
              <a:gd name="adj2" fmla="val -298035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Maximalizace</a:t>
            </a:r>
            <a:endParaRPr lang="cs-CZ" dirty="0"/>
          </a:p>
        </p:txBody>
      </p:sp>
      <p:sp>
        <p:nvSpPr>
          <p:cNvPr id="9" name="Zaoblený obdélníkový popisek 8"/>
          <p:cNvSpPr/>
          <p:nvPr/>
        </p:nvSpPr>
        <p:spPr>
          <a:xfrm>
            <a:off x="7020272" y="3429000"/>
            <a:ext cx="1296144" cy="288032"/>
          </a:xfrm>
          <a:prstGeom prst="wedgeRoundRectCallout">
            <a:avLst>
              <a:gd name="adj1" fmla="val 54662"/>
              <a:gd name="adj2" fmla="val -514709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Uzavření</a:t>
            </a:r>
            <a:endParaRPr lang="cs-CZ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2267744" y="4581128"/>
            <a:ext cx="1872208" cy="360040"/>
          </a:xfrm>
          <a:prstGeom prst="wedgeRoundRectCallout">
            <a:avLst>
              <a:gd name="adj1" fmla="val -147634"/>
              <a:gd name="adj2" fmla="val 148257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Úprava velikosti</a:t>
            </a:r>
            <a:endParaRPr lang="cs-CZ" dirty="0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5724128" y="4581128"/>
            <a:ext cx="1152128" cy="360040"/>
          </a:xfrm>
          <a:prstGeom prst="wedgeRoundRectCallout">
            <a:avLst>
              <a:gd name="adj1" fmla="val -181440"/>
              <a:gd name="adj2" fmla="val -399267"/>
              <a:gd name="adj3" fmla="val 16667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8277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Práce s okny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44824"/>
            <a:ext cx="3254287" cy="5945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Čárový popisek 2 6"/>
          <p:cNvSpPr/>
          <p:nvPr/>
        </p:nvSpPr>
        <p:spPr>
          <a:xfrm>
            <a:off x="3059832" y="4765693"/>
            <a:ext cx="5544616" cy="576064"/>
          </a:xfrm>
          <a:prstGeom prst="borderCallout2">
            <a:avLst>
              <a:gd name="adj1" fmla="val 49672"/>
              <a:gd name="adj2" fmla="val -408"/>
              <a:gd name="adj3" fmla="val 53795"/>
              <a:gd name="adj4" fmla="val -22021"/>
              <a:gd name="adj5" fmla="val -427603"/>
              <a:gd name="adj6" fmla="val -2182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000" u="sng" dirty="0" smtClean="0"/>
              <a:t>Maximalizace</a:t>
            </a:r>
            <a:r>
              <a:rPr lang="cs-CZ" sz="2000" dirty="0" smtClean="0"/>
              <a:t> - okno nebo aplikace je zobrazená na celou pracovní plochu, nelze měnit jeho velikost</a:t>
            </a:r>
            <a:endParaRPr lang="cs-CZ" sz="2000" dirty="0"/>
          </a:p>
        </p:txBody>
      </p:sp>
      <p:sp>
        <p:nvSpPr>
          <p:cNvPr id="8" name="Čárový popisek 2 7"/>
          <p:cNvSpPr/>
          <p:nvPr/>
        </p:nvSpPr>
        <p:spPr>
          <a:xfrm>
            <a:off x="1205456" y="5703955"/>
            <a:ext cx="7416824" cy="720080"/>
          </a:xfrm>
          <a:prstGeom prst="borderCallout2">
            <a:avLst>
              <a:gd name="adj1" fmla="val 50171"/>
              <a:gd name="adj2" fmla="val -373"/>
              <a:gd name="adj3" fmla="val 49679"/>
              <a:gd name="adj4" fmla="val -5825"/>
              <a:gd name="adj5" fmla="val -468584"/>
              <a:gd name="adj6" fmla="val -496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Minimalizace</a:t>
            </a:r>
            <a:r>
              <a:rPr lang="cs-CZ" sz="2000" dirty="0" smtClean="0"/>
              <a:t> - </a:t>
            </a:r>
            <a:r>
              <a:rPr lang="cs-CZ" sz="2000" dirty="0"/>
              <a:t>a</a:t>
            </a:r>
            <a:r>
              <a:rPr lang="cs-CZ" sz="2000" dirty="0" smtClean="0"/>
              <a:t>plikace je schovaná za tlačítko v hlavním panelu, </a:t>
            </a:r>
            <a:r>
              <a:rPr lang="cs-CZ" sz="2000" dirty="0"/>
              <a:t>p</a:t>
            </a:r>
            <a:r>
              <a:rPr lang="cs-CZ" sz="2000" dirty="0" smtClean="0"/>
              <a:t>o kliknutí je obnovena do maximalizovaného nebo normálního režimu</a:t>
            </a:r>
            <a:endParaRPr lang="cs-CZ" sz="2000" dirty="0"/>
          </a:p>
        </p:txBody>
      </p:sp>
      <p:sp>
        <p:nvSpPr>
          <p:cNvPr id="9" name="Čárový popisek 2 8"/>
          <p:cNvSpPr/>
          <p:nvPr/>
        </p:nvSpPr>
        <p:spPr>
          <a:xfrm>
            <a:off x="4427984" y="3933056"/>
            <a:ext cx="4176464" cy="498635"/>
          </a:xfrm>
          <a:prstGeom prst="borderCallout2">
            <a:avLst>
              <a:gd name="adj1" fmla="val 50334"/>
              <a:gd name="adj2" fmla="val -309"/>
              <a:gd name="adj3" fmla="val 49950"/>
              <a:gd name="adj4" fmla="val -34664"/>
              <a:gd name="adj5" fmla="val -318331"/>
              <a:gd name="adj6" fmla="val -34082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u="sng" dirty="0" smtClean="0"/>
              <a:t>Uzavření</a:t>
            </a:r>
            <a:r>
              <a:rPr lang="cs-CZ" sz="2000" dirty="0" smtClean="0"/>
              <a:t> okna</a:t>
            </a:r>
            <a:endParaRPr lang="cs-CZ" sz="20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103" y="1844824"/>
            <a:ext cx="3316868" cy="59453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Čárový popisek 2 10"/>
          <p:cNvSpPr/>
          <p:nvPr/>
        </p:nvSpPr>
        <p:spPr>
          <a:xfrm>
            <a:off x="5292080" y="2996952"/>
            <a:ext cx="3312368" cy="648071"/>
          </a:xfrm>
          <a:prstGeom prst="borderCallout2">
            <a:avLst>
              <a:gd name="adj1" fmla="val 48069"/>
              <a:gd name="adj2" fmla="val -227"/>
              <a:gd name="adj3" fmla="val 47808"/>
              <a:gd name="adj4" fmla="val -9401"/>
              <a:gd name="adj5" fmla="val -100060"/>
              <a:gd name="adj6" fmla="val -899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u="sng" dirty="0" smtClean="0"/>
              <a:t>U maximalizovaného okna</a:t>
            </a:r>
            <a:r>
              <a:rPr lang="cs-CZ" dirty="0" smtClean="0"/>
              <a:t> - otevře okno na původní velikost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9617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496" y="-16891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Pokud je aplikace schovaná za tlačítko na hlavním panelu, mluvíme o: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916832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maximalizaci okna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780928"/>
            <a:ext cx="2592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minimalizaci okna</a:t>
            </a:r>
            <a:endParaRPr lang="cs-CZ" sz="25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3645024"/>
            <a:ext cx="208823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uzavření okna</a:t>
            </a:r>
            <a:endParaRPr lang="cs-CZ" sz="25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4558625"/>
            <a:ext cx="302433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změně velikosti okna</a:t>
            </a:r>
            <a:endParaRPr lang="cs-CZ" sz="25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19872" y="6021288"/>
            <a:ext cx="54006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500" dirty="0" smtClean="0"/>
              <a:t>(kontrolu proveď kliknutím na možnosti)</a:t>
            </a:r>
            <a:endParaRPr lang="cs-CZ" sz="2500" dirty="0"/>
          </a:p>
        </p:txBody>
      </p:sp>
      <p:sp>
        <p:nvSpPr>
          <p:cNvPr id="10" name="Zkosené hrany 9"/>
          <p:cNvSpPr/>
          <p:nvPr/>
        </p:nvSpPr>
        <p:spPr>
          <a:xfrm>
            <a:off x="6228184" y="1916832"/>
            <a:ext cx="2448272" cy="1018223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ANO</a:t>
            </a:r>
            <a:endParaRPr lang="cs-CZ" sz="5400" dirty="0"/>
          </a:p>
        </p:txBody>
      </p:sp>
      <p:sp>
        <p:nvSpPr>
          <p:cNvPr id="11" name="Zkosené hrany 10"/>
          <p:cNvSpPr/>
          <p:nvPr/>
        </p:nvSpPr>
        <p:spPr>
          <a:xfrm>
            <a:off x="6228184" y="3834550"/>
            <a:ext cx="2448272" cy="1042416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131486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12766E-7 L 0.31111 0.280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139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90287E-7 L 0.32292 -0.0871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46" y="-43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056E-8 L 0.34271 0.0703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35" y="35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8.32562E-8 L 0.29149 -0.0106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66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Složka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628800"/>
            <a:ext cx="8208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je to organizační jednotka, „přihrádka“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sdružuje soubory a další složky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500" dirty="0" smtClean="0"/>
              <a:t>můžeme pojmenovat, vytvořit vlastní strukturu (logické uspořádání) </a:t>
            </a:r>
            <a:endParaRPr lang="cs-CZ" sz="25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385" y="4113264"/>
            <a:ext cx="943107" cy="11050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683" y="5335064"/>
            <a:ext cx="961344" cy="11343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683" y="4100899"/>
            <a:ext cx="957395" cy="11314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93" y="2875295"/>
            <a:ext cx="935521" cy="11157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610" y="4060100"/>
            <a:ext cx="936104" cy="116790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934" y="5312160"/>
            <a:ext cx="936104" cy="1156883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15" name="Přímá spojnice se šipkou 14"/>
          <p:cNvCxnSpPr>
            <a:stCxn id="6" idx="3"/>
          </p:cNvCxnSpPr>
          <p:nvPr/>
        </p:nvCxnSpPr>
        <p:spPr>
          <a:xfrm flipV="1">
            <a:off x="2625492" y="3429000"/>
            <a:ext cx="1465427" cy="12367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6" idx="3"/>
          </p:cNvCxnSpPr>
          <p:nvPr/>
        </p:nvCxnSpPr>
        <p:spPr>
          <a:xfrm>
            <a:off x="2625492" y="4665791"/>
            <a:ext cx="1465427" cy="8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>
            <a:stCxn id="6" idx="3"/>
            <a:endCxn id="7" idx="1"/>
          </p:cNvCxnSpPr>
          <p:nvPr/>
        </p:nvCxnSpPr>
        <p:spPr>
          <a:xfrm>
            <a:off x="2625492" y="4665791"/>
            <a:ext cx="1470191" cy="12364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>
            <a:endCxn id="11" idx="1"/>
          </p:cNvCxnSpPr>
          <p:nvPr/>
        </p:nvCxnSpPr>
        <p:spPr>
          <a:xfrm>
            <a:off x="5053078" y="3429000"/>
            <a:ext cx="1289115" cy="417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endCxn id="12" idx="1"/>
          </p:cNvCxnSpPr>
          <p:nvPr/>
        </p:nvCxnSpPr>
        <p:spPr>
          <a:xfrm>
            <a:off x="5057027" y="3433174"/>
            <a:ext cx="1284583" cy="12108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>
            <a:endCxn id="13" idx="1"/>
          </p:cNvCxnSpPr>
          <p:nvPr/>
        </p:nvCxnSpPr>
        <p:spPr>
          <a:xfrm>
            <a:off x="5053078" y="3429000"/>
            <a:ext cx="1277856" cy="24616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7" name="Obrázek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446" y="2836189"/>
            <a:ext cx="956581" cy="116915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89393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Soubor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2377" y="1412776"/>
            <a:ext cx="820891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obsahuje text, obrázek, tabulku, fotku, video, apod.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má svůj název a velikost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název složen ze jména a přípony (přípona charakterizuje typ souboru) </a:t>
            </a:r>
            <a:r>
              <a:rPr lang="cs-CZ" sz="2500" dirty="0" smtClean="0">
                <a:sym typeface="Symbol"/>
              </a:rPr>
              <a:t> jméno </a:t>
            </a:r>
            <a:r>
              <a:rPr lang="cs-CZ" sz="2500" dirty="0" err="1" smtClean="0">
                <a:sym typeface="Symbol"/>
              </a:rPr>
              <a:t>souboru.přípona</a:t>
            </a: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název by neměl obsahovat diakritiku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název </a:t>
            </a:r>
            <a:r>
              <a:rPr lang="cs-CZ" sz="2500" u="sng" dirty="0" smtClean="0"/>
              <a:t>nesmí </a:t>
            </a:r>
            <a:r>
              <a:rPr lang="cs-CZ" sz="2500" dirty="0" smtClean="0"/>
              <a:t>obsahovat znaky: . , ; /</a:t>
            </a:r>
            <a:r>
              <a:rPr lang="en-US" sz="2500" dirty="0" smtClean="0"/>
              <a:t> \ [ ] </a:t>
            </a:r>
            <a:r>
              <a:rPr lang="cs-CZ" sz="2500" dirty="0" smtClean="0"/>
              <a:t>&lt; &gt; </a:t>
            </a:r>
            <a:r>
              <a:rPr lang="cs-CZ" sz="2500" dirty="0"/>
              <a:t>|</a:t>
            </a:r>
            <a:r>
              <a:rPr lang="cs-CZ" sz="2500" dirty="0" smtClean="0"/>
              <a:t>* = + ?</a:t>
            </a:r>
            <a:endParaRPr lang="cs-CZ" sz="25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792522"/>
            <a:ext cx="8178578" cy="52322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Příklady běžných přípon: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8381" y="4345062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.</a:t>
            </a:r>
            <a:r>
              <a:rPr lang="cs-CZ" dirty="0" err="1" smtClean="0"/>
              <a:t>exe</a:t>
            </a:r>
            <a:r>
              <a:rPr lang="cs-CZ" dirty="0" smtClean="0"/>
              <a:t> – spustitelné soubory (spustí např. hru)</a:t>
            </a:r>
          </a:p>
          <a:p>
            <a:r>
              <a:rPr lang="cs-CZ" dirty="0" smtClean="0"/>
              <a:t>.doc, </a:t>
            </a:r>
            <a:r>
              <a:rPr lang="cs-CZ" dirty="0" err="1" smtClean="0"/>
              <a:t>docx</a:t>
            </a:r>
            <a:r>
              <a:rPr lang="cs-CZ" dirty="0" smtClean="0"/>
              <a:t> – texty</a:t>
            </a:r>
          </a:p>
          <a:p>
            <a:r>
              <a:rPr lang="cs-CZ" dirty="0" smtClean="0"/>
              <a:t>.</a:t>
            </a:r>
            <a:r>
              <a:rPr lang="cs-CZ" dirty="0" err="1" smtClean="0"/>
              <a:t>xls</a:t>
            </a:r>
            <a:r>
              <a:rPr lang="cs-CZ" dirty="0" smtClean="0"/>
              <a:t>, </a:t>
            </a:r>
            <a:r>
              <a:rPr lang="cs-CZ" dirty="0" err="1" smtClean="0"/>
              <a:t>xlsx</a:t>
            </a:r>
            <a:r>
              <a:rPr lang="cs-CZ" dirty="0" smtClean="0"/>
              <a:t> – tabulky</a:t>
            </a:r>
          </a:p>
          <a:p>
            <a:r>
              <a:rPr lang="cs-CZ" dirty="0" smtClean="0"/>
              <a:t>.</a:t>
            </a:r>
            <a:r>
              <a:rPr lang="cs-CZ" dirty="0" err="1" smtClean="0"/>
              <a:t>jpg</a:t>
            </a:r>
            <a:r>
              <a:rPr lang="cs-CZ" dirty="0" smtClean="0"/>
              <a:t>, </a:t>
            </a:r>
            <a:r>
              <a:rPr lang="cs-CZ" dirty="0" err="1" smtClean="0"/>
              <a:t>gif</a:t>
            </a:r>
            <a:r>
              <a:rPr lang="cs-CZ" dirty="0" smtClean="0"/>
              <a:t> – obrázky</a:t>
            </a:r>
          </a:p>
          <a:p>
            <a:r>
              <a:rPr lang="cs-CZ" dirty="0" smtClean="0"/>
              <a:t>.</a:t>
            </a:r>
            <a:r>
              <a:rPr lang="cs-CZ" dirty="0" err="1" smtClean="0"/>
              <a:t>png</a:t>
            </a:r>
            <a:r>
              <a:rPr lang="cs-CZ" dirty="0" smtClean="0"/>
              <a:t> – obrázek vytvořený v programu </a:t>
            </a:r>
            <a:r>
              <a:rPr lang="cs-CZ" i="1" dirty="0" smtClean="0"/>
              <a:t>Malování</a:t>
            </a:r>
          </a:p>
          <a:p>
            <a:r>
              <a:rPr lang="cs-CZ" dirty="0" smtClean="0"/>
              <a:t>.</a:t>
            </a:r>
            <a:r>
              <a:rPr lang="cs-CZ" dirty="0" err="1" smtClean="0"/>
              <a:t>htm</a:t>
            </a:r>
            <a:r>
              <a:rPr lang="cs-CZ" dirty="0" smtClean="0"/>
              <a:t>, </a:t>
            </a:r>
            <a:r>
              <a:rPr lang="cs-CZ" dirty="0" err="1" smtClean="0"/>
              <a:t>html</a:t>
            </a:r>
            <a:r>
              <a:rPr lang="cs-CZ" dirty="0" smtClean="0"/>
              <a:t> – www stránky na internetu</a:t>
            </a:r>
          </a:p>
          <a:p>
            <a:r>
              <a:rPr lang="cs-CZ" dirty="0" smtClean="0"/>
              <a:t>.mp3 - zvuky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027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8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Klávesnice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44824"/>
            <a:ext cx="8208912" cy="44644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aoblený obdélníkový popisek 4"/>
          <p:cNvSpPr/>
          <p:nvPr/>
        </p:nvSpPr>
        <p:spPr>
          <a:xfrm>
            <a:off x="1259632" y="4257092"/>
            <a:ext cx="2088232" cy="396044"/>
          </a:xfrm>
          <a:prstGeom prst="wedgeRoundRectCallout">
            <a:avLst>
              <a:gd name="adj1" fmla="val 59919"/>
              <a:gd name="adj2" fmla="val -16988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a</a:t>
            </a:r>
            <a:r>
              <a:rPr lang="cs-CZ" dirty="0" smtClean="0"/>
              <a:t>lfanumerická část</a:t>
            </a:r>
            <a:endParaRPr lang="cs-CZ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6228184" y="5085184"/>
            <a:ext cx="1850504" cy="432048"/>
          </a:xfrm>
          <a:prstGeom prst="wedgeRoundRectCallout">
            <a:avLst>
              <a:gd name="adj1" fmla="val 27939"/>
              <a:gd name="adj2" fmla="val -374529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/>
              <a:t>n</a:t>
            </a:r>
            <a:r>
              <a:rPr lang="cs-CZ" dirty="0" smtClean="0"/>
              <a:t>umerická část</a:t>
            </a:r>
            <a:endParaRPr lang="cs-CZ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4860032" y="3501008"/>
            <a:ext cx="1728192" cy="432048"/>
          </a:xfrm>
          <a:prstGeom prst="wedgeRoundRectCallout">
            <a:avLst>
              <a:gd name="adj1" fmla="val -123081"/>
              <a:gd name="adj2" fmla="val -154640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funkční klávesy</a:t>
            </a:r>
            <a:endParaRPr lang="cs-CZ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2699792" y="5301208"/>
            <a:ext cx="2160240" cy="576064"/>
          </a:xfrm>
          <a:prstGeom prst="wedgeRoundRectCallout">
            <a:avLst>
              <a:gd name="adj1" fmla="val 118797"/>
              <a:gd name="adj2" fmla="val -226104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řídící a kurzorové klávesy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1128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Klávesnice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556792"/>
            <a:ext cx="8208912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u="sng" dirty="0" smtClean="0"/>
              <a:t>4 základní části: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alfanumerická část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řídící a kurzorové klávesy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numerická část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funkční klávesy</a:t>
            </a:r>
          </a:p>
          <a:p>
            <a:endParaRPr lang="cs-CZ" sz="2500" dirty="0"/>
          </a:p>
          <a:p>
            <a:pPr marL="342900" indent="-342900">
              <a:buFontTx/>
              <a:buChar char="-"/>
            </a:pPr>
            <a:r>
              <a:rPr lang="cs-CZ" sz="2500" dirty="0" smtClean="0"/>
              <a:t>jedna klávesa může mít více významů</a:t>
            </a:r>
          </a:p>
          <a:p>
            <a:pPr marL="342900" indent="-342900">
              <a:buFontTx/>
              <a:buChar char="-"/>
            </a:pPr>
            <a:r>
              <a:rPr lang="cs-CZ" sz="2500" dirty="0" smtClean="0"/>
              <a:t>dříve byla pouze anglická, dnes lze přepínat režimy různých jazyků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395536" y="5111611"/>
            <a:ext cx="820891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u="sng" dirty="0" smtClean="0"/>
              <a:t>Přepínání: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myší na hlavním panelu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levý ALT + SHIFT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330218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Numerická část klávesnice představuje: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031940" y="5187359"/>
            <a:ext cx="10801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čísla</a:t>
            </a:r>
            <a:endParaRPr lang="cs-CZ" sz="25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43908" y="2951946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písmenka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03848" y="4149080"/>
            <a:ext cx="27363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např. klávesu CTRL</a:t>
            </a:r>
            <a:endParaRPr lang="cs-CZ" sz="25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21850" y="2060848"/>
            <a:ext cx="27003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např. klávesu SHIFT </a:t>
            </a:r>
            <a:endParaRPr lang="cs-CZ" sz="2500" dirty="0"/>
          </a:p>
        </p:txBody>
      </p:sp>
      <p:sp>
        <p:nvSpPr>
          <p:cNvPr id="11" name="Zkosené hrany 10"/>
          <p:cNvSpPr/>
          <p:nvPr/>
        </p:nvSpPr>
        <p:spPr>
          <a:xfrm>
            <a:off x="395536" y="5425886"/>
            <a:ext cx="1800200" cy="1042416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ANO</a:t>
            </a:r>
            <a:endParaRPr lang="cs-CZ" sz="5400" dirty="0"/>
          </a:p>
        </p:txBody>
      </p:sp>
      <p:sp>
        <p:nvSpPr>
          <p:cNvPr id="12" name="Zkosené hrany 11"/>
          <p:cNvSpPr/>
          <p:nvPr/>
        </p:nvSpPr>
        <p:spPr>
          <a:xfrm>
            <a:off x="7020272" y="5425886"/>
            <a:ext cx="1728192" cy="1042416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NE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624912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88437E-6 L 0.16927 4.88437E-6 C 0.24514 4.88437E-6 0.33854 0.07701 0.33854 0.13991 L 0.33854 0.28006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139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90379E-6 L 0.18108 3.90379E-6 C 0.26233 3.90379E-6 0.36233 0.05527 0.36233 0.1006 L 0.36233 0.20282 " pathEditMode="relative" rAng="0" ptsTypes="FfFF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08" y="10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4172E-6 L 0.16927 -2.94172E-6 C 0.24514 -2.94172E-6 0.33854 0.02729 0.33854 0.05019 L 0.33854 0.10153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5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2868 L -0.09722 -0.22548 C -0.11771 -0.26966 -0.14809 -0.29371 -0.17986 -0.29371 C -0.21615 -0.29371 -0.24497 -0.26966 -0.26545 -0.22548 L -0.36233 -0.02868 " pathEditMode="relative" rAng="0" ptsTypes="FffFF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-13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Některé funkční klávesy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7630" y="1488546"/>
            <a:ext cx="8136904" cy="5093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ENTER = potvrdí operaci, odešle data do počítače, ukončí</a:t>
            </a:r>
          </a:p>
          <a:p>
            <a:r>
              <a:rPr lang="cs-CZ" sz="2500" dirty="0"/>
              <a:t> </a:t>
            </a:r>
            <a:r>
              <a:rPr lang="cs-CZ" sz="2500" dirty="0" smtClean="0"/>
              <a:t>               odstavec a kurzor přejde na další řádku</a:t>
            </a:r>
          </a:p>
          <a:p>
            <a:r>
              <a:rPr lang="cs-CZ" sz="2500" dirty="0" smtClean="0"/>
              <a:t>DELETE = smaže znak vpravo od kurzoru</a:t>
            </a:r>
          </a:p>
          <a:p>
            <a:r>
              <a:rPr lang="cs-CZ" sz="2500" dirty="0" smtClean="0"/>
              <a:t>INSERT = přepíná režim vkládání a přepisování</a:t>
            </a:r>
          </a:p>
          <a:p>
            <a:r>
              <a:rPr lang="cs-CZ" sz="2500" dirty="0" smtClean="0"/>
              <a:t>ESC = zruší prováděnou akci</a:t>
            </a:r>
          </a:p>
          <a:p>
            <a:r>
              <a:rPr lang="cs-CZ" sz="2500" dirty="0" smtClean="0"/>
              <a:t>SHIFT = používá se v kombinaci s další klávesou, psaní velkých</a:t>
            </a:r>
          </a:p>
          <a:p>
            <a:r>
              <a:rPr lang="cs-CZ" sz="2500" dirty="0"/>
              <a:t> </a:t>
            </a:r>
            <a:r>
              <a:rPr lang="cs-CZ" sz="2500" dirty="0" smtClean="0"/>
              <a:t>             písmen</a:t>
            </a:r>
          </a:p>
          <a:p>
            <a:r>
              <a:rPr lang="cs-CZ" sz="2500" dirty="0" smtClean="0"/>
              <a:t>CTRL = používá  se v kombinaci s další klávesou, k provádění</a:t>
            </a:r>
          </a:p>
          <a:p>
            <a:r>
              <a:rPr lang="cs-CZ" sz="2500" dirty="0"/>
              <a:t> </a:t>
            </a:r>
            <a:r>
              <a:rPr lang="cs-CZ" sz="2500" dirty="0" smtClean="0"/>
              <a:t>            nějaké akce</a:t>
            </a:r>
          </a:p>
          <a:p>
            <a:r>
              <a:rPr lang="cs-CZ" sz="2500" dirty="0" smtClean="0"/>
              <a:t>ALT = podobné jako CTRL</a:t>
            </a:r>
          </a:p>
          <a:p>
            <a:r>
              <a:rPr lang="cs-CZ" sz="2500" dirty="0" smtClean="0"/>
              <a:t>NUM LOCK = aktivuje numerickou klávesnici</a:t>
            </a:r>
          </a:p>
          <a:p>
            <a:r>
              <a:rPr lang="cs-CZ" sz="2500" dirty="0" smtClean="0"/>
              <a:t>CAPS LOCK = trvale aktivuje velká písmena</a:t>
            </a:r>
          </a:p>
          <a:p>
            <a:r>
              <a:rPr lang="cs-CZ" sz="2500" dirty="0" smtClean="0"/>
              <a:t>F1 – F12 = pro každý program specifické funkce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2862867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Klávesové zkratky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36296" y="3102494"/>
            <a:ext cx="1440160" cy="477054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CTRL + V</a:t>
            </a:r>
            <a:endParaRPr lang="cs-CZ" sz="25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4384" y="2343686"/>
            <a:ext cx="1368152" cy="477054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CTRL + C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0326" y="4045970"/>
            <a:ext cx="1368152" cy="477054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CTRL + X</a:t>
            </a:r>
            <a:endParaRPr lang="cs-CZ" sz="25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0326" y="1858149"/>
            <a:ext cx="15393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kopírování</a:t>
            </a:r>
            <a:endParaRPr lang="cs-CZ" sz="25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49177" y="3557819"/>
            <a:ext cx="136335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vyjmutí</a:t>
            </a:r>
            <a:endParaRPr lang="cs-CZ" sz="25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42254" y="2609910"/>
            <a:ext cx="14401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vložení</a:t>
            </a:r>
            <a:endParaRPr lang="cs-CZ" sz="25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99792" y="2913923"/>
            <a:ext cx="3816424" cy="861774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schránka</a:t>
            </a:r>
          </a:p>
          <a:p>
            <a:pPr algn="ctr"/>
            <a:r>
              <a:rPr lang="cs-CZ" sz="2500" dirty="0" smtClean="0"/>
              <a:t>(místo v paměti počítače)</a:t>
            </a:r>
            <a:endParaRPr lang="cs-CZ" sz="2500" dirty="0"/>
          </a:p>
        </p:txBody>
      </p:sp>
      <p:sp>
        <p:nvSpPr>
          <p:cNvPr id="18" name="Šipka doprava 17"/>
          <p:cNvSpPr/>
          <p:nvPr/>
        </p:nvSpPr>
        <p:spPr>
          <a:xfrm>
            <a:off x="6516217" y="3102494"/>
            <a:ext cx="720080" cy="4846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19"/>
          <p:cNvSpPr/>
          <p:nvPr/>
        </p:nvSpPr>
        <p:spPr>
          <a:xfrm>
            <a:off x="1808478" y="3129621"/>
            <a:ext cx="891314" cy="484632"/>
          </a:xfrm>
          <a:prstGeom prst="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Čárový popisek 2 20"/>
          <p:cNvSpPr/>
          <p:nvPr/>
        </p:nvSpPr>
        <p:spPr>
          <a:xfrm>
            <a:off x="5442054" y="1684967"/>
            <a:ext cx="2304256" cy="346363"/>
          </a:xfrm>
          <a:prstGeom prst="borderCallout2">
            <a:avLst>
              <a:gd name="adj1" fmla="val 49607"/>
              <a:gd name="adj2" fmla="val 101001"/>
              <a:gd name="adj3" fmla="val 49607"/>
              <a:gd name="adj4" fmla="val 118244"/>
              <a:gd name="adj5" fmla="val 290786"/>
              <a:gd name="adj6" fmla="val 110344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na místo kde je kurzor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49177" y="5301208"/>
            <a:ext cx="1602543" cy="477054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err="1" smtClean="0"/>
              <a:t>ALTGr</a:t>
            </a:r>
            <a:r>
              <a:rPr lang="cs-CZ" sz="2500" dirty="0" smtClean="0"/>
              <a:t> + V</a:t>
            </a:r>
            <a:endParaRPr lang="cs-CZ" sz="2500" dirty="0"/>
          </a:p>
        </p:txBody>
      </p:sp>
      <p:sp>
        <p:nvSpPr>
          <p:cNvPr id="23" name="Šipka doprava 22"/>
          <p:cNvSpPr/>
          <p:nvPr/>
        </p:nvSpPr>
        <p:spPr>
          <a:xfrm>
            <a:off x="2079564" y="5301208"/>
            <a:ext cx="908260" cy="4846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2987824" y="5301208"/>
            <a:ext cx="2448272" cy="47705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napíše zavináč @</a:t>
            </a:r>
            <a:endParaRPr lang="cs-CZ" sz="2500" dirty="0"/>
          </a:p>
        </p:txBody>
      </p:sp>
      <p:sp>
        <p:nvSpPr>
          <p:cNvPr id="25" name="Čárový popisek 2 24"/>
          <p:cNvSpPr/>
          <p:nvPr/>
        </p:nvSpPr>
        <p:spPr>
          <a:xfrm>
            <a:off x="5442054" y="4518009"/>
            <a:ext cx="3240360" cy="382140"/>
          </a:xfrm>
          <a:prstGeom prst="borderCallout2">
            <a:avLst>
              <a:gd name="adj1" fmla="val 47021"/>
              <a:gd name="adj2" fmla="val -1003"/>
              <a:gd name="adj3" fmla="val 48985"/>
              <a:gd name="adj4" fmla="val -19023"/>
              <a:gd name="adj5" fmla="val 191526"/>
              <a:gd name="adj6" fmla="val -37688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možností je i kombinace Alt + 64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49177" y="6021288"/>
            <a:ext cx="1386519" cy="47705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CTRL + Z</a:t>
            </a:r>
            <a:endParaRPr lang="cs-CZ" sz="2500" dirty="0"/>
          </a:p>
        </p:txBody>
      </p:sp>
      <p:sp>
        <p:nvSpPr>
          <p:cNvPr id="12" name="Šipka doprava 11"/>
          <p:cNvSpPr/>
          <p:nvPr/>
        </p:nvSpPr>
        <p:spPr>
          <a:xfrm>
            <a:off x="1858294" y="6021288"/>
            <a:ext cx="1129529" cy="484632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020848" y="6028866"/>
            <a:ext cx="4647495" cy="47705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500" dirty="0" smtClean="0"/>
              <a:t>krok zpět, zrušení poslední akce</a:t>
            </a:r>
            <a:endParaRPr lang="cs-CZ" sz="2500" dirty="0"/>
          </a:p>
        </p:txBody>
      </p:sp>
      <p:sp>
        <p:nvSpPr>
          <p:cNvPr id="14" name="Čárový popisek 2 13"/>
          <p:cNvSpPr/>
          <p:nvPr/>
        </p:nvSpPr>
        <p:spPr>
          <a:xfrm>
            <a:off x="1990804" y="4709079"/>
            <a:ext cx="1296144" cy="376105"/>
          </a:xfrm>
          <a:prstGeom prst="borderCallout2">
            <a:avLst>
              <a:gd name="adj1" fmla="val 52180"/>
              <a:gd name="adj2" fmla="val -1866"/>
              <a:gd name="adj3" fmla="val 52179"/>
              <a:gd name="adj4" fmla="val -35186"/>
              <a:gd name="adj5" fmla="val 158085"/>
              <a:gd name="adj6" fmla="val -66361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= pravý ALT</a:t>
            </a:r>
            <a:endParaRPr lang="cs-CZ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1812536" y="2820740"/>
            <a:ext cx="0" cy="12252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447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Praktické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500" dirty="0" smtClean="0"/>
              <a:t>vyzkoušej si pohyb, maximalizaci, minimalizaci a změnu velikosti okna</a:t>
            </a:r>
          </a:p>
          <a:p>
            <a:r>
              <a:rPr lang="cs-CZ" sz="2500" dirty="0" smtClean="0"/>
              <a:t>složky: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vytvoř na ploše složky: </a:t>
            </a:r>
            <a:r>
              <a:rPr lang="cs-CZ" sz="2500" i="1" dirty="0" smtClean="0"/>
              <a:t>Škola, Předměty, Matematika, Přírodopis, Zeměpis, Chemie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smaž složku </a:t>
            </a:r>
            <a:r>
              <a:rPr lang="cs-CZ" sz="2500" i="1" dirty="0" smtClean="0"/>
              <a:t>Chemie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přesuň složky </a:t>
            </a:r>
            <a:r>
              <a:rPr lang="cs-CZ" sz="2500" i="1" dirty="0" smtClean="0"/>
              <a:t>Matematika, Přírodopis, Zeměpis</a:t>
            </a:r>
            <a:r>
              <a:rPr lang="cs-CZ" sz="2500" dirty="0" smtClean="0"/>
              <a:t> do složky </a:t>
            </a:r>
            <a:r>
              <a:rPr lang="cs-CZ" sz="2500" i="1" dirty="0" smtClean="0"/>
              <a:t>Předměty</a:t>
            </a:r>
            <a:r>
              <a:rPr lang="cs-CZ" sz="2500" dirty="0" smtClean="0"/>
              <a:t> a tu přesuň do složky </a:t>
            </a:r>
            <a:r>
              <a:rPr lang="cs-CZ" sz="2500" i="1" dirty="0" smtClean="0"/>
              <a:t>Škola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500" dirty="0" smtClean="0"/>
              <a:t>přejmenuj složku </a:t>
            </a:r>
            <a:r>
              <a:rPr lang="cs-CZ" sz="2500" i="1" dirty="0" smtClean="0"/>
              <a:t>Matematika</a:t>
            </a:r>
            <a:r>
              <a:rPr lang="cs-CZ" sz="2500" dirty="0" smtClean="0"/>
              <a:t> na </a:t>
            </a:r>
            <a:r>
              <a:rPr lang="cs-CZ" sz="2500" i="1" dirty="0" smtClean="0"/>
              <a:t>Fyzika</a:t>
            </a:r>
          </a:p>
        </p:txBody>
      </p:sp>
    </p:spTree>
    <p:extLst>
      <p:ext uri="{BB962C8B-B14F-4D97-AF65-F5344CB8AC3E}">
        <p14:creationId xmlns:p14="http://schemas.microsoft.com/office/powerpoint/2010/main" val="214616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v</a:t>
            </a:r>
            <a:r>
              <a:rPr lang="cs-CZ" sz="2000" dirty="0" smtClean="0"/>
              <a:t>lastní zdroje</a:t>
            </a:r>
            <a:endParaRPr lang="cs-CZ" sz="2000" dirty="0" smtClean="0">
              <a:hlinkClick r:id="rId4"/>
            </a:endParaRPr>
          </a:p>
          <a:p>
            <a:r>
              <a:rPr lang="cs-CZ" sz="2000" dirty="0" smtClean="0">
                <a:hlinkClick r:id="rId4"/>
              </a:rPr>
              <a:t>http://www.adminxp.cz/windowsxp/index.php?aid=14</a:t>
            </a:r>
            <a:endParaRPr lang="cs-CZ" sz="2000" dirty="0" smtClean="0"/>
          </a:p>
          <a:p>
            <a:r>
              <a:rPr lang="cs-CZ" sz="2000" u="sng" dirty="0">
                <a:solidFill>
                  <a:schemeClr val="bg1"/>
                </a:solidFill>
                <a:hlinkClick r:id="rId5"/>
              </a:rPr>
              <a:t>http://www.everythingusb.com/logitech_g15_gaming_keyboard_13079.html</a:t>
            </a:r>
            <a:endParaRPr lang="cs-CZ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241840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551</Words>
  <Application>Microsoft Office PowerPoint</Application>
  <PresentationFormat>Předvádění na obrazovce (4:3)</PresentationFormat>
  <Paragraphs>115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2. Práce s okny, složkami a soubory, klávesnice</vt:lpstr>
      <vt:lpstr>Práce s okny</vt:lpstr>
      <vt:lpstr>Práce s okny</vt:lpstr>
      <vt:lpstr>Pokud je aplikace schovaná za tlačítko na hlavním panelu, mluvíme o:</vt:lpstr>
      <vt:lpstr>Složka</vt:lpstr>
      <vt:lpstr>Soubor</vt:lpstr>
      <vt:lpstr>Klávesnice</vt:lpstr>
      <vt:lpstr>Klávesnice</vt:lpstr>
      <vt:lpstr>Numerická část klávesnice představuje:</vt:lpstr>
      <vt:lpstr>Některé funkční klávesy</vt:lpstr>
      <vt:lpstr>Klávesové zkratky</vt:lpstr>
      <vt:lpstr>Praktické úkoly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Práce s okny, soubory a složkami, klávesnice</dc:title>
  <dc:creator>OEM</dc:creator>
  <cp:lastModifiedBy>OEM</cp:lastModifiedBy>
  <cp:revision>38</cp:revision>
  <dcterms:created xsi:type="dcterms:W3CDTF">2011-07-13T10:50:03Z</dcterms:created>
  <dcterms:modified xsi:type="dcterms:W3CDTF">2011-08-26T15:34:47Z</dcterms:modified>
</cp:coreProperties>
</file>