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65" r:id="rId4"/>
    <p:sldId id="258" r:id="rId5"/>
    <p:sldId id="259" r:id="rId6"/>
    <p:sldId id="260" r:id="rId7"/>
    <p:sldId id="263" r:id="rId8"/>
    <p:sldId id="261" r:id="rId9"/>
    <p:sldId id="266" r:id="rId10"/>
    <p:sldId id="262" r:id="rId11"/>
    <p:sldId id="264" r:id="rId12"/>
    <p:sldId id="267" r:id="rId13"/>
    <p:sldId id="268" r:id="rId14"/>
    <p:sldId id="269" r:id="rId15"/>
    <p:sldId id="25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3D2BB-BB87-4A06-9100-0A1880C3363E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7A824-286D-4F30-9414-4B2D21582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413607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3D2BB-BB87-4A06-9100-0A1880C3363E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7A824-286D-4F30-9414-4B2D21582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359736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3D2BB-BB87-4A06-9100-0A1880C3363E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7A824-286D-4F30-9414-4B2D21582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312874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3D2BB-BB87-4A06-9100-0A1880C3363E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7A824-286D-4F30-9414-4B2D21582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16990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3D2BB-BB87-4A06-9100-0A1880C3363E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7A824-286D-4F30-9414-4B2D21582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9106776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3D2BB-BB87-4A06-9100-0A1880C3363E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7A824-286D-4F30-9414-4B2D21582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661167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3D2BB-BB87-4A06-9100-0A1880C3363E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7A824-286D-4F30-9414-4B2D21582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849308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3D2BB-BB87-4A06-9100-0A1880C3363E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7A824-286D-4F30-9414-4B2D21582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982196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3D2BB-BB87-4A06-9100-0A1880C3363E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7A824-286D-4F30-9414-4B2D21582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856146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3D2BB-BB87-4A06-9100-0A1880C3363E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7A824-286D-4F30-9414-4B2D21582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642267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3D2BB-BB87-4A06-9100-0A1880C3363E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7A824-286D-4F30-9414-4B2D21582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401988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A3D2BB-BB87-4A06-9100-0A1880C3363E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7A824-286D-4F30-9414-4B2D21582D1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995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350987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484784"/>
            <a:ext cx="3989450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712180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VY_32_INOVACE_03_Malování - úvod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8845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412776"/>
            <a:ext cx="8856984" cy="2187675"/>
          </a:xfrm>
          <a:solidFill>
            <a:schemeClr val="accent5">
              <a:lumMod val="60000"/>
              <a:lumOff val="40000"/>
            </a:schemeClr>
          </a:solidFill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  <a:scene3d>
            <a:camera prst="orthographicFront">
              <a:rot lat="0" lon="0" rev="0"/>
            </a:camera>
            <a:lightRig rig="soft" dir="t"/>
          </a:scene3d>
          <a:sp3d>
            <a:bevelT w="63500" h="25400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  <a:sp3d extrusionH="57150" prstMaterial="flat">
              <a:bevelT w="38100" h="38100" prst="slope"/>
              <a:extrusionClr>
                <a:schemeClr val="tx1"/>
              </a:extrusionClr>
            </a:sp3d>
          </a:bodyPr>
          <a:lstStyle/>
          <a:p>
            <a:r>
              <a:rPr lang="cs-CZ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/>
            </a:r>
            <a:br>
              <a:rPr lang="cs-CZ" b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</a:br>
            <a:r>
              <a:rPr lang="cs-CZ" sz="9800" b="1" dirty="0" smtClean="0">
                <a:ln w="11430">
                  <a:solidFill>
                    <a:schemeClr val="tx1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Malování - úvod</a:t>
            </a:r>
            <a:r>
              <a:rPr lang="cs-CZ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endParaRPr lang="cs-CZ" dirty="0">
              <a:ln w="17780" cmpd="sng">
                <a:solidFill>
                  <a:schemeClr val="tx1"/>
                </a:solidFill>
                <a:prstDash val="solid"/>
                <a:miter lim="800000"/>
              </a:ln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504" y="4099575"/>
            <a:ext cx="8856984" cy="886599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r>
              <a:rPr lang="cs-CZ" dirty="0" smtClean="0">
                <a:solidFill>
                  <a:schemeClr val="tx1"/>
                </a:solidFill>
              </a:rPr>
              <a:t>Mgr. Hana Hartmannová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5457" y="3622521"/>
            <a:ext cx="8856984" cy="47705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500" dirty="0" smtClean="0"/>
              <a:t>Autor:</a:t>
            </a:r>
            <a:endParaRPr lang="cs-CZ" sz="25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5457" y="5013176"/>
            <a:ext cx="8856984" cy="135421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8200" dirty="0" smtClean="0"/>
              <a:t>   </a:t>
            </a:r>
            <a:endParaRPr lang="cs-CZ" sz="8200" dirty="0"/>
          </a:p>
        </p:txBody>
      </p:sp>
    </p:spTree>
    <p:extLst>
      <p:ext uri="{BB962C8B-B14F-4D97-AF65-F5344CB8AC3E}">
        <p14:creationId xmlns:p14="http://schemas.microsoft.com/office/powerpoint/2010/main" val="230071218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3" y="1412776"/>
            <a:ext cx="8820981" cy="1224136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54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Otevření programu Malování</a:t>
            </a:r>
            <a:endParaRPr lang="cs-CZ" sz="5400" dirty="0">
              <a:ln w="11430">
                <a:solidFill>
                  <a:sysClr val="windowText" lastClr="00000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637472"/>
            <a:ext cx="8820981" cy="375487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r>
              <a:rPr lang="cs-CZ" sz="2500" dirty="0" smtClean="0"/>
              <a:t>Klikáme myší postupně na:</a:t>
            </a:r>
          </a:p>
          <a:p>
            <a:endParaRPr lang="cs-CZ" sz="2800" dirty="0" smtClean="0"/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/>
              <a:t> </a:t>
            </a:r>
            <a:r>
              <a:rPr lang="cs-CZ" sz="2500" i="1" dirty="0" smtClean="0"/>
              <a:t>Start</a:t>
            </a:r>
            <a:r>
              <a:rPr lang="cs-CZ" sz="2500" dirty="0" smtClean="0"/>
              <a:t> na </a:t>
            </a:r>
            <a:r>
              <a:rPr lang="cs-CZ" sz="2500" i="1" dirty="0" smtClean="0"/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/>
              <a:t> </a:t>
            </a:r>
            <a:r>
              <a:rPr lang="cs-CZ" sz="2500" i="1" dirty="0" smtClean="0"/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/>
              <a:t> </a:t>
            </a:r>
            <a:r>
              <a:rPr lang="cs-CZ" sz="2500" i="1" dirty="0" smtClean="0"/>
              <a:t>Příslušenství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/>
              <a:t> </a:t>
            </a:r>
            <a:r>
              <a:rPr lang="cs-CZ" sz="2500" i="1" dirty="0" smtClean="0"/>
              <a:t>Malování</a:t>
            </a: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2750993"/>
            <a:ext cx="1838831" cy="3527832"/>
          </a:xfrm>
          <a:prstGeom prst="rect">
            <a:avLst/>
          </a:prstGeom>
        </p:spPr>
      </p:pic>
      <p:sp>
        <p:nvSpPr>
          <p:cNvPr id="7" name="Šipka doprava 6"/>
          <p:cNvSpPr/>
          <p:nvPr/>
        </p:nvSpPr>
        <p:spPr>
          <a:xfrm>
            <a:off x="2324637" y="5661248"/>
            <a:ext cx="2266806" cy="345862"/>
          </a:xfrm>
          <a:prstGeom prst="rightArrow">
            <a:avLst>
              <a:gd name="adj1" fmla="val 50000"/>
              <a:gd name="adj2" fmla="val 369612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759720"/>
            <a:ext cx="1815093" cy="3527832"/>
          </a:xfrm>
          <a:prstGeom prst="rect">
            <a:avLst/>
          </a:prstGeom>
        </p:spPr>
      </p:pic>
      <p:sp>
        <p:nvSpPr>
          <p:cNvPr id="9" name="Šipka doprava 8"/>
          <p:cNvSpPr/>
          <p:nvPr/>
        </p:nvSpPr>
        <p:spPr>
          <a:xfrm>
            <a:off x="3347864" y="4709117"/>
            <a:ext cx="2232248" cy="319249"/>
          </a:xfrm>
          <a:prstGeom prst="rightArrow">
            <a:avLst>
              <a:gd name="adj1" fmla="val 50000"/>
              <a:gd name="adj2" fmla="val 3891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6961" y="2750993"/>
            <a:ext cx="1837538" cy="3552573"/>
          </a:xfrm>
          <a:prstGeom prst="rect">
            <a:avLst/>
          </a:prstGeom>
        </p:spPr>
      </p:pic>
      <p:sp>
        <p:nvSpPr>
          <p:cNvPr id="11" name="Šipka doprava 10"/>
          <p:cNvSpPr/>
          <p:nvPr/>
        </p:nvSpPr>
        <p:spPr>
          <a:xfrm>
            <a:off x="5220072" y="3264588"/>
            <a:ext cx="2207648" cy="328823"/>
          </a:xfrm>
          <a:prstGeom prst="rightArrow">
            <a:avLst>
              <a:gd name="adj1" fmla="val 50000"/>
              <a:gd name="adj2" fmla="val 363254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8353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446" y="4952206"/>
            <a:ext cx="8784976" cy="1429122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6000" b="1" dirty="0" smtClean="0">
                <a:ln w="11430">
                  <a:solidFill>
                    <a:schemeClr val="tx1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Nástroje pro malování</a:t>
            </a:r>
            <a:endParaRPr lang="cs-CZ" sz="6000" b="1" dirty="0">
              <a:ln w="11430">
                <a:solidFill>
                  <a:schemeClr val="tx1"/>
                </a:solidFill>
              </a:ln>
              <a:solidFill>
                <a:schemeClr val="accent4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4446" y="1437378"/>
            <a:ext cx="8784976" cy="353943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698" y="1124744"/>
            <a:ext cx="1403538" cy="18195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4091" y="2772818"/>
            <a:ext cx="1587604" cy="224562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875" y="1095615"/>
            <a:ext cx="1080494" cy="86062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6369" y="548680"/>
            <a:ext cx="1389960" cy="77219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6592" y="1056164"/>
            <a:ext cx="925617" cy="117930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222" y="1363809"/>
            <a:ext cx="1131370" cy="158046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8827" y="2931592"/>
            <a:ext cx="1131554" cy="1584176"/>
          </a:xfrm>
          <a:prstGeom prst="rect">
            <a:avLst/>
          </a:prstGeom>
        </p:spPr>
      </p:pic>
      <p:sp>
        <p:nvSpPr>
          <p:cNvPr id="13" name="Zaoblený obdélníkový popisek 12"/>
          <p:cNvSpPr/>
          <p:nvPr/>
        </p:nvSpPr>
        <p:spPr>
          <a:xfrm>
            <a:off x="6948264" y="1645816"/>
            <a:ext cx="1872208" cy="310425"/>
          </a:xfrm>
          <a:prstGeom prst="wedgeRoundRectCallout">
            <a:avLst>
              <a:gd name="adj1" fmla="val -9008"/>
              <a:gd name="adj2" fmla="val -333585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nastavení barvy</a:t>
            </a:r>
            <a:endParaRPr lang="cs-CZ" dirty="0"/>
          </a:p>
        </p:txBody>
      </p:sp>
      <p:sp>
        <p:nvSpPr>
          <p:cNvPr id="14" name="Zaoblený obdélníkový popisek 13"/>
          <p:cNvSpPr/>
          <p:nvPr/>
        </p:nvSpPr>
        <p:spPr>
          <a:xfrm>
            <a:off x="6552209" y="2420888"/>
            <a:ext cx="2124247" cy="360040"/>
          </a:xfrm>
          <a:prstGeom prst="wedgeRoundRectCallout">
            <a:avLst>
              <a:gd name="adj1" fmla="val -78183"/>
              <a:gd name="adj2" fmla="val -257642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nastavení šířky čáry</a:t>
            </a:r>
            <a:endParaRPr lang="cs-CZ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6300192" y="3319087"/>
            <a:ext cx="2124247" cy="382925"/>
          </a:xfrm>
          <a:prstGeom prst="wedgeRoundRectCallout">
            <a:avLst>
              <a:gd name="adj1" fmla="val -113381"/>
              <a:gd name="adj2" fmla="val -322555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možnosti obrysu</a:t>
            </a:r>
            <a:endParaRPr lang="cs-CZ" dirty="0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6577331" y="4220084"/>
            <a:ext cx="2124247" cy="360040"/>
          </a:xfrm>
          <a:prstGeom prst="wedgeRoundRectCallout">
            <a:avLst>
              <a:gd name="adj1" fmla="val -102082"/>
              <a:gd name="adj2" fmla="val -227980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možnosti výplně</a:t>
            </a:r>
            <a:endParaRPr lang="cs-CZ" dirty="0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3356085" y="2987736"/>
            <a:ext cx="1152128" cy="546269"/>
          </a:xfrm>
          <a:prstGeom prst="wedgeRoundRectCallout">
            <a:avLst>
              <a:gd name="adj1" fmla="val -78542"/>
              <a:gd name="adj2" fmla="val -330866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možnosti štětce</a:t>
            </a:r>
            <a:endParaRPr lang="cs-CZ" dirty="0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3576369" y="1801027"/>
            <a:ext cx="918639" cy="619861"/>
          </a:xfrm>
          <a:prstGeom prst="wedgeRoundRectCallout">
            <a:avLst>
              <a:gd name="adj1" fmla="val 12761"/>
              <a:gd name="adj2" fmla="val -192248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výběr tvaru</a:t>
            </a:r>
            <a:endParaRPr lang="cs-CZ" dirty="0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3238135" y="4554404"/>
            <a:ext cx="2774023" cy="341856"/>
          </a:xfrm>
          <a:prstGeom prst="wedgeRoundRectCallout">
            <a:avLst>
              <a:gd name="adj1" fmla="val -77582"/>
              <a:gd name="adj2" fmla="val -233401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změna velikosti a zkosení</a:t>
            </a:r>
            <a:endParaRPr lang="cs-CZ" dirty="0"/>
          </a:p>
        </p:txBody>
      </p:sp>
      <p:sp>
        <p:nvSpPr>
          <p:cNvPr id="20" name="Zaoblený obdélníkový popisek 19"/>
          <p:cNvSpPr/>
          <p:nvPr/>
        </p:nvSpPr>
        <p:spPr>
          <a:xfrm>
            <a:off x="140698" y="3045952"/>
            <a:ext cx="1046926" cy="656060"/>
          </a:xfrm>
          <a:prstGeom prst="wedgeRoundRectCallout">
            <a:avLst>
              <a:gd name="adj1" fmla="val 5038"/>
              <a:gd name="adj2" fmla="val -166835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výběr plochy</a:t>
            </a:r>
            <a:endParaRPr lang="cs-CZ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4091" y="1965399"/>
            <a:ext cx="1296783" cy="753369"/>
          </a:xfrm>
          <a:prstGeom prst="rect">
            <a:avLst/>
          </a:prstGeom>
        </p:spPr>
      </p:pic>
      <p:sp>
        <p:nvSpPr>
          <p:cNvPr id="22" name="Zaoblený obdélníkový popisek 21"/>
          <p:cNvSpPr/>
          <p:nvPr/>
        </p:nvSpPr>
        <p:spPr>
          <a:xfrm>
            <a:off x="251520" y="4149080"/>
            <a:ext cx="1224136" cy="648072"/>
          </a:xfrm>
          <a:prstGeom prst="wedgeRoundRectCallout">
            <a:avLst>
              <a:gd name="adj1" fmla="val 113623"/>
              <a:gd name="adj2" fmla="val -332263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možnosti otočení</a:t>
            </a:r>
            <a:endParaRPr lang="cs-CZ" dirty="0"/>
          </a:p>
        </p:txBody>
      </p:sp>
      <p:sp>
        <p:nvSpPr>
          <p:cNvPr id="23" name="Zaoblený obdélníkový popisek 22"/>
          <p:cNvSpPr/>
          <p:nvPr/>
        </p:nvSpPr>
        <p:spPr>
          <a:xfrm>
            <a:off x="4627438" y="89896"/>
            <a:ext cx="2608858" cy="346328"/>
          </a:xfrm>
          <a:prstGeom prst="wedgeRoundRectCallout">
            <a:avLst>
              <a:gd name="adj1" fmla="val -119258"/>
              <a:gd name="adj2" fmla="val 215716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guma, volba barvy, lupa</a:t>
            </a:r>
            <a:endParaRPr lang="cs-CZ" dirty="0"/>
          </a:p>
        </p:txBody>
      </p:sp>
      <p:sp>
        <p:nvSpPr>
          <p:cNvPr id="24" name="Zaoblený obdélníkový popisek 23"/>
          <p:cNvSpPr/>
          <p:nvPr/>
        </p:nvSpPr>
        <p:spPr>
          <a:xfrm>
            <a:off x="1594091" y="89896"/>
            <a:ext cx="2900917" cy="346328"/>
          </a:xfrm>
          <a:prstGeom prst="wedgeRoundRectCallout">
            <a:avLst>
              <a:gd name="adj1" fmla="val -7720"/>
              <a:gd name="adj2" fmla="val 108704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tužka, barevná výplň, text</a:t>
            </a:r>
            <a:endParaRPr lang="cs-CZ" dirty="0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3595310" cy="1363809"/>
          </a:xfrm>
          <a:prstGeom prst="rect">
            <a:avLst/>
          </a:prstGeom>
        </p:spPr>
      </p:pic>
      <p:sp>
        <p:nvSpPr>
          <p:cNvPr id="26" name="Zaoblený obdélníkový popisek 25"/>
          <p:cNvSpPr/>
          <p:nvPr/>
        </p:nvSpPr>
        <p:spPr>
          <a:xfrm>
            <a:off x="539552" y="1320879"/>
            <a:ext cx="1186119" cy="324937"/>
          </a:xfrm>
          <a:prstGeom prst="wedgeRoundRectCallout">
            <a:avLst>
              <a:gd name="adj1" fmla="val -48703"/>
              <a:gd name="adj2" fmla="val -193071"/>
              <a:gd name="adj3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lupa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0743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784976" cy="936104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6000" b="1" dirty="0" smtClean="0">
                <a:ln w="11430">
                  <a:solidFill>
                    <a:schemeClr val="tx1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Vzorník</a:t>
            </a:r>
            <a:endParaRPr lang="cs-CZ" sz="6000" dirty="0">
              <a:ln w="11430">
                <a:solidFill>
                  <a:schemeClr val="tx1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2348880"/>
            <a:ext cx="8784976" cy="4010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827633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784976" cy="864096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6000" b="1" dirty="0" smtClean="0">
                <a:ln w="11430">
                  <a:solidFill>
                    <a:schemeClr val="tx1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Tipy</a:t>
            </a:r>
            <a:endParaRPr lang="cs-CZ" sz="6000" dirty="0">
              <a:ln w="11430">
                <a:solidFill>
                  <a:schemeClr val="tx1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276872"/>
            <a:ext cx="8784976" cy="4104456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sz="2500" dirty="0" smtClean="0"/>
              <a:t>pokud potřebujeme nakreslit přesnou kružnici, čtverec či pravý úhel </a:t>
            </a:r>
            <a:r>
              <a:rPr lang="cs-CZ" sz="2500" dirty="0" smtClean="0">
                <a:sym typeface="Symbol"/>
              </a:rPr>
              <a:t> při kreslení držíme funkční klávesu SHIFT</a:t>
            </a:r>
          </a:p>
          <a:p>
            <a:r>
              <a:rPr lang="cs-CZ" sz="2500" dirty="0" smtClean="0">
                <a:sym typeface="Symbol"/>
              </a:rPr>
              <a:t>při ponechání kurzoru na tlačítku (bez kliknutí) se objeví název a funkce tlačítka</a:t>
            </a:r>
          </a:p>
          <a:p>
            <a:r>
              <a:rPr lang="cs-CZ" sz="2500" dirty="0" smtClean="0">
                <a:sym typeface="Symbol"/>
              </a:rPr>
              <a:t>smazání větší plochy - vybereme plochu a použijeme funkční klávesu DELETE</a:t>
            </a:r>
          </a:p>
          <a:p>
            <a:r>
              <a:rPr lang="cs-CZ" sz="2500" dirty="0" smtClean="0">
                <a:sym typeface="Symbol"/>
              </a:rPr>
              <a:t>po výběru nějaké plochy zmáčkneme pravé tlačítko myši a objeví se další nabídka</a:t>
            </a:r>
          </a:p>
          <a:p>
            <a:r>
              <a:rPr lang="cs-CZ" sz="2500" i="1" dirty="0" smtClean="0">
                <a:sym typeface="Symbol"/>
              </a:rPr>
              <a:t>Výběr</a:t>
            </a:r>
            <a:r>
              <a:rPr lang="cs-CZ" sz="2500" dirty="0" smtClean="0">
                <a:sym typeface="Symbol"/>
              </a:rPr>
              <a:t>  </a:t>
            </a:r>
            <a:r>
              <a:rPr lang="cs-CZ" sz="2500" i="1" dirty="0" smtClean="0">
                <a:sym typeface="Symbol"/>
              </a:rPr>
              <a:t>Průhledný výběr</a:t>
            </a:r>
            <a:r>
              <a:rPr lang="cs-CZ" sz="2500" dirty="0" smtClean="0">
                <a:sym typeface="Symbol"/>
              </a:rPr>
              <a:t> – při překrývání tvarů je vidět i ten vespod</a:t>
            </a:r>
            <a:endParaRPr lang="cs-CZ" sz="2500" dirty="0"/>
          </a:p>
        </p:txBody>
      </p:sp>
      <p:sp>
        <p:nvSpPr>
          <p:cNvPr id="5" name="Obdélník 4"/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53491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224136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b="1" dirty="0" smtClean="0">
                <a:ln w="11430">
                  <a:solidFill>
                    <a:schemeClr val="tx1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 nakreslení přesného čtverce:</a:t>
            </a:r>
            <a:endParaRPr lang="cs-CZ" sz="4800" dirty="0">
              <a:ln w="11430">
                <a:solidFill>
                  <a:schemeClr val="tx1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636911"/>
            <a:ext cx="8856984" cy="3847207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500" dirty="0" smtClean="0"/>
              <a:t>držíme stisknutou funkční klávesu</a:t>
            </a:r>
          </a:p>
          <a:p>
            <a:pPr marL="457200" indent="-457200">
              <a:buAutoNum type="alphaLcParenR"/>
            </a:pPr>
            <a:r>
              <a:rPr lang="cs-CZ" sz="2500" dirty="0" smtClean="0"/>
              <a:t>ALT</a:t>
            </a:r>
          </a:p>
          <a:p>
            <a:pPr marL="457200" indent="-457200">
              <a:buAutoNum type="alphaLcParenR"/>
            </a:pPr>
            <a:r>
              <a:rPr lang="cs-CZ" sz="2500" dirty="0" smtClean="0"/>
              <a:t>SHIFT</a:t>
            </a:r>
          </a:p>
          <a:p>
            <a:pPr marL="457200" indent="-457200">
              <a:buAutoNum type="alphaLcParenR"/>
            </a:pPr>
            <a:r>
              <a:rPr lang="cs-CZ" sz="2500" dirty="0" err="1" smtClean="0"/>
              <a:t>ALTGr</a:t>
            </a:r>
            <a:r>
              <a:rPr lang="cs-CZ" sz="2500" dirty="0" smtClean="0"/>
              <a:t> (pravý Alt)</a:t>
            </a:r>
          </a:p>
          <a:p>
            <a:pPr marL="457200" indent="-457200">
              <a:buAutoNum type="alphaLcParenR"/>
            </a:pPr>
            <a:r>
              <a:rPr lang="cs-CZ" sz="2500" dirty="0" smtClean="0"/>
              <a:t>CAPS LOCK</a:t>
            </a:r>
          </a:p>
          <a:p>
            <a:pPr marL="457200" indent="-457200">
              <a:buAutoNum type="alphaLcParenR"/>
            </a:pPr>
            <a:r>
              <a:rPr lang="cs-CZ" sz="2500" dirty="0" smtClean="0"/>
              <a:t>INSERT</a:t>
            </a:r>
          </a:p>
          <a:p>
            <a:pPr marL="457200" indent="-457200">
              <a:buAutoNum type="alphaLcParenR"/>
            </a:pPr>
            <a:r>
              <a:rPr lang="cs-CZ" sz="2500" dirty="0" smtClean="0"/>
              <a:t>NUM LOCK</a:t>
            </a:r>
          </a:p>
          <a:p>
            <a:endParaRPr lang="cs-CZ" sz="1100" dirty="0" smtClean="0"/>
          </a:p>
          <a:p>
            <a:endParaRPr lang="cs-CZ" sz="1100" dirty="0"/>
          </a:p>
          <a:p>
            <a:endParaRPr lang="cs-CZ" sz="1100" dirty="0" smtClean="0"/>
          </a:p>
          <a:p>
            <a:endParaRPr lang="cs-CZ" sz="1100" dirty="0"/>
          </a:p>
          <a:p>
            <a:r>
              <a:rPr lang="cs-CZ" sz="2500" dirty="0" smtClean="0"/>
              <a:t>(pro ověření odpovědi klikni na rybičku)</a:t>
            </a:r>
          </a:p>
        </p:txBody>
      </p:sp>
      <p:pic>
        <p:nvPicPr>
          <p:cNvPr id="1026" name="Picture 2" descr="C:\Users\OEM\AppData\Local\Microsoft\Windows\Temporary Internet Files\Content.IE5\LP83QZB8\MC900237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356036"/>
            <a:ext cx="2022638" cy="620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4896036" y="3083818"/>
            <a:ext cx="1368152" cy="129614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12161" y="3573016"/>
            <a:ext cx="1368152" cy="115212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6698509" y="2808342"/>
            <a:ext cx="1728192" cy="1584176"/>
          </a:xfrm>
          <a:prstGeom prst="triangl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3366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2.22222E-6 C -0.00191 -0.02176 -0.0059 -0.04282 -0.02378 -0.05301 C -0.04375 -0.06342 -0.05625 -0.05069 -0.06806 -0.03657 C -0.08212 -0.02222 -0.09444 -0.00602 -0.11771 -0.01782 C -0.13802 -0.0287 -0.13871 -0.05139 -0.14132 -0.07569 C -0.1408 -0.0956 -0.14496 -0.11713 -0.16545 -0.12801 C -0.18316 -0.13773 -0.1967 -0.12546 -0.20885 -0.11157 C -0.22222 -0.09583 -0.23576 -0.08102 -0.25677 -0.09143 C -0.27604 -0.10208 -0.27986 -0.14977 -0.28021 -0.14861 C -0.28229 -0.17106 -0.28368 -0.1912 -0.30347 -0.20208 C -0.32361 -0.21227 -0.33611 -0.1993 -0.34774 -0.18541 C -0.3625 -0.17037 -0.37465 -0.1544 -0.39792 -0.16713 C -0.41788 -0.17754 -0.41875 -0.2 -0.41944 -0.22291 C -0.42326 -0.24606 -0.42483 -0.26597 -0.44496 -0.27662 C -0.46319 -0.28634 -0.47674 -0.275 -0.48924 -0.26065 C -0.50208 -0.24444 -0.51597 -0.23032 -0.53628 -0.24051 C -0.55642 -0.25116 -0.55729 -0.27384 -0.56024 -0.29815 " pathEditMode="relative" rAng="1307540" ptsTypes="fffffffffffffffff">
                                      <p:cBhvr>
                                        <p:cTn id="6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73" y="-1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784976" cy="1080120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6700" b="1" dirty="0" smtClean="0">
                <a:ln w="11430">
                  <a:solidFill>
                    <a:schemeClr val="tx1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Uložení obrázku</a:t>
            </a:r>
            <a:endParaRPr lang="cs-CZ" dirty="0">
              <a:ln w="11430">
                <a:solidFill>
                  <a:schemeClr val="tx1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504" y="2492896"/>
            <a:ext cx="8784976" cy="3901068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1050" dirty="0" smtClean="0"/>
          </a:p>
          <a:p>
            <a:endParaRPr lang="cs-CZ" sz="1050" dirty="0"/>
          </a:p>
          <a:p>
            <a:endParaRPr lang="cs-CZ" sz="105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424" y="2636912"/>
            <a:ext cx="1584176" cy="1496974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</p:pic>
      <p:sp>
        <p:nvSpPr>
          <p:cNvPr id="11" name="Zaoblený obdélníkový popisek 10"/>
          <p:cNvSpPr/>
          <p:nvPr/>
        </p:nvSpPr>
        <p:spPr>
          <a:xfrm>
            <a:off x="2752368" y="2636912"/>
            <a:ext cx="5976664" cy="504056"/>
          </a:xfrm>
          <a:prstGeom prst="wedgeRoundRectCallout">
            <a:avLst>
              <a:gd name="adj1" fmla="val -87046"/>
              <a:gd name="adj2" fmla="val -27637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1) klikneme na ikonku v levém horním rohu</a:t>
            </a:r>
            <a:endParaRPr lang="cs-CZ" sz="2500" dirty="0"/>
          </a:p>
        </p:txBody>
      </p:sp>
      <p:sp>
        <p:nvSpPr>
          <p:cNvPr id="12" name="Zaoblený obdélníkový popisek 11"/>
          <p:cNvSpPr/>
          <p:nvPr/>
        </p:nvSpPr>
        <p:spPr>
          <a:xfrm>
            <a:off x="2771800" y="3176972"/>
            <a:ext cx="5976664" cy="504056"/>
          </a:xfrm>
          <a:prstGeom prst="wedgeRoundRectCallout">
            <a:avLst>
              <a:gd name="adj1" fmla="val -83370"/>
              <a:gd name="adj2" fmla="val 106089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2) klikneme na </a:t>
            </a:r>
            <a:r>
              <a:rPr lang="cs-CZ" sz="2500" i="1" dirty="0" smtClean="0"/>
              <a:t>Uložit jako</a:t>
            </a:r>
            <a:endParaRPr lang="cs-CZ" sz="2500" i="1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757650"/>
            <a:ext cx="4013016" cy="2569002"/>
          </a:xfrm>
          <a:prstGeom prst="rect">
            <a:avLst/>
          </a:prstGeom>
        </p:spPr>
      </p:pic>
      <p:sp>
        <p:nvSpPr>
          <p:cNvPr id="14" name="Zaoblený obdélníkový popisek 13"/>
          <p:cNvSpPr/>
          <p:nvPr/>
        </p:nvSpPr>
        <p:spPr>
          <a:xfrm>
            <a:off x="274430" y="4191402"/>
            <a:ext cx="4297571" cy="533742"/>
          </a:xfrm>
          <a:prstGeom prst="wedgeRoundRectCallout">
            <a:avLst>
              <a:gd name="adj1" fmla="val 90809"/>
              <a:gd name="adj2" fmla="val 98782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3) vybereme místo uložení</a:t>
            </a:r>
            <a:endParaRPr lang="cs-CZ" sz="2500" dirty="0"/>
          </a:p>
        </p:txBody>
      </p:sp>
      <p:sp>
        <p:nvSpPr>
          <p:cNvPr id="15" name="Zaoblený obdélníkový popisek 14"/>
          <p:cNvSpPr/>
          <p:nvPr/>
        </p:nvSpPr>
        <p:spPr>
          <a:xfrm>
            <a:off x="274430" y="4790123"/>
            <a:ext cx="4297571" cy="504056"/>
          </a:xfrm>
          <a:prstGeom prst="wedgeRoundRectCallout">
            <a:avLst>
              <a:gd name="adj1" fmla="val 80185"/>
              <a:gd name="adj2" fmla="val 100362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4) vepíšeme název</a:t>
            </a:r>
            <a:endParaRPr lang="cs-CZ" sz="2500" dirty="0"/>
          </a:p>
        </p:txBody>
      </p:sp>
      <p:sp>
        <p:nvSpPr>
          <p:cNvPr id="16" name="Zaoblený obdélníkový popisek 15"/>
          <p:cNvSpPr/>
          <p:nvPr/>
        </p:nvSpPr>
        <p:spPr>
          <a:xfrm>
            <a:off x="274430" y="5373216"/>
            <a:ext cx="4297571" cy="448590"/>
          </a:xfrm>
          <a:prstGeom prst="wedgeRoundRectCallout">
            <a:avLst>
              <a:gd name="adj1" fmla="val 88428"/>
              <a:gd name="adj2" fmla="val 69303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5) vybereme formát </a:t>
            </a:r>
            <a:endParaRPr lang="cs-CZ" sz="2500" dirty="0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274430" y="5877272"/>
            <a:ext cx="4297571" cy="449380"/>
          </a:xfrm>
          <a:prstGeom prst="wedgeRoundRectCallout">
            <a:avLst>
              <a:gd name="adj1" fmla="val 145927"/>
              <a:gd name="adj2" fmla="val 42152"/>
              <a:gd name="adj3" fmla="val 1666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6) klik na </a:t>
            </a:r>
            <a:r>
              <a:rPr lang="cs-CZ" sz="2500" i="1" dirty="0" smtClean="0"/>
              <a:t>Uložit</a:t>
            </a:r>
            <a:r>
              <a:rPr lang="cs-CZ" sz="2500" dirty="0" smtClean="0"/>
              <a:t> nebo ENTER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91971493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224136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8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Otevření již vytvořeného obrázku</a:t>
            </a:r>
            <a:endParaRPr lang="cs-CZ" sz="4800" dirty="0">
              <a:ln w="11430">
                <a:solidFill>
                  <a:sysClr val="windowText" lastClr="00000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790" y="2634089"/>
            <a:ext cx="8856984" cy="3677930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500" dirty="0" smtClean="0"/>
              <a:t>otevřeme si program </a:t>
            </a:r>
            <a:r>
              <a:rPr lang="cs-CZ" sz="2500" i="1" dirty="0" smtClean="0"/>
              <a:t>Malování</a:t>
            </a:r>
          </a:p>
          <a:p>
            <a:pPr marL="342900" indent="-342900">
              <a:buAutoNum type="arabicParenR"/>
            </a:pPr>
            <a:r>
              <a:rPr lang="cs-CZ" sz="2500" dirty="0" smtClean="0"/>
              <a:t>klikneme na ikonku v levém horním rohu</a:t>
            </a:r>
          </a:p>
          <a:p>
            <a:pPr marL="342900" indent="-342900">
              <a:buAutoNum type="arabicParenR"/>
            </a:pPr>
            <a:r>
              <a:rPr lang="cs-CZ" sz="2500" dirty="0" smtClean="0">
                <a:sym typeface="Symbol"/>
              </a:rPr>
              <a:t>klikneme na </a:t>
            </a:r>
            <a:r>
              <a:rPr lang="cs-CZ" sz="2500" i="1" dirty="0" smtClean="0">
                <a:sym typeface="Symbol"/>
              </a:rPr>
              <a:t>Otevřít</a:t>
            </a:r>
          </a:p>
          <a:p>
            <a:pPr marL="342900" indent="-342900">
              <a:buAutoNum type="arabicParenR"/>
            </a:pPr>
            <a:r>
              <a:rPr lang="cs-CZ" sz="2500" dirty="0" smtClean="0">
                <a:sym typeface="Symbol"/>
              </a:rPr>
              <a:t>vybereme soubor, který chceme otevřít</a:t>
            </a:r>
          </a:p>
          <a:p>
            <a:pPr marL="342900" indent="-342900">
              <a:buAutoNum type="arabicParenR"/>
            </a:pPr>
            <a:r>
              <a:rPr lang="cs-CZ" sz="2500" dirty="0" smtClean="0"/>
              <a:t>klikneme na tlačítko </a:t>
            </a:r>
            <a:r>
              <a:rPr lang="cs-CZ" sz="2500" i="1" dirty="0" smtClean="0"/>
              <a:t>Otevřít</a:t>
            </a:r>
            <a:r>
              <a:rPr lang="cs-CZ" sz="2500" dirty="0" smtClean="0"/>
              <a:t> nebo stiskneme ENTER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653136"/>
            <a:ext cx="1647991" cy="15572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4475" y="4619080"/>
            <a:ext cx="2687754" cy="1625387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275725" y="4619080"/>
            <a:ext cx="1343948" cy="315610"/>
          </a:xfrm>
          <a:prstGeom prst="rightArrow">
            <a:avLst>
              <a:gd name="adj1" fmla="val 50000"/>
              <a:gd name="adj2" fmla="val 209538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85692" y="5195177"/>
            <a:ext cx="1333981" cy="348347"/>
          </a:xfrm>
          <a:prstGeom prst="rightArrow">
            <a:avLst>
              <a:gd name="adj1" fmla="val 50000"/>
              <a:gd name="adj2" fmla="val 193760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347864" y="5301208"/>
            <a:ext cx="1440160" cy="432048"/>
          </a:xfrm>
          <a:prstGeom prst="rightArrow">
            <a:avLst>
              <a:gd name="adj1" fmla="val 50000"/>
              <a:gd name="adj2" fmla="val 184434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0800000">
            <a:off x="6660232" y="5019291"/>
            <a:ext cx="2088232" cy="364723"/>
          </a:xfrm>
          <a:prstGeom prst="rightArrow">
            <a:avLst>
              <a:gd name="adj1" fmla="val 50000"/>
              <a:gd name="adj2" fmla="val 342186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0800000">
            <a:off x="7100692" y="5899185"/>
            <a:ext cx="1647772" cy="345282"/>
          </a:xfrm>
          <a:prstGeom prst="rightArrow">
            <a:avLst>
              <a:gd name="adj1" fmla="val 50000"/>
              <a:gd name="adj2" fmla="val 24230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0865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784976" cy="1152128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chemeClr val="tx1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Praktické úkoly</a:t>
            </a:r>
            <a:endParaRPr lang="cs-CZ" sz="6000" dirty="0">
              <a:ln w="11430">
                <a:solidFill>
                  <a:schemeClr val="tx1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564904"/>
            <a:ext cx="8784976" cy="3816424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500" dirty="0" smtClean="0"/>
              <a:t>vytvoř VZORNÍK podle předlohy</a:t>
            </a:r>
          </a:p>
          <a:p>
            <a:r>
              <a:rPr lang="cs-CZ" sz="2500" dirty="0" smtClean="0"/>
              <a:t>nakresli RYBU podle předlohy</a:t>
            </a:r>
          </a:p>
          <a:p>
            <a:r>
              <a:rPr lang="cs-CZ" sz="2500" dirty="0" smtClean="0"/>
              <a:t>vzorník i rybu ulož jako</a:t>
            </a:r>
          </a:p>
          <a:p>
            <a:pPr marL="0" indent="0" algn="ctr">
              <a:buNone/>
            </a:pPr>
            <a:r>
              <a:rPr lang="cs-CZ" sz="2500" dirty="0" smtClean="0"/>
              <a:t>vzornik.png</a:t>
            </a:r>
          </a:p>
          <a:p>
            <a:pPr marL="0" indent="0" algn="ctr">
              <a:buNone/>
            </a:pPr>
            <a:r>
              <a:rPr lang="cs-CZ" sz="2500" dirty="0" smtClean="0"/>
              <a:t>ryba.png</a:t>
            </a:r>
          </a:p>
          <a:p>
            <a:pPr marL="0" indent="0" algn="ctr">
              <a:buNone/>
            </a:pPr>
            <a:r>
              <a:rPr lang="cs-CZ" sz="2500" dirty="0" smtClean="0"/>
              <a:t>kaktus.png</a:t>
            </a:r>
          </a:p>
          <a:p>
            <a:pPr marL="0" indent="0" algn="ctr">
              <a:buNone/>
            </a:pPr>
            <a:r>
              <a:rPr lang="cs-CZ" sz="2500" dirty="0" smtClean="0"/>
              <a:t>papousek.png</a:t>
            </a:r>
          </a:p>
          <a:p>
            <a:pPr marL="0" indent="0" algn="ctr">
              <a:buNone/>
            </a:pPr>
            <a:r>
              <a:rPr lang="cs-CZ" sz="2500" smtClean="0"/>
              <a:t>parnik.png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57565160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008112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chemeClr val="tx1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Předloha - ryba</a:t>
            </a:r>
            <a:endParaRPr lang="cs-CZ" sz="6000" dirty="0">
              <a:ln w="11430">
                <a:solidFill>
                  <a:schemeClr val="tx1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420888"/>
            <a:ext cx="8856983" cy="3985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86702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936104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Předloha - kaktus</a:t>
            </a:r>
            <a:endParaRPr lang="cs-CZ" dirty="0">
              <a:ln w="11430">
                <a:solidFill>
                  <a:sysClr val="windowText" lastClr="00000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61" y="2348880"/>
            <a:ext cx="8874731" cy="4032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1191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008112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Předloha - papoušek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413408"/>
            <a:ext cx="8856984" cy="403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6660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008112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Předloha - parník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420888"/>
            <a:ext cx="8856984" cy="396043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409824"/>
            <a:ext cx="7848872" cy="393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6570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152128"/>
          </a:xfrm>
          <a:solidFill>
            <a:schemeClr val="accent5">
              <a:lumMod val="60000"/>
              <a:lumOff val="40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6000" b="1" cap="none" spc="50" dirty="0" smtClean="0">
                <a:ln w="11430">
                  <a:solidFill>
                    <a:schemeClr val="tx1"/>
                  </a:solidFill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</a:t>
            </a:r>
            <a:endParaRPr lang="cs-CZ" sz="6000" dirty="0">
              <a:ln w="11430">
                <a:solidFill>
                  <a:schemeClr val="tx1"/>
                </a:solidFill>
              </a:ln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564904"/>
            <a:ext cx="8856984" cy="3816424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500" dirty="0" smtClean="0"/>
              <a:t>vlastní zdroje</a:t>
            </a:r>
          </a:p>
          <a:p>
            <a:r>
              <a:rPr lang="cs-CZ" sz="2500" dirty="0" smtClean="0"/>
              <a:t>Informatika pro základní školy, 1. díl, </a:t>
            </a:r>
            <a:r>
              <a:rPr lang="cs-CZ" sz="2500" dirty="0"/>
              <a:t>Jiří Vaníček, Petr </a:t>
            </a:r>
            <a:r>
              <a:rPr lang="cs-CZ" sz="2500" dirty="0" smtClean="0"/>
              <a:t>Řezníček, </a:t>
            </a:r>
            <a:r>
              <a:rPr lang="cs-CZ" sz="2500" dirty="0" err="1" smtClean="0"/>
              <a:t>Computer</a:t>
            </a:r>
            <a:r>
              <a:rPr lang="cs-CZ" sz="2500" dirty="0" smtClean="0"/>
              <a:t> </a:t>
            </a:r>
            <a:r>
              <a:rPr lang="cs-CZ" sz="2500" dirty="0" err="1" smtClean="0"/>
              <a:t>Press</a:t>
            </a:r>
            <a:endParaRPr lang="cs-CZ" sz="2500" dirty="0" smtClean="0"/>
          </a:p>
          <a:p>
            <a:r>
              <a:rPr lang="cs-CZ" sz="2500" dirty="0" smtClean="0"/>
              <a:t>http://www.edi.fmph.uniba.sk/DayCamp/ldt99/plan/kaktus/kaktus.htm 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35225644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2506</TotalTime>
  <Words>309</Words>
  <Application>Microsoft Office PowerPoint</Application>
  <PresentationFormat>Předvádění na obrazovce (4:3)</PresentationFormat>
  <Paragraphs>120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 Malování - úvod </vt:lpstr>
      <vt:lpstr>Otevření programu Malování</vt:lpstr>
      <vt:lpstr>Nástroje pro malování</vt:lpstr>
      <vt:lpstr>Vzorník</vt:lpstr>
      <vt:lpstr>Tipy</vt:lpstr>
      <vt:lpstr>Pro nakreslení přesného čtverce:</vt:lpstr>
      <vt:lpstr>Uložení obrázku</vt:lpstr>
      <vt:lpstr>Otevření již vytvořeného obrázku</vt:lpstr>
      <vt:lpstr>Praktické úkoly</vt:lpstr>
      <vt:lpstr>Předloha - ryba</vt:lpstr>
      <vt:lpstr>Předloha - kaktus</vt:lpstr>
      <vt:lpstr>Předloha - papoušek</vt:lpstr>
      <vt:lpstr>Předloha - parník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Malování - úvod</dc:title>
  <dc:creator>OEM</dc:creator>
  <cp:lastModifiedBy>OEM</cp:lastModifiedBy>
  <cp:revision>55</cp:revision>
  <dcterms:created xsi:type="dcterms:W3CDTF">2011-07-13T16:21:06Z</dcterms:created>
  <dcterms:modified xsi:type="dcterms:W3CDTF">2011-08-26T19:56:15Z</dcterms:modified>
</cp:coreProperties>
</file>