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4" r:id="rId7"/>
    <p:sldId id="260" r:id="rId8"/>
    <p:sldId id="261" r:id="rId9"/>
    <p:sldId id="262" r:id="rId10"/>
    <p:sldId id="265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A28A2-9452-4B6E-A199-1615B30520C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02D02-CB09-4807-AE57-6B99D1E23A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6142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A28A2-9452-4B6E-A199-1615B30520C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02D02-CB09-4807-AE57-6B99D1E23A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16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A28A2-9452-4B6E-A199-1615B30520C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02D02-CB09-4807-AE57-6B99D1E23A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3610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A28A2-9452-4B6E-A199-1615B30520C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02D02-CB09-4807-AE57-6B99D1E23A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9699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A28A2-9452-4B6E-A199-1615B30520C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02D02-CB09-4807-AE57-6B99D1E23A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6202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A28A2-9452-4B6E-A199-1615B30520C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02D02-CB09-4807-AE57-6B99D1E23A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0349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A28A2-9452-4B6E-A199-1615B30520C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02D02-CB09-4807-AE57-6B99D1E23A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081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A28A2-9452-4B6E-A199-1615B30520C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02D02-CB09-4807-AE57-6B99D1E23A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879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A28A2-9452-4B6E-A199-1615B30520C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02D02-CB09-4807-AE57-6B99D1E23A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737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A28A2-9452-4B6E-A199-1615B30520C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02D02-CB09-4807-AE57-6B99D1E23A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6909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A28A2-9452-4B6E-A199-1615B30520C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02D02-CB09-4807-AE57-6B99D1E23A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566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A28A2-9452-4B6E-A199-1615B30520C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02D02-CB09-4807-AE57-6B99D1E23A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766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sbergen.org/ict_Year_1_and_2/Paint/tiling_designs.htm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1650" y="260648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7275" y="1444554"/>
            <a:ext cx="3989450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2235726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Zpracování a využití informací pro 6.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VY_32_INOVACE_05_Malování - otáčení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Hartmannová Hana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8845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7504" y="1412777"/>
            <a:ext cx="8784976" cy="1728191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6000" b="1" dirty="0" smtClean="0">
                <a:ln w="1143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Malování – otáčení</a:t>
            </a:r>
            <a:endParaRPr lang="cs-CZ" sz="6000" dirty="0">
              <a:ln w="11430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7145" y="3988430"/>
            <a:ext cx="8796797" cy="2392898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cs-CZ" dirty="0" smtClean="0"/>
          </a:p>
          <a:p>
            <a:r>
              <a:rPr lang="cs-CZ" sz="4400" b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</a:rPr>
              <a:t>Mgr. Hana Hartmannová</a:t>
            </a:r>
            <a:endParaRPr lang="cs-CZ" sz="4400" b="1" dirty="0">
              <a:ln>
                <a:solidFill>
                  <a:schemeClr val="tx1"/>
                </a:solidFill>
              </a:ln>
              <a:solidFill>
                <a:srgbClr val="92D05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8966" y="3140968"/>
            <a:ext cx="8784976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7146" y="3511376"/>
            <a:ext cx="8796795" cy="47705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27182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412776"/>
            <a:ext cx="8856984" cy="1224696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5400" b="1" dirty="0" smtClean="0">
                <a:ln w="1143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2" action="ppaction://hlinksldjump"/>
              </a:rPr>
              <a:t>Otevření programu Malování</a:t>
            </a:r>
            <a:endParaRPr lang="cs-CZ" sz="5400" dirty="0">
              <a:ln w="11430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  <a:hlinkClick r:id="rId2" action="ppaction://hlinksldjump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107504" y="2637472"/>
            <a:ext cx="8820981" cy="375487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500" dirty="0" smtClean="0"/>
          </a:p>
          <a:p>
            <a:r>
              <a:rPr lang="cs-CZ" sz="2500" dirty="0" smtClean="0"/>
              <a:t>Klikáme myší postupně na:</a:t>
            </a:r>
          </a:p>
          <a:p>
            <a:endParaRPr lang="cs-CZ" sz="2800" dirty="0" smtClean="0"/>
          </a:p>
          <a:p>
            <a:pPr marL="342900" indent="-342900">
              <a:buFont typeface="Wingdings 2" pitchFamily="18" charset="2"/>
              <a:buChar char=":"/>
            </a:pPr>
            <a:r>
              <a:rPr lang="cs-CZ" sz="2500" dirty="0" smtClean="0"/>
              <a:t> </a:t>
            </a:r>
            <a:r>
              <a:rPr lang="cs-CZ" sz="2500" i="1" dirty="0" smtClean="0"/>
              <a:t>Start</a:t>
            </a:r>
            <a:r>
              <a:rPr lang="cs-CZ" sz="2500" dirty="0" smtClean="0"/>
              <a:t> na </a:t>
            </a:r>
            <a:r>
              <a:rPr lang="cs-CZ" sz="2500" i="1" dirty="0" smtClean="0"/>
              <a:t>Hlavním panelu</a:t>
            </a:r>
          </a:p>
          <a:p>
            <a:pPr marL="342900" indent="-342900">
              <a:buFont typeface="Wingdings 2" pitchFamily="18" charset="2"/>
              <a:buChar char=":"/>
            </a:pPr>
            <a:r>
              <a:rPr lang="cs-CZ" sz="2500" dirty="0"/>
              <a:t> </a:t>
            </a:r>
            <a:r>
              <a:rPr lang="cs-CZ" sz="2500" i="1" dirty="0" smtClean="0"/>
              <a:t>Všechny programy</a:t>
            </a:r>
          </a:p>
          <a:p>
            <a:pPr marL="342900" indent="-342900">
              <a:buFont typeface="Wingdings 2" pitchFamily="18" charset="2"/>
              <a:buChar char=":"/>
            </a:pPr>
            <a:r>
              <a:rPr lang="cs-CZ" sz="2500" i="1" dirty="0"/>
              <a:t> </a:t>
            </a:r>
            <a:r>
              <a:rPr lang="cs-CZ" sz="2500" i="1" dirty="0" smtClean="0"/>
              <a:t>Příslušenství</a:t>
            </a:r>
          </a:p>
          <a:p>
            <a:pPr marL="342900" indent="-342900">
              <a:buFont typeface="Wingdings 2" pitchFamily="18" charset="2"/>
              <a:buChar char=":"/>
            </a:pPr>
            <a:r>
              <a:rPr lang="cs-CZ" sz="2500" i="1" dirty="0"/>
              <a:t> </a:t>
            </a:r>
            <a:r>
              <a:rPr lang="cs-CZ" sz="2500" i="1" dirty="0" smtClean="0"/>
              <a:t>Malování</a:t>
            </a:r>
          </a:p>
          <a:p>
            <a:endParaRPr lang="cs-CZ" sz="1000" i="1" dirty="0"/>
          </a:p>
          <a:p>
            <a:endParaRPr lang="cs-CZ" sz="1000" i="1" dirty="0" smtClean="0"/>
          </a:p>
          <a:p>
            <a:endParaRPr lang="cs-CZ" sz="1000" i="1" dirty="0"/>
          </a:p>
          <a:p>
            <a:endParaRPr lang="cs-CZ" sz="1000" i="1" dirty="0" smtClean="0"/>
          </a:p>
          <a:p>
            <a:endParaRPr lang="cs-CZ" sz="1000" i="1" dirty="0"/>
          </a:p>
          <a:p>
            <a:endParaRPr lang="cs-CZ" sz="1000" i="1" dirty="0" smtClean="0"/>
          </a:p>
        </p:txBody>
      </p:sp>
      <p:pic>
        <p:nvPicPr>
          <p:cNvPr id="6" name="Obrázek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456" y="2750993"/>
            <a:ext cx="1838831" cy="3527832"/>
          </a:xfrm>
          <a:prstGeom prst="rect">
            <a:avLst/>
          </a:prstGeom>
        </p:spPr>
      </p:pic>
      <p:pic>
        <p:nvPicPr>
          <p:cNvPr id="7" name="Obrázek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673" y="2759720"/>
            <a:ext cx="1815093" cy="3527832"/>
          </a:xfrm>
          <a:prstGeom prst="rect">
            <a:avLst/>
          </a:prstGeom>
        </p:spPr>
      </p:pic>
      <p:pic>
        <p:nvPicPr>
          <p:cNvPr id="8" name="Obrázek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61" y="2750993"/>
            <a:ext cx="1837538" cy="3552573"/>
          </a:xfrm>
          <a:prstGeom prst="rect">
            <a:avLst/>
          </a:prstGeom>
        </p:spPr>
      </p:pic>
      <p:sp>
        <p:nvSpPr>
          <p:cNvPr id="9" name="Šipka doprava 8"/>
          <p:cNvSpPr/>
          <p:nvPr/>
        </p:nvSpPr>
        <p:spPr>
          <a:xfrm>
            <a:off x="2555776" y="5625244"/>
            <a:ext cx="1380752" cy="360040"/>
          </a:xfrm>
          <a:prstGeom prst="rightArrow">
            <a:avLst>
              <a:gd name="adj1" fmla="val 50000"/>
              <a:gd name="adj2" fmla="val 209735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4272975" y="4653136"/>
            <a:ext cx="1380752" cy="360040"/>
          </a:xfrm>
          <a:prstGeom prst="rightArrow">
            <a:avLst>
              <a:gd name="adj1" fmla="val 50000"/>
              <a:gd name="adj2" fmla="val 209735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5909998" y="3248980"/>
            <a:ext cx="1380752" cy="360040"/>
          </a:xfrm>
          <a:prstGeom prst="rightArrow">
            <a:avLst>
              <a:gd name="adj1" fmla="val 50000"/>
              <a:gd name="adj2" fmla="val 209735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179512" y="5985284"/>
            <a:ext cx="2880320" cy="30226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hlinkClick r:id="rId7" action="ppaction://hlinksldjump"/>
              </a:rPr>
              <a:t>n</a:t>
            </a:r>
            <a:r>
              <a:rPr lang="cs-CZ" dirty="0" smtClean="0">
                <a:hlinkClick r:id="rId7" action="ppaction://hlinksldjump"/>
              </a:rPr>
              <a:t>ástroje Malování - klikni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881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84446" y="4952206"/>
            <a:ext cx="8784976" cy="142912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6000" b="1" dirty="0" smtClean="0">
                <a:ln w="1143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Nástroje pro malování</a:t>
            </a:r>
            <a:endParaRPr lang="cs-CZ" sz="6000" b="1" dirty="0">
              <a:ln w="11430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4446" y="1437378"/>
            <a:ext cx="8784976" cy="35394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98" y="1124744"/>
            <a:ext cx="1403538" cy="181952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875" y="1095615"/>
            <a:ext cx="1080494" cy="86062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091" y="1965399"/>
            <a:ext cx="1296783" cy="75336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091" y="2772818"/>
            <a:ext cx="1587604" cy="224562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369" y="548680"/>
            <a:ext cx="1389960" cy="772199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222" y="1363809"/>
            <a:ext cx="1131370" cy="158046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827" y="2931592"/>
            <a:ext cx="1131554" cy="158417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6592" y="1056164"/>
            <a:ext cx="925617" cy="1179305"/>
          </a:xfrm>
          <a:prstGeom prst="rect">
            <a:avLst/>
          </a:prstGeom>
        </p:spPr>
      </p:pic>
      <p:sp>
        <p:nvSpPr>
          <p:cNvPr id="17" name="Zaoblený obdélníkový popisek 16"/>
          <p:cNvSpPr/>
          <p:nvPr/>
        </p:nvSpPr>
        <p:spPr>
          <a:xfrm>
            <a:off x="7164288" y="1645816"/>
            <a:ext cx="1368152" cy="589653"/>
          </a:xfrm>
          <a:prstGeom prst="wedgeRoundRectCallout">
            <a:avLst>
              <a:gd name="adj1" fmla="val -11366"/>
              <a:gd name="adj2" fmla="val -180052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nastavení barvy</a:t>
            </a:r>
            <a:endParaRPr lang="cs-CZ" dirty="0"/>
          </a:p>
        </p:txBody>
      </p:sp>
      <p:sp>
        <p:nvSpPr>
          <p:cNvPr id="18" name="Zaoblený obdélníkový popisek 17"/>
          <p:cNvSpPr/>
          <p:nvPr/>
        </p:nvSpPr>
        <p:spPr>
          <a:xfrm>
            <a:off x="6791534" y="2412444"/>
            <a:ext cx="1512168" cy="612648"/>
          </a:xfrm>
          <a:prstGeom prst="wedgeRoundRectCallout">
            <a:avLst>
              <a:gd name="adj1" fmla="val -111537"/>
              <a:gd name="adj2" fmla="val -155640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nastavení šířky čáry</a:t>
            </a:r>
            <a:endParaRPr lang="cs-CZ" dirty="0"/>
          </a:p>
        </p:txBody>
      </p:sp>
      <p:sp>
        <p:nvSpPr>
          <p:cNvPr id="19" name="Zaoblený obdélníkový popisek 18"/>
          <p:cNvSpPr/>
          <p:nvPr/>
        </p:nvSpPr>
        <p:spPr>
          <a:xfrm>
            <a:off x="6804248" y="3429000"/>
            <a:ext cx="1584176" cy="576064"/>
          </a:xfrm>
          <a:prstGeom prst="wedgeRoundRectCallout">
            <a:avLst>
              <a:gd name="adj1" fmla="val -163655"/>
              <a:gd name="adj2" fmla="val -199793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možnosti obrysu</a:t>
            </a:r>
            <a:endParaRPr lang="cs-CZ" dirty="0"/>
          </a:p>
        </p:txBody>
      </p:sp>
      <p:sp>
        <p:nvSpPr>
          <p:cNvPr id="20" name="Zaoblený obdélníkový popisek 19"/>
          <p:cNvSpPr/>
          <p:nvPr/>
        </p:nvSpPr>
        <p:spPr>
          <a:xfrm>
            <a:off x="6071454" y="4206410"/>
            <a:ext cx="1440160" cy="618716"/>
          </a:xfrm>
          <a:prstGeom prst="wedgeRoundRectCallout">
            <a:avLst>
              <a:gd name="adj1" fmla="val -117700"/>
              <a:gd name="adj2" fmla="val -136448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možnosti výplně</a:t>
            </a:r>
            <a:endParaRPr lang="cs-CZ" dirty="0"/>
          </a:p>
        </p:txBody>
      </p:sp>
      <p:sp>
        <p:nvSpPr>
          <p:cNvPr id="21" name="Zaoblený obdélníkový popisek 20"/>
          <p:cNvSpPr/>
          <p:nvPr/>
        </p:nvSpPr>
        <p:spPr>
          <a:xfrm>
            <a:off x="3544314" y="2034508"/>
            <a:ext cx="851477" cy="564728"/>
          </a:xfrm>
          <a:prstGeom prst="wedgeRoundRectCallout">
            <a:avLst>
              <a:gd name="adj1" fmla="val 32165"/>
              <a:gd name="adj2" fmla="val -242411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výběr tvaru</a:t>
            </a:r>
            <a:endParaRPr lang="cs-CZ" dirty="0"/>
          </a:p>
        </p:txBody>
      </p:sp>
      <p:sp>
        <p:nvSpPr>
          <p:cNvPr id="22" name="Zaoblený obdélníkový popisek 21"/>
          <p:cNvSpPr/>
          <p:nvPr/>
        </p:nvSpPr>
        <p:spPr>
          <a:xfrm>
            <a:off x="3340562" y="3025092"/>
            <a:ext cx="1231439" cy="569416"/>
          </a:xfrm>
          <a:prstGeom prst="wedgeRoundRectCallout">
            <a:avLst>
              <a:gd name="adj1" fmla="val -97226"/>
              <a:gd name="adj2" fmla="val -296210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možnosti štětce</a:t>
            </a:r>
            <a:endParaRPr lang="cs-CZ" dirty="0"/>
          </a:p>
        </p:txBody>
      </p:sp>
      <p:sp>
        <p:nvSpPr>
          <p:cNvPr id="24" name="Zaoblený obdélníkový popisek 23"/>
          <p:cNvSpPr/>
          <p:nvPr/>
        </p:nvSpPr>
        <p:spPr>
          <a:xfrm>
            <a:off x="3340562" y="3895630"/>
            <a:ext cx="1154660" cy="829514"/>
          </a:xfrm>
          <a:prstGeom prst="wedgeRoundRectCallout">
            <a:avLst>
              <a:gd name="adj1" fmla="val -142192"/>
              <a:gd name="adj2" fmla="val -49165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změna velikosti a zkosení</a:t>
            </a:r>
            <a:endParaRPr lang="cs-CZ" dirty="0"/>
          </a:p>
        </p:txBody>
      </p:sp>
      <p:sp>
        <p:nvSpPr>
          <p:cNvPr id="25" name="Zaoblený obdélníkový popisek 24"/>
          <p:cNvSpPr/>
          <p:nvPr/>
        </p:nvSpPr>
        <p:spPr>
          <a:xfrm>
            <a:off x="232113" y="4206410"/>
            <a:ext cx="1220708" cy="618716"/>
          </a:xfrm>
          <a:prstGeom prst="wedgeRoundRectCallout">
            <a:avLst>
              <a:gd name="adj1" fmla="val 145862"/>
              <a:gd name="adj2" fmla="val -328831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možnosti otočení</a:t>
            </a:r>
            <a:endParaRPr lang="cs-CZ" dirty="0"/>
          </a:p>
        </p:txBody>
      </p:sp>
      <p:sp>
        <p:nvSpPr>
          <p:cNvPr id="26" name="Zaoblený obdélníkový popisek 25"/>
          <p:cNvSpPr/>
          <p:nvPr/>
        </p:nvSpPr>
        <p:spPr>
          <a:xfrm>
            <a:off x="232112" y="3084569"/>
            <a:ext cx="1099527" cy="632463"/>
          </a:xfrm>
          <a:prstGeom prst="wedgeRoundRectCallout">
            <a:avLst>
              <a:gd name="adj1" fmla="val 3764"/>
              <a:gd name="adj2" fmla="val -200183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výběr plochy</a:t>
            </a:r>
            <a:endParaRPr lang="cs-CZ" dirty="0"/>
          </a:p>
        </p:txBody>
      </p:sp>
      <p:sp>
        <p:nvSpPr>
          <p:cNvPr id="27" name="Zaoblený obdélníkový popisek 26"/>
          <p:cNvSpPr/>
          <p:nvPr/>
        </p:nvSpPr>
        <p:spPr>
          <a:xfrm>
            <a:off x="3340562" y="116632"/>
            <a:ext cx="2748838" cy="288032"/>
          </a:xfrm>
          <a:prstGeom prst="wedgeRoundRectCallout">
            <a:avLst>
              <a:gd name="adj1" fmla="val -71433"/>
              <a:gd name="adj2" fmla="val 156398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tužka, barevná výplň, text</a:t>
            </a:r>
            <a:endParaRPr lang="cs-CZ" dirty="0"/>
          </a:p>
        </p:txBody>
      </p:sp>
      <p:sp>
        <p:nvSpPr>
          <p:cNvPr id="28" name="Zaoblený obdélníkový popisek 27"/>
          <p:cNvSpPr/>
          <p:nvPr/>
        </p:nvSpPr>
        <p:spPr>
          <a:xfrm>
            <a:off x="683568" y="116632"/>
            <a:ext cx="2498127" cy="288032"/>
          </a:xfrm>
          <a:prstGeom prst="wedgeRoundRectCallout">
            <a:avLst>
              <a:gd name="adj1" fmla="val 28143"/>
              <a:gd name="adj2" fmla="val 254767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guma, volba barvy, text</a:t>
            </a:r>
            <a:endParaRPr lang="cs-CZ" dirty="0"/>
          </a:p>
        </p:txBody>
      </p:sp>
      <p:pic>
        <p:nvPicPr>
          <p:cNvPr id="29" name="Obrázek 2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753374" cy="1467055"/>
          </a:xfrm>
          <a:prstGeom prst="rect">
            <a:avLst/>
          </a:prstGeom>
        </p:spPr>
      </p:pic>
      <p:sp>
        <p:nvSpPr>
          <p:cNvPr id="30" name="Zaoblený obdélníkový popisek 29"/>
          <p:cNvSpPr/>
          <p:nvPr/>
        </p:nvSpPr>
        <p:spPr>
          <a:xfrm>
            <a:off x="1691680" y="1525928"/>
            <a:ext cx="696213" cy="318896"/>
          </a:xfrm>
          <a:prstGeom prst="wedgeRoundRectCallout">
            <a:avLst>
              <a:gd name="adj1" fmla="val -208460"/>
              <a:gd name="adj2" fmla="val -261478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lupa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7894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5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412776"/>
            <a:ext cx="8856984" cy="108012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6000" b="1" dirty="0" smtClean="0">
                <a:ln w="1143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Otočení/převrácení</a:t>
            </a:r>
            <a:endParaRPr lang="cs-CZ" sz="6000" dirty="0">
              <a:ln w="11430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03" y="2423407"/>
            <a:ext cx="8856984" cy="388478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932" y="2513899"/>
            <a:ext cx="6586556" cy="3703798"/>
          </a:xfrm>
          <a:prstGeom prst="rect">
            <a:avLst/>
          </a:prstGeom>
        </p:spPr>
      </p:pic>
      <p:sp>
        <p:nvSpPr>
          <p:cNvPr id="7" name="Zaoblený obdélníkový popisek 6"/>
          <p:cNvSpPr/>
          <p:nvPr/>
        </p:nvSpPr>
        <p:spPr>
          <a:xfrm>
            <a:off x="251520" y="2852936"/>
            <a:ext cx="2304256" cy="720079"/>
          </a:xfrm>
          <a:prstGeom prst="wedgeRoundRectCallout">
            <a:avLst>
              <a:gd name="adj1" fmla="val 68326"/>
              <a:gd name="adj2" fmla="val 48700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vodorovné převrácení</a:t>
            </a:r>
            <a:endParaRPr lang="cs-CZ" sz="2500" dirty="0"/>
          </a:p>
        </p:txBody>
      </p:sp>
      <p:sp>
        <p:nvSpPr>
          <p:cNvPr id="8" name="Zaoblený obdélníkový popisek 7"/>
          <p:cNvSpPr/>
          <p:nvPr/>
        </p:nvSpPr>
        <p:spPr>
          <a:xfrm>
            <a:off x="251520" y="3890665"/>
            <a:ext cx="2304256" cy="475133"/>
          </a:xfrm>
          <a:prstGeom prst="wedgeRoundRectCallout">
            <a:avLst>
              <a:gd name="adj1" fmla="val 66779"/>
              <a:gd name="adj2" fmla="val 99771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otočení o 90°</a:t>
            </a:r>
            <a:endParaRPr lang="cs-CZ" sz="2500" dirty="0"/>
          </a:p>
        </p:txBody>
      </p:sp>
      <p:sp>
        <p:nvSpPr>
          <p:cNvPr id="10" name="Zaoblený obdélníkový popisek 9"/>
          <p:cNvSpPr/>
          <p:nvPr/>
        </p:nvSpPr>
        <p:spPr>
          <a:xfrm>
            <a:off x="7020272" y="2852936"/>
            <a:ext cx="1728192" cy="792088"/>
          </a:xfrm>
          <a:prstGeom prst="wedgeRoundRectCallout">
            <a:avLst>
              <a:gd name="adj1" fmla="val -73645"/>
              <a:gd name="adj2" fmla="val 142259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svislé převrácení</a:t>
            </a:r>
            <a:endParaRPr lang="cs-CZ" sz="25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4755" y="4869160"/>
            <a:ext cx="2000529" cy="1162212"/>
          </a:xfrm>
          <a:prstGeom prst="rect">
            <a:avLst/>
          </a:prstGeom>
        </p:spPr>
      </p:pic>
      <p:sp>
        <p:nvSpPr>
          <p:cNvPr id="12" name="Šipka doprava 11"/>
          <p:cNvSpPr/>
          <p:nvPr/>
        </p:nvSpPr>
        <p:spPr>
          <a:xfrm>
            <a:off x="611560" y="953566"/>
            <a:ext cx="978408" cy="288032"/>
          </a:xfrm>
          <a:prstGeom prst="rightArrow">
            <a:avLst>
              <a:gd name="adj1" fmla="val 50000"/>
              <a:gd name="adj2" fmla="val 171384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9481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5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412776"/>
            <a:ext cx="8856984" cy="1296144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b="1" dirty="0" smtClean="0">
                <a:ln w="1143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Přiřaď klávesové zkratky k jejich funkcím?</a:t>
            </a:r>
            <a:endParaRPr lang="cs-CZ" dirty="0">
              <a:ln w="11430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708920"/>
            <a:ext cx="8856984" cy="3672408"/>
          </a:xfrm>
          <a:prstGeom prst="rect">
            <a:avLst/>
          </a:prstGeom>
        </p:spPr>
      </p:pic>
      <p:sp>
        <p:nvSpPr>
          <p:cNvPr id="6" name="Zaoblený obdélník 5"/>
          <p:cNvSpPr/>
          <p:nvPr/>
        </p:nvSpPr>
        <p:spPr>
          <a:xfrm>
            <a:off x="771323" y="2921219"/>
            <a:ext cx="2432525" cy="576064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CTRL + V</a:t>
            </a:r>
            <a:endParaRPr lang="cs-CZ" sz="2500" dirty="0"/>
          </a:p>
        </p:txBody>
      </p:sp>
      <p:sp>
        <p:nvSpPr>
          <p:cNvPr id="7" name="Zaoblený obdélník 6"/>
          <p:cNvSpPr/>
          <p:nvPr/>
        </p:nvSpPr>
        <p:spPr>
          <a:xfrm>
            <a:off x="771323" y="3746130"/>
            <a:ext cx="2432525" cy="576064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CTRL + C</a:t>
            </a:r>
            <a:endParaRPr lang="cs-CZ" sz="2500" dirty="0"/>
          </a:p>
        </p:txBody>
      </p:sp>
      <p:sp>
        <p:nvSpPr>
          <p:cNvPr id="8" name="Zaoblený obdélník 7"/>
          <p:cNvSpPr/>
          <p:nvPr/>
        </p:nvSpPr>
        <p:spPr>
          <a:xfrm>
            <a:off x="771323" y="4607424"/>
            <a:ext cx="2432525" cy="576064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CTRL + Z</a:t>
            </a:r>
            <a:endParaRPr lang="cs-CZ" sz="2500" dirty="0"/>
          </a:p>
        </p:txBody>
      </p:sp>
      <p:sp>
        <p:nvSpPr>
          <p:cNvPr id="9" name="Zaoblený obdélník 8"/>
          <p:cNvSpPr/>
          <p:nvPr/>
        </p:nvSpPr>
        <p:spPr>
          <a:xfrm>
            <a:off x="771323" y="5468717"/>
            <a:ext cx="2432525" cy="576064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CTRL + X</a:t>
            </a:r>
            <a:endParaRPr lang="cs-CZ" sz="2500" i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5364088" y="2921219"/>
            <a:ext cx="2432525" cy="576064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vyjmout</a:t>
            </a:r>
            <a:endParaRPr lang="cs-CZ" sz="25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5364088" y="3746130"/>
            <a:ext cx="2432525" cy="576064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kopírovat</a:t>
            </a:r>
            <a:endParaRPr lang="cs-CZ" sz="25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5364087" y="4607424"/>
            <a:ext cx="2432525" cy="576064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vložit</a:t>
            </a:r>
            <a:endParaRPr lang="cs-CZ" sz="2500" dirty="0"/>
          </a:p>
        </p:txBody>
      </p:sp>
      <p:sp>
        <p:nvSpPr>
          <p:cNvPr id="14" name="Zaoblený obdélník 13"/>
          <p:cNvSpPr/>
          <p:nvPr/>
        </p:nvSpPr>
        <p:spPr>
          <a:xfrm>
            <a:off x="5364086" y="5468717"/>
            <a:ext cx="2432525" cy="576064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krok zpět</a:t>
            </a:r>
            <a:endParaRPr lang="cs-CZ" sz="2500" dirty="0"/>
          </a:p>
        </p:txBody>
      </p:sp>
      <p:sp>
        <p:nvSpPr>
          <p:cNvPr id="15" name="Zaoblený obdélník 14"/>
          <p:cNvSpPr/>
          <p:nvPr/>
        </p:nvSpPr>
        <p:spPr>
          <a:xfrm>
            <a:off x="8316416" y="2921219"/>
            <a:ext cx="432048" cy="3123562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kontrola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310758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30435E-6 L 0.21962 0.241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72" y="1209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23774E-7 L 0.22743 -0.0041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72" y="-20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77521E-6 L 0.22743 0.1327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72" y="663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60685E-6 L 0.22743 -0.370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72" y="-185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5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412776"/>
            <a:ext cx="8856984" cy="108012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6000" b="1" dirty="0" smtClean="0">
                <a:ln w="1143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Předloha č. 1</a:t>
            </a:r>
            <a:endParaRPr lang="cs-CZ" sz="6000" dirty="0">
              <a:ln w="11430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492896"/>
            <a:ext cx="8856984" cy="388478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61" y="2492896"/>
            <a:ext cx="8874627" cy="3884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65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5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412776"/>
            <a:ext cx="8856984" cy="108012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6000" b="1" dirty="0" smtClean="0">
                <a:ln w="1143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Předloha č. 2</a:t>
            </a:r>
            <a:endParaRPr lang="cs-CZ" sz="6000" dirty="0">
              <a:ln w="11430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492896"/>
            <a:ext cx="8856984" cy="388478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492896"/>
            <a:ext cx="8856984" cy="3884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79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5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412776"/>
            <a:ext cx="8856984" cy="108012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6000" b="1" dirty="0" smtClean="0">
                <a:ln w="1143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Předloha č. 3</a:t>
            </a:r>
            <a:endParaRPr lang="cs-CZ" sz="6000" dirty="0">
              <a:ln w="11430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492896"/>
            <a:ext cx="8856984" cy="388478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492897"/>
            <a:ext cx="8856984" cy="3884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687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5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412776"/>
            <a:ext cx="8856984" cy="108012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6000" b="1" dirty="0" smtClean="0">
                <a:ln w="1143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Praktické úkoly</a:t>
            </a:r>
            <a:endParaRPr lang="cs-CZ" sz="6000" dirty="0">
              <a:ln w="11430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492896"/>
            <a:ext cx="8856984" cy="388478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79512" y="2775834"/>
            <a:ext cx="64807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500" dirty="0" smtClean="0">
                <a:solidFill>
                  <a:schemeClr val="bg1"/>
                </a:solidFill>
              </a:rPr>
              <a:t>vyzkoušej si otáčení a překlápění dle ukázky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500" dirty="0" smtClean="0">
                <a:solidFill>
                  <a:schemeClr val="bg1"/>
                </a:solidFill>
              </a:rPr>
              <a:t>nakresli obrázky </a:t>
            </a:r>
            <a:r>
              <a:rPr lang="cs-CZ" sz="2500" dirty="0">
                <a:solidFill>
                  <a:schemeClr val="bg1"/>
                </a:solidFill>
              </a:rPr>
              <a:t>z</a:t>
            </a:r>
            <a:r>
              <a:rPr lang="cs-CZ" sz="2500" dirty="0" smtClean="0">
                <a:solidFill>
                  <a:schemeClr val="bg1"/>
                </a:solidFill>
              </a:rPr>
              <a:t> předloh č. 1, 2 a 3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500" dirty="0" smtClean="0">
                <a:solidFill>
                  <a:schemeClr val="bg1"/>
                </a:solidFill>
              </a:rPr>
              <a:t>nakresli jednoduché vzory podle své fantazie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500" dirty="0" smtClean="0">
                <a:solidFill>
                  <a:schemeClr val="bg1"/>
                </a:solidFill>
              </a:rPr>
              <a:t>soubory ulož</a:t>
            </a:r>
            <a:endParaRPr lang="cs-CZ" sz="2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20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5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412776"/>
            <a:ext cx="8856984" cy="1224136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6000" b="1" dirty="0" smtClean="0">
                <a:ln w="1143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Zdroje</a:t>
            </a:r>
            <a:endParaRPr lang="cs-CZ" sz="6000" dirty="0">
              <a:ln w="11430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2636912"/>
            <a:ext cx="8856984" cy="3744416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500" dirty="0" smtClean="0"/>
              <a:t>vlastní zdroje</a:t>
            </a:r>
          </a:p>
          <a:p>
            <a:r>
              <a:rPr lang="cs-CZ" sz="2500" dirty="0" smtClean="0">
                <a:hlinkClick r:id="rId3"/>
              </a:rPr>
              <a:t>http://www.esbergen.org/ict_Year_1_and_2/Paint/tiling_designs.htm</a:t>
            </a:r>
            <a:endParaRPr lang="cs-CZ" sz="2500" dirty="0" smtClean="0"/>
          </a:p>
          <a:p>
            <a:endParaRPr lang="cs-CZ" sz="2500" dirty="0" smtClean="0"/>
          </a:p>
          <a:p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1078627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679</TotalTime>
  <Words>173</Words>
  <Application>Microsoft Office PowerPoint</Application>
  <PresentationFormat>Předvádění na obrazovce (4:3)</PresentationFormat>
  <Paragraphs>80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Malování – otáčení</vt:lpstr>
      <vt:lpstr>Otevření programu Malování</vt:lpstr>
      <vt:lpstr>Prezentace aplikace PowerPoint</vt:lpstr>
      <vt:lpstr>Otočení/převrácení</vt:lpstr>
      <vt:lpstr>Přiřaď klávesové zkratky k jejich funkcím?</vt:lpstr>
      <vt:lpstr>Předloha č. 1</vt:lpstr>
      <vt:lpstr>Předloha č. 2</vt:lpstr>
      <vt:lpstr>Předloha č. 3</vt:lpstr>
      <vt:lpstr>Praktické úkoly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Malování - otáčení</dc:title>
  <dc:creator>OEM</dc:creator>
  <cp:lastModifiedBy>OEM</cp:lastModifiedBy>
  <cp:revision>27</cp:revision>
  <dcterms:created xsi:type="dcterms:W3CDTF">2011-07-15T11:07:18Z</dcterms:created>
  <dcterms:modified xsi:type="dcterms:W3CDTF">2011-08-26T19:56:51Z</dcterms:modified>
</cp:coreProperties>
</file>