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6" r:id="rId3"/>
    <p:sldId id="257" r:id="rId4"/>
    <p:sldId id="259" r:id="rId5"/>
    <p:sldId id="258" r:id="rId6"/>
    <p:sldId id="260" r:id="rId7"/>
    <p:sldId id="261" r:id="rId8"/>
    <p:sldId id="262" r:id="rId9"/>
    <p:sldId id="266" r:id="rId10"/>
    <p:sldId id="263" r:id="rId11"/>
    <p:sldId id="265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7784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9191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1505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3771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318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05585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383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6032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271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5977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875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8024C4-B530-431B-99D0-60CDA4D13112}" type="datetimeFigureOut">
              <a:rPr lang="cs-CZ" smtClean="0"/>
              <a:t>26.8.2011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51BC99-2DE2-479D-B448-F432FA73DF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7864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0.png"/><Relationship Id="rId5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g"/><Relationship Id="rId5" Type="http://schemas.openxmlformats.org/officeDocument/2006/relationships/image" Target="../media/image12.png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188640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6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91780" y="1412776"/>
            <a:ext cx="3960440" cy="3645703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chemeClr val="accent6">
                <a:lumMod val="75000"/>
              </a:schemeClr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9013426"/>
              </p:ext>
            </p:extLst>
          </p:nvPr>
        </p:nvGraphicFramePr>
        <p:xfrm>
          <a:off x="323528" y="5229200"/>
          <a:ext cx="8496944" cy="1402080"/>
        </p:xfrm>
        <a:graphic>
          <a:graphicData uri="http://schemas.openxmlformats.org/drawingml/2006/table">
            <a:tbl>
              <a:tblPr/>
              <a:tblGrid>
                <a:gridCol w="2572469"/>
                <a:gridCol w="5924475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Zpracování a využití informací pro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VY_32_INOVACE_07_Malování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– editace obrázku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Hartmannová Hana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8845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07504" y="1412777"/>
            <a:ext cx="8784976" cy="1728191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Malování – editace obrázku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966" y="3140968"/>
            <a:ext cx="8784976" cy="369332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7146" y="3511376"/>
            <a:ext cx="8796795" cy="477054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Autor:</a:t>
            </a:r>
            <a:endParaRPr lang="cs-CZ" sz="2400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87145" y="3988430"/>
            <a:ext cx="8796797" cy="2392898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Mgr. Hana Hartmannová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11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20981" cy="122469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Otevření programu Malování</a:t>
            </a:r>
            <a:endParaRPr lang="cs-CZ" sz="5400" dirty="0">
              <a:ln w="11430">
                <a:solidFill>
                  <a:sysClr val="windowText" lastClr="000000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2637472"/>
            <a:ext cx="8820981" cy="3754874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500" dirty="0" smtClean="0"/>
          </a:p>
          <a:p>
            <a:r>
              <a:rPr lang="cs-CZ" sz="2500" dirty="0" smtClean="0"/>
              <a:t>Klikáme myší postupně na:</a:t>
            </a:r>
          </a:p>
          <a:p>
            <a:endParaRPr lang="cs-CZ" sz="2800" dirty="0" smtClean="0"/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 smtClean="0"/>
              <a:t> </a:t>
            </a:r>
            <a:r>
              <a:rPr lang="cs-CZ" sz="2500" i="1" dirty="0" smtClean="0"/>
              <a:t>Start</a:t>
            </a:r>
            <a:r>
              <a:rPr lang="cs-CZ" sz="2500" dirty="0" smtClean="0"/>
              <a:t> na </a:t>
            </a:r>
            <a:r>
              <a:rPr lang="cs-CZ" sz="2500" i="1" dirty="0" smtClean="0"/>
              <a:t>Hlavním panelu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dirty="0"/>
              <a:t> </a:t>
            </a:r>
            <a:r>
              <a:rPr lang="cs-CZ" sz="2500" i="1" dirty="0" smtClean="0"/>
              <a:t>Všechny programy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/>
              <a:t> </a:t>
            </a:r>
            <a:r>
              <a:rPr lang="cs-CZ" sz="2500" i="1" dirty="0" smtClean="0"/>
              <a:t>Příslušenství</a:t>
            </a:r>
          </a:p>
          <a:p>
            <a:pPr marL="342900" indent="-342900">
              <a:buFont typeface="Wingdings 2" pitchFamily="18" charset="2"/>
              <a:buChar char=":"/>
            </a:pPr>
            <a:r>
              <a:rPr lang="cs-CZ" sz="2500" i="1" dirty="0"/>
              <a:t> </a:t>
            </a:r>
            <a:r>
              <a:rPr lang="cs-CZ" sz="2500" i="1" dirty="0" smtClean="0"/>
              <a:t>Malování</a:t>
            </a:r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  <a:p>
            <a:endParaRPr lang="cs-CZ" sz="1000" i="1" dirty="0"/>
          </a:p>
          <a:p>
            <a:endParaRPr lang="cs-CZ" sz="1000" i="1" dirty="0" smtClean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3456" y="2750993"/>
            <a:ext cx="1838831" cy="35278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4673" y="2759720"/>
            <a:ext cx="1815093" cy="35278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961" y="2750993"/>
            <a:ext cx="1837538" cy="3552573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>
            <a:off x="2555776" y="5625244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4272975" y="4653136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5909998" y="3248980"/>
            <a:ext cx="1380752" cy="360040"/>
          </a:xfrm>
          <a:prstGeom prst="rightArrow">
            <a:avLst>
              <a:gd name="adj1" fmla="val 50000"/>
              <a:gd name="adj2" fmla="val 209735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95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107504" y="1412776"/>
            <a:ext cx="8856984" cy="1224136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48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Otevření již vytvořeného souboru</a:t>
            </a:r>
            <a:endParaRPr lang="cs-CZ" sz="4800" dirty="0">
              <a:ln w="11430">
                <a:solidFill>
                  <a:sysClr val="windowText" lastClr="000000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5790" y="2634089"/>
            <a:ext cx="8856984" cy="3677930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AutoNum type="arabicParenR"/>
            </a:pPr>
            <a:r>
              <a:rPr lang="cs-CZ" sz="2500" dirty="0" smtClean="0"/>
              <a:t>otevřeme si program </a:t>
            </a:r>
            <a:r>
              <a:rPr lang="cs-CZ" sz="2500" i="1" dirty="0" smtClean="0"/>
              <a:t>Malování</a:t>
            </a:r>
          </a:p>
          <a:p>
            <a:pPr marL="342900" indent="-342900">
              <a:buAutoNum type="arabicParenR"/>
            </a:pPr>
            <a:r>
              <a:rPr lang="cs-CZ" sz="2500" dirty="0" smtClean="0"/>
              <a:t>klikneme na ikonku v levém horním rohu</a:t>
            </a:r>
          </a:p>
          <a:p>
            <a:pPr marL="342900" indent="-342900">
              <a:buAutoNum type="arabicParenR"/>
            </a:pPr>
            <a:r>
              <a:rPr lang="cs-CZ" sz="2500" dirty="0" smtClean="0">
                <a:sym typeface="Symbol"/>
              </a:rPr>
              <a:t>klikneme na </a:t>
            </a:r>
            <a:r>
              <a:rPr lang="cs-CZ" sz="2500" i="1" dirty="0" smtClean="0">
                <a:sym typeface="Symbol"/>
              </a:rPr>
              <a:t>Otevřít</a:t>
            </a:r>
          </a:p>
          <a:p>
            <a:pPr marL="342900" indent="-342900">
              <a:buAutoNum type="arabicParenR"/>
            </a:pPr>
            <a:r>
              <a:rPr lang="cs-CZ" sz="2500" dirty="0" smtClean="0">
                <a:sym typeface="Symbol"/>
              </a:rPr>
              <a:t>vybereme soubor, který chceme otevřít</a:t>
            </a:r>
          </a:p>
          <a:p>
            <a:pPr marL="342900" indent="-342900">
              <a:buAutoNum type="arabicParenR"/>
            </a:pPr>
            <a:r>
              <a:rPr lang="cs-CZ" sz="2500" dirty="0" smtClean="0"/>
              <a:t>klikneme na tlačítko </a:t>
            </a:r>
            <a:r>
              <a:rPr lang="cs-CZ" sz="2500" i="1" dirty="0" smtClean="0"/>
              <a:t>Otevřít</a:t>
            </a:r>
            <a:r>
              <a:rPr lang="cs-CZ" sz="2500" dirty="0" smtClean="0"/>
              <a:t> nebo stiskneme ENTER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4653136"/>
            <a:ext cx="1647991" cy="155727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4475" y="4619080"/>
            <a:ext cx="2687754" cy="1625387"/>
          </a:xfrm>
          <a:prstGeom prst="rect">
            <a:avLst/>
          </a:prstGeom>
        </p:spPr>
      </p:pic>
      <p:sp>
        <p:nvSpPr>
          <p:cNvPr id="8" name="Šipka doprava 7"/>
          <p:cNvSpPr/>
          <p:nvPr/>
        </p:nvSpPr>
        <p:spPr>
          <a:xfrm>
            <a:off x="275725" y="4619080"/>
            <a:ext cx="1343948" cy="315610"/>
          </a:xfrm>
          <a:prstGeom prst="rightArrow">
            <a:avLst>
              <a:gd name="adj1" fmla="val 50000"/>
              <a:gd name="adj2" fmla="val 3073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285692" y="5195177"/>
            <a:ext cx="1333981" cy="348347"/>
          </a:xfrm>
          <a:prstGeom prst="rightArrow">
            <a:avLst>
              <a:gd name="adj1" fmla="val 50000"/>
              <a:gd name="adj2" fmla="val 28580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347864" y="5301208"/>
            <a:ext cx="1440160" cy="360040"/>
          </a:xfrm>
          <a:prstGeom prst="rightArrow">
            <a:avLst>
              <a:gd name="adj1" fmla="val 50000"/>
              <a:gd name="adj2" fmla="val 283384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 rot="10800000">
            <a:off x="6660232" y="5019290"/>
            <a:ext cx="1800200" cy="364723"/>
          </a:xfrm>
          <a:prstGeom prst="rightArrow">
            <a:avLst>
              <a:gd name="adj1" fmla="val 50000"/>
              <a:gd name="adj2" fmla="val 34218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0800000">
            <a:off x="7100692" y="5899185"/>
            <a:ext cx="1647772" cy="345282"/>
          </a:xfrm>
          <a:prstGeom prst="rightArrow">
            <a:avLst>
              <a:gd name="adj1" fmla="val 50000"/>
              <a:gd name="adj2" fmla="val 34548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951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cap="none" spc="0" dirty="0" smtClean="0">
                <a:ln w="11430"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Editace obrázku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  <a:hlinkClick r:id="rId3" action="ppaction://hlinksldjump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856984" cy="37444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2671569"/>
            <a:ext cx="8712968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</a:rPr>
              <a:t>Editace = otevření již existujícího souboru, jeho úprava a uložení</a:t>
            </a:r>
          </a:p>
          <a:p>
            <a:endParaRPr lang="cs-CZ" sz="2500" dirty="0">
              <a:solidFill>
                <a:schemeClr val="bg1"/>
              </a:solidFill>
            </a:endParaRPr>
          </a:p>
          <a:p>
            <a:r>
              <a:rPr lang="cs-CZ" sz="2500" dirty="0" smtClean="0">
                <a:solidFill>
                  <a:schemeClr val="bg1"/>
                </a:solidFill>
              </a:rPr>
              <a:t>Editovaný obrázek můžeme uložit</a:t>
            </a:r>
          </a:p>
          <a:p>
            <a:pPr marL="457200" indent="-457200">
              <a:buAutoNum type="alphaLcParenR"/>
            </a:pPr>
            <a:r>
              <a:rPr lang="cs-CZ" sz="2500" dirty="0" smtClean="0">
                <a:solidFill>
                  <a:schemeClr val="bg1"/>
                </a:solidFill>
              </a:rPr>
              <a:t>pod tím samým jménem </a:t>
            </a:r>
            <a:r>
              <a:rPr lang="cs-CZ" sz="2500" dirty="0" smtClean="0">
                <a:solidFill>
                  <a:schemeClr val="bg1"/>
                </a:solidFill>
                <a:sym typeface="Symbol"/>
              </a:rPr>
              <a:t> ten původní je upraveným nahrazen</a:t>
            </a:r>
          </a:p>
          <a:p>
            <a:pPr marL="457200" indent="-457200">
              <a:buAutoNum type="alphaLcParenR"/>
            </a:pPr>
            <a:r>
              <a:rPr lang="cs-CZ" sz="2500" dirty="0" smtClean="0">
                <a:solidFill>
                  <a:schemeClr val="bg1"/>
                </a:solidFill>
                <a:sym typeface="Symbol"/>
              </a:rPr>
              <a:t>pod jiným jménem  vytvoří se nový soubor, původní zůstane</a:t>
            </a:r>
            <a:r>
              <a:rPr lang="cs-CZ" sz="2500" dirty="0" smtClean="0">
                <a:solidFill>
                  <a:schemeClr val="bg1"/>
                </a:solidFill>
              </a:rPr>
              <a:t> </a:t>
            </a:r>
            <a:endParaRPr lang="cs-CZ" sz="25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627784" y="5323188"/>
            <a:ext cx="3456384" cy="914123"/>
          </a:xfrm>
          <a:prstGeom prst="roundRect">
            <a:avLst>
              <a:gd name="adj" fmla="val 45153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opakování – jak uložit soubor</a:t>
            </a:r>
            <a:endParaRPr lang="cs-CZ" sz="2500" dirty="0"/>
          </a:p>
        </p:txBody>
      </p:sp>
      <p:sp>
        <p:nvSpPr>
          <p:cNvPr id="8" name="Zaoblený obdélník 7"/>
          <p:cNvSpPr/>
          <p:nvPr/>
        </p:nvSpPr>
        <p:spPr>
          <a:xfrm>
            <a:off x="719573" y="1835880"/>
            <a:ext cx="7704856" cy="3168352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Zástupný symbol pro obsah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4647" y="2087675"/>
            <a:ext cx="1584176" cy="1496974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7660" y="2135555"/>
            <a:ext cx="4013016" cy="2569002"/>
          </a:xfrm>
          <a:prstGeom prst="rect">
            <a:avLst/>
          </a:prstGeom>
        </p:spPr>
      </p:pic>
      <p:sp>
        <p:nvSpPr>
          <p:cNvPr id="11" name="Šipka doleva 10"/>
          <p:cNvSpPr/>
          <p:nvPr/>
        </p:nvSpPr>
        <p:spPr>
          <a:xfrm>
            <a:off x="1522179" y="1991205"/>
            <a:ext cx="1296144" cy="357341"/>
          </a:xfrm>
          <a:prstGeom prst="leftArrow">
            <a:avLst>
              <a:gd name="adj1" fmla="val 50000"/>
              <a:gd name="adj2" fmla="val 319183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Šipka doleva 11"/>
          <p:cNvSpPr/>
          <p:nvPr/>
        </p:nvSpPr>
        <p:spPr>
          <a:xfrm>
            <a:off x="1725351" y="3281001"/>
            <a:ext cx="1296144" cy="357341"/>
          </a:xfrm>
          <a:prstGeom prst="leftArrow">
            <a:avLst>
              <a:gd name="adj1" fmla="val 50000"/>
              <a:gd name="adj2" fmla="val 319183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2b)</a:t>
            </a:r>
            <a:endParaRPr lang="cs-CZ" dirty="0"/>
          </a:p>
        </p:txBody>
      </p:sp>
      <p:sp>
        <p:nvSpPr>
          <p:cNvPr id="13" name="Šipka doleva 12"/>
          <p:cNvSpPr/>
          <p:nvPr/>
        </p:nvSpPr>
        <p:spPr>
          <a:xfrm>
            <a:off x="1725351" y="2902149"/>
            <a:ext cx="1296144" cy="357341"/>
          </a:xfrm>
          <a:prstGeom prst="leftArrow">
            <a:avLst>
              <a:gd name="adj1" fmla="val 50000"/>
              <a:gd name="adj2" fmla="val 319183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2a)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4535996" y="2955618"/>
            <a:ext cx="1188132" cy="325383"/>
          </a:xfrm>
          <a:prstGeom prst="rightArrow">
            <a:avLst>
              <a:gd name="adj1" fmla="val 50000"/>
              <a:gd name="adj2" fmla="val 30804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>
            <a:off x="3761910" y="3822453"/>
            <a:ext cx="1188132" cy="325383"/>
          </a:xfrm>
          <a:prstGeom prst="rightArrow">
            <a:avLst>
              <a:gd name="adj1" fmla="val 50000"/>
              <a:gd name="adj2" fmla="val 30804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16" name="Šipka doprava 15"/>
          <p:cNvSpPr/>
          <p:nvPr/>
        </p:nvSpPr>
        <p:spPr>
          <a:xfrm>
            <a:off x="3761910" y="4187148"/>
            <a:ext cx="1188132" cy="325383"/>
          </a:xfrm>
          <a:prstGeom prst="rightArrow">
            <a:avLst>
              <a:gd name="adj1" fmla="val 50000"/>
              <a:gd name="adj2" fmla="val 30804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3563888" y="4653136"/>
            <a:ext cx="1386154" cy="288032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ENTER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1064647" y="3985144"/>
            <a:ext cx="2211209" cy="667992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1) ikona v levém horním rohu </a:t>
            </a:r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830383" y="3717031"/>
            <a:ext cx="2664296" cy="1355195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a) chceme-li původní soubor přepsat</a:t>
            </a:r>
          </a:p>
          <a:p>
            <a:pPr algn="ctr"/>
            <a:r>
              <a:rPr lang="cs-CZ" dirty="0" smtClean="0"/>
              <a:t>b) chceme-li původní soubor zachovat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1064647" y="4057152"/>
            <a:ext cx="2211209" cy="523976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3) výběr umístění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1064647" y="4057152"/>
            <a:ext cx="2211209" cy="523976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4) název souboru</a:t>
            </a:r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1064647" y="4057152"/>
            <a:ext cx="2211209" cy="523976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5) formát (.</a:t>
            </a:r>
            <a:r>
              <a:rPr lang="cs-CZ" dirty="0" err="1" smtClean="0"/>
              <a:t>png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479635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20680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7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30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60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Editace - ořez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856984" cy="37444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2671569"/>
            <a:ext cx="871296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>
                <a:solidFill>
                  <a:schemeClr val="bg1"/>
                </a:solidFill>
                <a:sym typeface="Symbol"/>
              </a:rPr>
              <a:t> </a:t>
            </a:r>
            <a:r>
              <a:rPr lang="cs-CZ" sz="2500" dirty="0" smtClean="0">
                <a:solidFill>
                  <a:schemeClr val="bg1"/>
                </a:solidFill>
              </a:rPr>
              <a:t>jestliže chceme použít či uložit pouze část nějakého obrázku </a:t>
            </a:r>
            <a:endParaRPr lang="cs-CZ" sz="2500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427" y="3284984"/>
            <a:ext cx="2888775" cy="29523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295226"/>
            <a:ext cx="2879122" cy="294208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284984"/>
            <a:ext cx="2664296" cy="2048520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648702" y="5733256"/>
            <a:ext cx="2016224" cy="648072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otevřeme obrázek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3311261" y="5733256"/>
            <a:ext cx="2664296" cy="648072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vybereme oblast, kterou potřebujeme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6516216" y="5733256"/>
            <a:ext cx="2160240" cy="648072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klikneme na </a:t>
            </a:r>
            <a:r>
              <a:rPr lang="cs-CZ" i="1" dirty="0" smtClean="0"/>
              <a:t>Oříznout</a:t>
            </a:r>
            <a:endParaRPr lang="cs-CZ" i="1" dirty="0"/>
          </a:p>
        </p:txBody>
      </p:sp>
      <p:sp>
        <p:nvSpPr>
          <p:cNvPr id="13" name="Šipka doprava 12"/>
          <p:cNvSpPr/>
          <p:nvPr/>
        </p:nvSpPr>
        <p:spPr>
          <a:xfrm>
            <a:off x="233245" y="463923"/>
            <a:ext cx="1305091" cy="360040"/>
          </a:xfrm>
          <a:prstGeom prst="rightArrow">
            <a:avLst>
              <a:gd name="adj1" fmla="val 50000"/>
              <a:gd name="adj2" fmla="val 290778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8336" y="548680"/>
            <a:ext cx="657317" cy="190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138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ysClr val="windowText" lastClr="000000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Editace - velikost</a:t>
            </a:r>
            <a:endParaRPr lang="cs-CZ" sz="6000" dirty="0">
              <a:ln w="11430">
                <a:solidFill>
                  <a:sysClr val="windowText" lastClr="000000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856984" cy="374441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79512" y="2671569"/>
            <a:ext cx="871296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Symbol"/>
              <a:buChar char="Þ"/>
            </a:pPr>
            <a:r>
              <a:rPr lang="cs-CZ" sz="2500" dirty="0" smtClean="0">
                <a:solidFill>
                  <a:schemeClr val="bg1"/>
                </a:solidFill>
              </a:rPr>
              <a:t>jestliže chceme obrázek zmenšit či zvětšit (nedoporučuje se </a:t>
            </a:r>
            <a:r>
              <a:rPr lang="cs-CZ" sz="2500" dirty="0" smtClean="0">
                <a:solidFill>
                  <a:schemeClr val="bg1"/>
                </a:solidFill>
                <a:sym typeface="Symbol"/>
              </a:rPr>
              <a:t> obrázek se rozostří)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8066" y="3284984"/>
            <a:ext cx="2109806" cy="2984265"/>
          </a:xfrm>
          <a:prstGeom prst="rect">
            <a:avLst/>
          </a:prstGeom>
        </p:spPr>
      </p:pic>
      <p:sp>
        <p:nvSpPr>
          <p:cNvPr id="14" name="Šipka doprava 13"/>
          <p:cNvSpPr/>
          <p:nvPr/>
        </p:nvSpPr>
        <p:spPr>
          <a:xfrm>
            <a:off x="337700" y="692696"/>
            <a:ext cx="1305091" cy="360040"/>
          </a:xfrm>
          <a:prstGeom prst="rightArrow">
            <a:avLst>
              <a:gd name="adj1" fmla="val 50000"/>
              <a:gd name="adj2" fmla="val 290778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ový popisek 16"/>
          <p:cNvSpPr/>
          <p:nvPr/>
        </p:nvSpPr>
        <p:spPr>
          <a:xfrm>
            <a:off x="337700" y="3645024"/>
            <a:ext cx="3154180" cy="576064"/>
          </a:xfrm>
          <a:prstGeom prst="wedgeRoundRectCallout">
            <a:avLst>
              <a:gd name="adj1" fmla="val 93998"/>
              <a:gd name="adj2" fmla="val -15835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nastavíme jednotky – procenta nebo pixely</a:t>
            </a:r>
            <a:endParaRPr lang="cs-CZ" dirty="0"/>
          </a:p>
        </p:txBody>
      </p:sp>
      <p:sp>
        <p:nvSpPr>
          <p:cNvPr id="18" name="Zaoblený obdélníkový popisek 17"/>
          <p:cNvSpPr/>
          <p:nvPr/>
        </p:nvSpPr>
        <p:spPr>
          <a:xfrm>
            <a:off x="6444208" y="3789040"/>
            <a:ext cx="1728192" cy="576064"/>
          </a:xfrm>
          <a:prstGeom prst="wedgeRoundRectCallout">
            <a:avLst>
              <a:gd name="adj1" fmla="val -110850"/>
              <a:gd name="adj2" fmla="val 22507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napíšeme hodnotu</a:t>
            </a:r>
            <a:endParaRPr lang="cs-CZ" dirty="0"/>
          </a:p>
        </p:txBody>
      </p:sp>
      <p:sp>
        <p:nvSpPr>
          <p:cNvPr id="19" name="Zaoblený obdélníkový popisek 18"/>
          <p:cNvSpPr/>
          <p:nvPr/>
        </p:nvSpPr>
        <p:spPr>
          <a:xfrm>
            <a:off x="6300192" y="5445224"/>
            <a:ext cx="2232248" cy="648072"/>
          </a:xfrm>
          <a:prstGeom prst="wedgeRoundRectCallout">
            <a:avLst>
              <a:gd name="adj1" fmla="val -122443"/>
              <a:gd name="adj2" fmla="val 25852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potvrdíme nebo použijeme ENTER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337700" y="4777117"/>
            <a:ext cx="3298196" cy="1316179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Pixel</a:t>
            </a:r>
            <a:r>
              <a:rPr lang="cs-CZ" dirty="0" smtClean="0"/>
              <a:t> </a:t>
            </a:r>
          </a:p>
          <a:p>
            <a:pPr algn="ctr"/>
            <a:r>
              <a:rPr lang="cs-CZ" dirty="0"/>
              <a:t>-</a:t>
            </a:r>
            <a:r>
              <a:rPr lang="cs-CZ" dirty="0" smtClean="0"/>
              <a:t> zkratka </a:t>
            </a:r>
            <a:r>
              <a:rPr lang="cs-CZ" dirty="0" err="1" smtClean="0"/>
              <a:t>px</a:t>
            </a:r>
            <a:endParaRPr lang="cs-CZ" dirty="0" smtClean="0"/>
          </a:p>
          <a:p>
            <a:pPr algn="ctr"/>
            <a:r>
              <a:rPr lang="cs-CZ" dirty="0" smtClean="0"/>
              <a:t>= 1 bod obrázku, má svou barvu, obrázek je z nich složen</a:t>
            </a:r>
            <a:endParaRPr lang="cs-CZ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596" y="4221088"/>
            <a:ext cx="919144" cy="97941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0721" y="1628800"/>
            <a:ext cx="2572808" cy="273630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3" name="Šipka doleva 22"/>
          <p:cNvSpPr/>
          <p:nvPr/>
        </p:nvSpPr>
        <p:spPr>
          <a:xfrm>
            <a:off x="5615851" y="2989825"/>
            <a:ext cx="1450432" cy="360039"/>
          </a:xfrm>
          <a:prstGeom prst="leftArrow">
            <a:avLst>
              <a:gd name="adj1" fmla="val 50000"/>
              <a:gd name="adj2" fmla="val 354471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8845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7" grpId="0" animBg="1"/>
      <p:bldP spid="18" grpId="0" animBg="1"/>
      <p:bldP spid="19" grpId="0" animBg="1"/>
      <p:bldP spid="20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Pixel: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856984" cy="3744416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1043608" y="2960948"/>
            <a:ext cx="4176464" cy="504056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je označován zkratkou </a:t>
            </a:r>
            <a:r>
              <a:rPr lang="cs-CZ" sz="2500" dirty="0" err="1" smtClean="0"/>
              <a:t>px</a:t>
            </a:r>
            <a:endParaRPr lang="cs-CZ" sz="2500" dirty="0"/>
          </a:p>
        </p:txBody>
      </p:sp>
      <p:sp>
        <p:nvSpPr>
          <p:cNvPr id="7" name="Zaoblený obdélník 6"/>
          <p:cNvSpPr/>
          <p:nvPr/>
        </p:nvSpPr>
        <p:spPr>
          <a:xfrm>
            <a:off x="1043608" y="3819650"/>
            <a:ext cx="4176464" cy="504056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skládají se z nich obrázky</a:t>
            </a:r>
            <a:endParaRPr lang="cs-CZ" sz="2500" dirty="0"/>
          </a:p>
        </p:txBody>
      </p:sp>
      <p:sp>
        <p:nvSpPr>
          <p:cNvPr id="9" name="Zaoblený obdélník 8"/>
          <p:cNvSpPr/>
          <p:nvPr/>
        </p:nvSpPr>
        <p:spPr>
          <a:xfrm>
            <a:off x="1032802" y="5466827"/>
            <a:ext cx="4211998" cy="504056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má svou barvu</a:t>
            </a:r>
            <a:endParaRPr lang="cs-CZ" sz="2500" dirty="0"/>
          </a:p>
        </p:txBody>
      </p:sp>
      <p:sp>
        <p:nvSpPr>
          <p:cNvPr id="10" name="Zaoblený obdélník 9"/>
          <p:cNvSpPr/>
          <p:nvPr/>
        </p:nvSpPr>
        <p:spPr>
          <a:xfrm>
            <a:off x="1032802" y="4670600"/>
            <a:ext cx="4211998" cy="504056"/>
          </a:xfrm>
          <a:prstGeom prst="roundRect">
            <a:avLst>
              <a:gd name="adj" fmla="val 500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dirty="0" smtClean="0"/>
              <a:t>je program na úpravu obrázků</a:t>
            </a:r>
            <a:endParaRPr lang="cs-CZ" sz="2500" dirty="0"/>
          </a:p>
        </p:txBody>
      </p:sp>
      <p:sp>
        <p:nvSpPr>
          <p:cNvPr id="11" name="Veselý obličej 10"/>
          <p:cNvSpPr/>
          <p:nvPr/>
        </p:nvSpPr>
        <p:spPr>
          <a:xfrm>
            <a:off x="6641083" y="3027562"/>
            <a:ext cx="1224136" cy="1296144"/>
          </a:xfrm>
          <a:prstGeom prst="smileyFace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641083" y="4746747"/>
            <a:ext cx="1224136" cy="1224136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 rot="646572">
            <a:off x="5279886" y="3197597"/>
            <a:ext cx="1296144" cy="360040"/>
          </a:xfrm>
          <a:prstGeom prst="rightArrow">
            <a:avLst>
              <a:gd name="adj1" fmla="val 50000"/>
              <a:gd name="adj2" fmla="val 297375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 rot="21103268">
            <a:off x="5322930" y="3767076"/>
            <a:ext cx="1296144" cy="360040"/>
          </a:xfrm>
          <a:prstGeom prst="rightArrow">
            <a:avLst>
              <a:gd name="adj1" fmla="val 50000"/>
              <a:gd name="adj2" fmla="val 297375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9090695">
            <a:off x="5092126" y="4777738"/>
            <a:ext cx="1946694" cy="360040"/>
          </a:xfrm>
          <a:prstGeom prst="rightArrow">
            <a:avLst>
              <a:gd name="adj1" fmla="val 50000"/>
              <a:gd name="adj2" fmla="val 460900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 rot="646572">
            <a:off x="5291001" y="4880778"/>
            <a:ext cx="1296144" cy="360040"/>
          </a:xfrm>
          <a:prstGeom prst="rightArrow">
            <a:avLst>
              <a:gd name="adj1" fmla="val 50000"/>
              <a:gd name="adj2" fmla="val 297375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38807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5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č. 1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856984" cy="374441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2996952"/>
            <a:ext cx="8208912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500" dirty="0" smtClean="0">
              <a:solidFill>
                <a:schemeClr val="bg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23656" y="2641746"/>
            <a:ext cx="7209730" cy="3739582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395536" y="2852936"/>
            <a:ext cx="2160240" cy="3096344"/>
          </a:xfrm>
          <a:prstGeom prst="roundRect">
            <a:avLst>
              <a:gd name="adj" fmla="val 18866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/>
              <a:t>Nápověda</a:t>
            </a:r>
          </a:p>
          <a:p>
            <a:pPr algn="ctr"/>
            <a:r>
              <a:rPr lang="cs-CZ" sz="2500" dirty="0" smtClean="0"/>
              <a:t>- původního papouška 3x zkopíruj, každého pak vybarvi podle předlohy</a:t>
            </a:r>
            <a:endParaRPr lang="cs-CZ" sz="2500" dirty="0"/>
          </a:p>
        </p:txBody>
      </p:sp>
    </p:spTree>
    <p:extLst>
      <p:ext uri="{BB962C8B-B14F-4D97-AF65-F5344CB8AC3E}">
        <p14:creationId xmlns:p14="http://schemas.microsoft.com/office/powerpoint/2010/main" val="106322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Předloha č. 2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856984" cy="3744416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277578" y="3537012"/>
            <a:ext cx="1774142" cy="1944216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/>
              <a:t>Nápověda</a:t>
            </a:r>
          </a:p>
          <a:p>
            <a:pPr algn="ctr"/>
            <a:r>
              <a:rPr lang="cs-CZ" sz="2500" dirty="0" smtClean="0"/>
              <a:t>- obrázky překlop vodorovně</a:t>
            </a:r>
            <a:endParaRPr lang="cs-CZ" sz="2500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636912"/>
            <a:ext cx="6836002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108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Praktické úkoly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856984" cy="374441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2996952"/>
            <a:ext cx="8208912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otevři a uprav obrázky podle předlohy č. 1 a 2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ulož je jako nové soubory pod názvy nova_ryba.png a novy_papousek.png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otevři libovolný obrázek zvířátka z počítače, udělej výřez jeho hlavy a tu ulož pod názvem hlava.png</a:t>
            </a:r>
          </a:p>
        </p:txBody>
      </p:sp>
    </p:spTree>
    <p:extLst>
      <p:ext uri="{BB962C8B-B14F-4D97-AF65-F5344CB8AC3E}">
        <p14:creationId xmlns:p14="http://schemas.microsoft.com/office/powerpoint/2010/main" val="1378840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1412776"/>
            <a:ext cx="8856984" cy="1224136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n w="11430">
                  <a:solidFill>
                    <a:schemeClr val="tx1"/>
                  </a:solidFill>
                </a:ln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</a:t>
            </a:r>
            <a:endParaRPr lang="cs-CZ" sz="6000" dirty="0">
              <a:ln w="11430">
                <a:solidFill>
                  <a:schemeClr val="tx1"/>
                </a:solidFill>
              </a:ln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636912"/>
            <a:ext cx="8856984" cy="374441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5536" y="2996952"/>
            <a:ext cx="820891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vlastní zdroje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500" dirty="0" smtClean="0">
                <a:solidFill>
                  <a:schemeClr val="bg1"/>
                </a:solidFill>
              </a:rPr>
              <a:t>http://cs.wikipedia.org/wiki/Pixel</a:t>
            </a:r>
            <a:endParaRPr lang="cs-CZ" sz="25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06753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</TotalTime>
  <Words>331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Otevření programu Malování</vt:lpstr>
      <vt:lpstr>Prezentace aplikace PowerPoint</vt:lpstr>
      <vt:lpstr>Editace obrázku</vt:lpstr>
      <vt:lpstr>Editace - ořez</vt:lpstr>
      <vt:lpstr>Editace - velikost</vt:lpstr>
      <vt:lpstr>Pixel:</vt:lpstr>
      <vt:lpstr>Předloha č. 1</vt:lpstr>
      <vt:lpstr>Předloha č. 2</vt:lpstr>
      <vt:lpstr>Praktické 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34</cp:revision>
  <dcterms:created xsi:type="dcterms:W3CDTF">2011-07-16T10:49:07Z</dcterms:created>
  <dcterms:modified xsi:type="dcterms:W3CDTF">2011-08-26T19:57:35Z</dcterms:modified>
</cp:coreProperties>
</file>