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1" r:id="rId6"/>
    <p:sldId id="260" r:id="rId7"/>
    <p:sldId id="264" r:id="rId8"/>
    <p:sldId id="262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2154" y="-6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477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33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803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8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53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281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32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100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48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992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115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9AC0B-9772-4762-936E-CDC4676F76C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5A604-1F0E-47B2-A42F-E23EF2CDC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412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60000"/>
                <a:lumOff val="4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68545" y="1396705"/>
            <a:ext cx="4006909" cy="368847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60000"/>
                <a:lumOff val="4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81925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VY_32_INOVACE_08_E-mail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655676" y="1340768"/>
            <a:ext cx="5544616" cy="1656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E - mail</a:t>
            </a:r>
            <a:endParaRPr lang="cs-CZ" sz="80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55676" y="5013176"/>
            <a:ext cx="5544616" cy="136815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Autor:</a:t>
            </a:r>
          </a:p>
          <a:p>
            <a:pPr algn="ctr"/>
            <a:r>
              <a:rPr lang="cs-CZ" sz="28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Mgr. Hana </a:t>
            </a:r>
            <a:r>
              <a:rPr lang="cs-CZ" sz="2800" b="1" cap="all" dirty="0" err="1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hartmannová</a:t>
            </a:r>
            <a:endParaRPr lang="cs-CZ" sz="28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3495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E - mail</a:t>
            </a:r>
            <a:endParaRPr lang="cs-CZ" sz="80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elektronická pošta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rychlost, spolehlivost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mnoho poskytovatelů – mnoho prostředí, jednoduchá orientace (např. seznam.cz, tiscali.cz, centrum.cz, volny.cz)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prohlížení pošty: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1424" y="5134833"/>
            <a:ext cx="540060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přes webové stránky poskytovatele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přes poštovního klienta (např. Outlook Expres)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372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E-mailová adresa</a:t>
            </a:r>
            <a:endParaRPr lang="cs-CZ" sz="48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obsahuje tzv. zavináč @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500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500" dirty="0">
              <a:solidFill>
                <a:schemeClr val="tx1"/>
              </a:solidFill>
            </a:endParaRP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r>
              <a:rPr lang="cs-CZ" sz="2500" dirty="0" smtClean="0">
                <a:solidFill>
                  <a:schemeClr val="tx1"/>
                </a:solidFill>
              </a:rPr>
              <a:t>Např.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josef.novak@seznam.cz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klara123@centrum.cz</a:t>
            </a:r>
          </a:p>
          <a:p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363544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uzivatelske.jmeno@domena.cz</a:t>
            </a:r>
            <a:endParaRPr lang="cs-CZ" sz="2800" b="1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1930418" y="4329100"/>
            <a:ext cx="2304256" cy="576064"/>
          </a:xfrm>
          <a:prstGeom prst="wedgeRoundRectCallout">
            <a:avLst>
              <a:gd name="adj1" fmla="val -6214"/>
              <a:gd name="adj2" fmla="val -94808"/>
              <a:gd name="adj3" fmla="val 16667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jméno, které si každý libovolně zvolí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4572000" y="4329100"/>
            <a:ext cx="2304256" cy="576064"/>
          </a:xfrm>
          <a:prstGeom prst="wedgeRoundRectCallout">
            <a:avLst>
              <a:gd name="adj1" fmla="val 9399"/>
              <a:gd name="adj2" fmla="val -94808"/>
              <a:gd name="adj3" fmla="val 16667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jméno internetového serveru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364088" y="3056585"/>
            <a:ext cx="1224136" cy="422466"/>
          </a:xfrm>
          <a:prstGeom prst="wedgeRoundRectCallout">
            <a:avLst>
              <a:gd name="adj1" fmla="val -69905"/>
              <a:gd name="adj2" fmla="val 107442"/>
              <a:gd name="adj3" fmla="val 16667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zavináč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29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přijatou zprávu můžeme</a:t>
            </a:r>
            <a:endParaRPr lang="cs-CZ" sz="40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endParaRPr lang="cs-CZ" sz="2500" dirty="0" smtClean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21452" y="2889084"/>
            <a:ext cx="5256584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na ni odpovědět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ji přeposlat dalšímu adresátu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ji odstranit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si ji uchovat pro další potřebu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vytisknout</a:t>
            </a:r>
            <a:endParaRPr lang="cs-CZ" sz="2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5333728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ADRESÁŘ či KONTAKTY</a:t>
            </a:r>
            <a:r>
              <a:rPr lang="cs-CZ" sz="2000" dirty="0" smtClean="0"/>
              <a:t> – můžeme si vytvořit seznam </a:t>
            </a:r>
          </a:p>
          <a:p>
            <a:r>
              <a:rPr lang="cs-CZ" sz="2000"/>
              <a:t> </a:t>
            </a:r>
            <a:r>
              <a:rPr lang="cs-CZ" sz="2000" smtClean="0"/>
              <a:t>                                            e-mailových </a:t>
            </a:r>
            <a:r>
              <a:rPr lang="cs-CZ" sz="2000" dirty="0" smtClean="0"/>
              <a:t>adres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8504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psaní nové zprávy</a:t>
            </a:r>
            <a:endParaRPr lang="cs-CZ" sz="48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endParaRPr lang="cs-CZ" sz="25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852936"/>
            <a:ext cx="6336704" cy="352839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40000"/>
                <a:lumOff val="6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0" name="Šipka doleva 9"/>
          <p:cNvSpPr/>
          <p:nvPr/>
        </p:nvSpPr>
        <p:spPr>
          <a:xfrm>
            <a:off x="236712" y="476672"/>
            <a:ext cx="792088" cy="432048"/>
          </a:xfrm>
          <a:prstGeom prst="leftArrow">
            <a:avLst>
              <a:gd name="adj1" fmla="val 50000"/>
              <a:gd name="adj2" fmla="val 183333"/>
            </a:avLst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1497543" y="2898068"/>
            <a:ext cx="2520280" cy="746956"/>
          </a:xfrm>
          <a:prstGeom prst="wedgeRoundRectCallout">
            <a:avLst>
              <a:gd name="adj1" fmla="val -42840"/>
              <a:gd name="adj2" fmla="val 69938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e-mailová adresa příjemce</a:t>
            </a:r>
            <a:endParaRPr lang="cs-CZ" sz="2500" b="1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4824696" y="4286866"/>
            <a:ext cx="2520280" cy="882282"/>
          </a:xfrm>
          <a:prstGeom prst="wedgeRoundRectCallout">
            <a:avLst>
              <a:gd name="adj1" fmla="val -37487"/>
              <a:gd name="adj2" fmla="val -8994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kopie – nepovinná</a:t>
            </a:r>
            <a:endParaRPr lang="cs-CZ" sz="2500" b="1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1403648" y="4331963"/>
            <a:ext cx="3168352" cy="792088"/>
          </a:xfrm>
          <a:prstGeom prst="wedgeRoundRectCallout">
            <a:avLst>
              <a:gd name="adj1" fmla="val -44852"/>
              <a:gd name="adj2" fmla="val -7996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předmět - stručný popis obsahu zprávy</a:t>
            </a:r>
            <a:endParaRPr lang="cs-CZ" sz="2500" b="1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3995937" y="5445224"/>
            <a:ext cx="3323564" cy="576064"/>
          </a:xfrm>
          <a:prstGeom prst="wedgeRoundRectCallout">
            <a:avLst>
              <a:gd name="adj1" fmla="val -48273"/>
              <a:gd name="adj2" fmla="val 3737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prostor pro text zprávy</a:t>
            </a:r>
            <a:endParaRPr lang="cs-CZ" sz="2500" b="1" dirty="0"/>
          </a:p>
        </p:txBody>
      </p:sp>
      <p:sp>
        <p:nvSpPr>
          <p:cNvPr id="18" name="Šipka doleva 17"/>
          <p:cNvSpPr/>
          <p:nvPr/>
        </p:nvSpPr>
        <p:spPr>
          <a:xfrm>
            <a:off x="5261675" y="3055522"/>
            <a:ext cx="792088" cy="432048"/>
          </a:xfrm>
          <a:prstGeom prst="leftArrow">
            <a:avLst>
              <a:gd name="adj1" fmla="val 50000"/>
              <a:gd name="adj2" fmla="val 183333"/>
            </a:avLst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932040" y="3055522"/>
            <a:ext cx="329635" cy="589502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6948264" y="2207980"/>
            <a:ext cx="2088232" cy="3582247"/>
          </a:xfrm>
          <a:prstGeom prst="wedgeRoundRectCallout">
            <a:avLst>
              <a:gd name="adj1" fmla="val -58309"/>
              <a:gd name="adj2" fmla="val 17033"/>
              <a:gd name="adj3" fmla="val 16667"/>
            </a:avLst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500" b="1" dirty="0" smtClean="0"/>
              <a:t>KOPIE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adresát dostane tutéž zprávu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můžeme také do řádku příjemce napsat více   e-mailových adres a oddělit je čárkou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634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4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5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zásady psaní zprávy</a:t>
            </a:r>
            <a:endParaRPr lang="cs-CZ" sz="45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2500" dirty="0">
                <a:solidFill>
                  <a:schemeClr val="tx1"/>
                </a:solidFill>
              </a:rPr>
              <a:t>Z</a:t>
            </a:r>
            <a:r>
              <a:rPr lang="cs-CZ" sz="2500" dirty="0" smtClean="0">
                <a:solidFill>
                  <a:schemeClr val="tx1"/>
                </a:solidFill>
              </a:rPr>
              <a:t>áleží na osobě příjemce zprávy popř. úřední e-mail: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vždy vyplnit předmět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oslovení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psát bez hrubých chyb (funkce kontroly pravopisu)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vhodné a výstižné vyjadřování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podpis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706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nebezpečí</a:t>
            </a:r>
            <a:endParaRPr lang="cs-CZ" sz="66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tx1"/>
                </a:solidFill>
              </a:rPr>
              <a:t>vir</a:t>
            </a:r>
            <a:r>
              <a:rPr lang="cs-CZ" sz="2500" dirty="0" smtClean="0">
                <a:solidFill>
                  <a:schemeClr val="tx1"/>
                </a:solidFill>
              </a:rPr>
              <a:t> (při otevření může poškodit soubory v počítači)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tx1"/>
                </a:solidFill>
              </a:rPr>
              <a:t>spam</a:t>
            </a:r>
            <a:r>
              <a:rPr lang="cs-CZ" sz="2500" dirty="0" smtClean="0">
                <a:solidFill>
                  <a:schemeClr val="tx1"/>
                </a:solidFill>
              </a:rPr>
              <a:t> (= nevyžádaná pošta, většinou reklamní nabídky různých firem)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err="1" smtClean="0">
                <a:solidFill>
                  <a:schemeClr val="tx1"/>
                </a:solidFill>
              </a:rPr>
              <a:t>hoax</a:t>
            </a:r>
            <a:r>
              <a:rPr lang="cs-CZ" sz="2500" dirty="0" smtClean="0">
                <a:solidFill>
                  <a:schemeClr val="tx1"/>
                </a:solidFill>
              </a:rPr>
              <a:t> (= poplašná zpráva, varuje, prosí o pomoc, žádá o rozeslání co nejvíce lidem)</a:t>
            </a:r>
          </a:p>
          <a:p>
            <a:endParaRPr lang="cs-CZ" sz="2500" dirty="0">
              <a:solidFill>
                <a:schemeClr val="tx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E-maily z neznámých a podezřelých adres neotvírat! 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720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59632" y="1340768"/>
            <a:ext cx="6336704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Co je </a:t>
            </a:r>
            <a:r>
              <a:rPr lang="cs-CZ" sz="6600" b="1" cap="all" dirty="0" err="1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hoax</a:t>
            </a:r>
            <a:r>
              <a:rPr lang="cs-CZ" sz="66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852936"/>
            <a:ext cx="6336704" cy="35283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11760" y="3969060"/>
            <a:ext cx="3672408" cy="648072"/>
          </a:xfrm>
          <a:prstGeom prst="roundRect">
            <a:avLst>
              <a:gd name="adj" fmla="val 37484"/>
            </a:avLst>
          </a:prstGeom>
          <a:solidFill>
            <a:schemeClr val="accent4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poplašná zpráva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3053717"/>
            <a:ext cx="3672408" cy="648072"/>
          </a:xfrm>
          <a:prstGeom prst="roundRect">
            <a:avLst>
              <a:gd name="adj" fmla="val 37484"/>
            </a:avLst>
          </a:prstGeom>
          <a:solidFill>
            <a:schemeClr val="accent4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nevyžádaná zpráva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411760" y="4941168"/>
            <a:ext cx="3672408" cy="936104"/>
          </a:xfrm>
          <a:prstGeom prst="roundRect">
            <a:avLst>
              <a:gd name="adj" fmla="val 37484"/>
            </a:avLst>
          </a:prstGeom>
          <a:solidFill>
            <a:schemeClr val="accent4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zpráva, která ničí soubory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98063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– klikni na @</a:t>
            </a:r>
            <a:endParaRPr lang="cs-CZ" dirty="0"/>
          </a:p>
        </p:txBody>
      </p:sp>
      <p:pic>
        <p:nvPicPr>
          <p:cNvPr id="14" name="Picture 3" descr="C:\Users\OEM\AppData\Local\Microsoft\Windows\Temporary Internet Files\Content.IE5\SPEY40MK\MC900431555[1]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162" y="2234896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4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5.20231E-7 L -1.38889E-6 0.38844 L -0.00156 0.22474 " pathEditMode="relative" ptsTypes="A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OEM\Downloads\prezentace_obrázky\outloo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6912768" cy="554461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403648" y="1340768"/>
            <a:ext cx="6048672" cy="144016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all" dirty="0" smtClean="0">
                <a:ln w="0"/>
                <a:solidFill>
                  <a:schemeClr val="accent4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Zdroje</a:t>
            </a:r>
            <a:endParaRPr lang="cs-CZ" sz="8000" b="1" cap="all" dirty="0">
              <a:ln w="0"/>
              <a:solidFill>
                <a:schemeClr val="accent4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403648" y="3140968"/>
            <a:ext cx="6048672" cy="324036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tx1"/>
                </a:solidFill>
              </a:rPr>
              <a:t>Informatika pro základní školy a víceletá gymnázia 2., Jiří </a:t>
            </a:r>
            <a:r>
              <a:rPr lang="cs-CZ" sz="2500" dirty="0">
                <a:solidFill>
                  <a:schemeClr val="tx1"/>
                </a:solidFill>
              </a:rPr>
              <a:t>V</a:t>
            </a:r>
            <a:r>
              <a:rPr lang="cs-CZ" sz="2500" dirty="0" smtClean="0">
                <a:solidFill>
                  <a:schemeClr val="tx1"/>
                </a:solidFill>
              </a:rPr>
              <a:t>aníček, ISBN 80-251-0630-6</a:t>
            </a:r>
          </a:p>
        </p:txBody>
      </p:sp>
    </p:spTree>
    <p:extLst>
      <p:ext uri="{BB962C8B-B14F-4D97-AF65-F5344CB8AC3E}">
        <p14:creationId xmlns:p14="http://schemas.microsoft.com/office/powerpoint/2010/main" val="1503793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276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</cp:revision>
  <dcterms:created xsi:type="dcterms:W3CDTF">2011-08-24T11:21:07Z</dcterms:created>
  <dcterms:modified xsi:type="dcterms:W3CDTF">2011-08-26T19:58:06Z</dcterms:modified>
</cp:coreProperties>
</file>