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6" r:id="rId8"/>
    <p:sldId id="270" r:id="rId9"/>
    <p:sldId id="271" r:id="rId10"/>
    <p:sldId id="262" r:id="rId11"/>
    <p:sldId id="269" r:id="rId12"/>
    <p:sldId id="264" r:id="rId13"/>
    <p:sldId id="267" r:id="rId14"/>
    <p:sldId id="268" r:id="rId15"/>
    <p:sldId id="263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F7CB984-39A2-4226-B4F1-18F39E77ECFB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4DAD153-B448-4DF5-AF18-2AF78E64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CB984-39A2-4226-B4F1-18F39E77ECFB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D153-B448-4DF5-AF18-2AF78E64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CB984-39A2-4226-B4F1-18F39E77ECFB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D153-B448-4DF5-AF18-2AF78E64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CB984-39A2-4226-B4F1-18F39E77ECFB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D153-B448-4DF5-AF18-2AF78E644E8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CB984-39A2-4226-B4F1-18F39E77ECFB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D153-B448-4DF5-AF18-2AF78E644E8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CB984-39A2-4226-B4F1-18F39E77ECFB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D153-B448-4DF5-AF18-2AF78E64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CB984-39A2-4226-B4F1-18F39E77ECFB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D153-B448-4DF5-AF18-2AF78E64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F7CB984-39A2-4226-B4F1-18F39E77ECFB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4DAD153-B448-4DF5-AF18-2AF78E64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F7CB984-39A2-4226-B4F1-18F39E77ECFB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4DAD153-B448-4DF5-AF18-2AF78E64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CB984-39A2-4226-B4F1-18F39E77ECFB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D153-B448-4DF5-AF18-2AF78E64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CB984-39A2-4226-B4F1-18F39E77ECFB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D153-B448-4DF5-AF18-2AF78E644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F7CB984-39A2-4226-B4F1-18F39E77ECFB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4DAD153-B448-4DF5-AF18-2AF78E644E8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3" y="188640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4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48002" y="1412776"/>
            <a:ext cx="3520103" cy="324036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4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0825102"/>
              </p:ext>
            </p:extLst>
          </p:nvPr>
        </p:nvGraphicFramePr>
        <p:xfrm>
          <a:off x="783618" y="4869160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VY_32_INOVACE_10_Word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– česká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klávesnice, označení chyb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8845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30211" y="2032450"/>
            <a:ext cx="8557151" cy="193899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Word – česká klávesnice,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označení chyb</a:t>
            </a:r>
            <a:endParaRPr lang="cs-CZ" sz="6000" b="1" cap="none" spc="50" dirty="0">
              <a:ln w="11430"/>
              <a:solidFill>
                <a:srgbClr val="FFC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4657067"/>
            <a:ext cx="18002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Autor: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9132" y="5253880"/>
            <a:ext cx="61423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Hana Hartmannová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52933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06768" y="1465101"/>
            <a:ext cx="820404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Otevření p</a:t>
            </a: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rogramu Word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683568" y="2790798"/>
            <a:ext cx="4572000" cy="240065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Klikáme myší postupně na:</a:t>
            </a:r>
          </a:p>
          <a:p>
            <a:endParaRPr lang="cs-CZ" sz="25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Start</a:t>
            </a: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Word 2010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130" y="2815654"/>
            <a:ext cx="1820876" cy="349338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097" y="2815654"/>
            <a:ext cx="1801872" cy="35021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815655"/>
            <a:ext cx="1810638" cy="3493385"/>
          </a:xfrm>
          <a:prstGeom prst="rect">
            <a:avLst/>
          </a:prstGeom>
        </p:spPr>
      </p:pic>
      <p:sp>
        <p:nvSpPr>
          <p:cNvPr id="11" name="Šipka doprava se zářezem 10"/>
          <p:cNvSpPr/>
          <p:nvPr/>
        </p:nvSpPr>
        <p:spPr>
          <a:xfrm>
            <a:off x="2730624" y="5657966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/>
          <p:cNvSpPr/>
          <p:nvPr/>
        </p:nvSpPr>
        <p:spPr>
          <a:xfrm>
            <a:off x="4139952" y="4022134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se zářezem 12"/>
          <p:cNvSpPr/>
          <p:nvPr/>
        </p:nvSpPr>
        <p:spPr>
          <a:xfrm>
            <a:off x="5683261" y="5301208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423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755282" y="1373616"/>
            <a:ext cx="772910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Opakování - klávesnice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480764"/>
            <a:ext cx="8352928" cy="4044580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u="sng" dirty="0" smtClean="0"/>
              <a:t>4 základní části: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alfanumerická část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řídící a kurzorové klávesy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numerická část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funkční klávesy</a:t>
            </a:r>
          </a:p>
          <a:p>
            <a:endParaRPr lang="cs-CZ" sz="2500" dirty="0" smtClean="0"/>
          </a:p>
          <a:p>
            <a:pPr marL="342900" indent="-342900">
              <a:buFontTx/>
              <a:buChar char="-"/>
            </a:pPr>
            <a:r>
              <a:rPr lang="cs-CZ" sz="2500" dirty="0" smtClean="0"/>
              <a:t>jedna klávesa může mít více významů</a:t>
            </a:r>
          </a:p>
          <a:p>
            <a:pPr marL="342900" indent="-342900">
              <a:buFontTx/>
              <a:buChar char="-"/>
            </a:pPr>
            <a:r>
              <a:rPr lang="cs-CZ" sz="2500" dirty="0" smtClean="0"/>
              <a:t>dříve byla pouze anglická, dnes lze přepínat režimy různých jazyků (myší na hlavním panelu, levý ALT + SHIFT)</a:t>
            </a:r>
          </a:p>
          <a:p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1109900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75711" y="1465101"/>
            <a:ext cx="8666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Opakování – funkční klávesy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000" dirty="0" smtClean="0"/>
              <a:t>ENTER = potvrdí operaci, odešle data do počítače, ukončí</a:t>
            </a:r>
          </a:p>
          <a:p>
            <a:r>
              <a:rPr lang="cs-CZ" sz="2000" dirty="0" smtClean="0"/>
              <a:t>                odstavec a kurzor přejde na další řádku</a:t>
            </a:r>
          </a:p>
          <a:p>
            <a:r>
              <a:rPr lang="cs-CZ" sz="2000" dirty="0" smtClean="0"/>
              <a:t>DELETE = smaže znak vpravo od kurzoru</a:t>
            </a:r>
          </a:p>
          <a:p>
            <a:r>
              <a:rPr lang="cs-CZ" sz="2000" dirty="0" smtClean="0"/>
              <a:t>INSERT = přepíná režim vkládání a přepisování</a:t>
            </a:r>
          </a:p>
          <a:p>
            <a:r>
              <a:rPr lang="cs-CZ" sz="2000" dirty="0" smtClean="0"/>
              <a:t>ESC = zruší prováděnou akci</a:t>
            </a:r>
          </a:p>
          <a:p>
            <a:r>
              <a:rPr lang="cs-CZ" sz="2000" dirty="0" smtClean="0"/>
              <a:t>SHIFT = v kombinaci s další klávesou, psaní velkých písmen</a:t>
            </a:r>
          </a:p>
          <a:p>
            <a:r>
              <a:rPr lang="cs-CZ" sz="2000" dirty="0" smtClean="0"/>
              <a:t>CTRL = v kombinaci s další klávesou, k provádění nějaké akce</a:t>
            </a:r>
          </a:p>
          <a:p>
            <a:r>
              <a:rPr lang="cs-CZ" sz="2000" dirty="0" smtClean="0"/>
              <a:t>ALT = podobné jako CTRL</a:t>
            </a:r>
          </a:p>
          <a:p>
            <a:r>
              <a:rPr lang="cs-CZ" sz="2000" dirty="0" smtClean="0"/>
              <a:t>NUM LOCK = aktivuje numerickou klávesnici</a:t>
            </a:r>
          </a:p>
          <a:p>
            <a:r>
              <a:rPr lang="cs-CZ" sz="2000" dirty="0" smtClean="0"/>
              <a:t>CAPS LOCK = trvale aktivuje velká písmena</a:t>
            </a:r>
          </a:p>
          <a:p>
            <a:r>
              <a:rPr lang="cs-CZ" sz="2000" dirty="0" smtClean="0"/>
              <a:t>F1 – F12 = pro každý program specifické funkce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00664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85361" y="1373616"/>
            <a:ext cx="845045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elká písmena/diakritika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/>
              <a:t>v</a:t>
            </a:r>
            <a:r>
              <a:rPr lang="cs-CZ" sz="2500" dirty="0" smtClean="0"/>
              <a:t>elké </a:t>
            </a:r>
            <a:r>
              <a:rPr lang="cs-CZ" sz="2500" dirty="0"/>
              <a:t>písmeno napíšeme pomocí funkční klávesy </a:t>
            </a:r>
            <a:r>
              <a:rPr lang="cs-CZ" sz="2500" dirty="0" smtClean="0"/>
              <a:t>SHIFT.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/>
              <a:t>n</a:t>
            </a:r>
            <a:r>
              <a:rPr lang="cs-CZ" sz="2500" dirty="0" smtClean="0"/>
              <a:t>a </a:t>
            </a:r>
            <a:r>
              <a:rPr lang="cs-CZ" sz="2500" dirty="0"/>
              <a:t>delší text z velkých písmen využijeme CAPS LOCK</a:t>
            </a:r>
            <a:r>
              <a:rPr lang="cs-CZ" sz="2500" dirty="0" smtClean="0"/>
              <a:t>.</a:t>
            </a:r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písmena s diakritikou jsou na klávesnici nebo použijeme klávesu se znakem háčku a čárky</a:t>
            </a:r>
            <a:endParaRPr lang="cs-CZ" sz="25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808" y="4306752"/>
            <a:ext cx="8028384" cy="759906"/>
          </a:xfrm>
          <a:prstGeom prst="rect">
            <a:avLst/>
          </a:prstGeom>
        </p:spPr>
      </p:pic>
      <p:sp>
        <p:nvSpPr>
          <p:cNvPr id="7" name="Šipka doprava se zářezem 6"/>
          <p:cNvSpPr/>
          <p:nvPr/>
        </p:nvSpPr>
        <p:spPr>
          <a:xfrm rot="16200000">
            <a:off x="7666083" y="5231462"/>
            <a:ext cx="1156651" cy="432048"/>
          </a:xfrm>
          <a:prstGeom prst="notchedRightArrow">
            <a:avLst>
              <a:gd name="adj1" fmla="val 50000"/>
              <a:gd name="adj2" fmla="val 114363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704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648955" y="1362464"/>
            <a:ext cx="391966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Další znaky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/>
          </a:p>
        </p:txBody>
      </p:sp>
      <p:sp>
        <p:nvSpPr>
          <p:cNvPr id="5" name="Zaoblený obdélník 4"/>
          <p:cNvSpPr/>
          <p:nvPr/>
        </p:nvSpPr>
        <p:spPr>
          <a:xfrm>
            <a:off x="971600" y="2996952"/>
            <a:ext cx="2088232" cy="201622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ový popisek 6"/>
          <p:cNvSpPr/>
          <p:nvPr/>
        </p:nvSpPr>
        <p:spPr>
          <a:xfrm>
            <a:off x="1187624" y="3140968"/>
            <a:ext cx="720080" cy="1656184"/>
          </a:xfrm>
          <a:prstGeom prst="wedgeRoundRectCallout">
            <a:avLst>
              <a:gd name="adj1" fmla="val -61650"/>
              <a:gd name="adj2" fmla="val 80246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+</a:t>
            </a:r>
          </a:p>
          <a:p>
            <a:pPr algn="ctr"/>
            <a:r>
              <a:rPr lang="cs-CZ" sz="6600" dirty="0"/>
              <a:t>=</a:t>
            </a:r>
          </a:p>
        </p:txBody>
      </p:sp>
      <p:sp>
        <p:nvSpPr>
          <p:cNvPr id="8" name="Zaoblený obdélníkový popisek 7"/>
          <p:cNvSpPr/>
          <p:nvPr/>
        </p:nvSpPr>
        <p:spPr>
          <a:xfrm>
            <a:off x="2127311" y="3180098"/>
            <a:ext cx="720080" cy="1656184"/>
          </a:xfrm>
          <a:prstGeom prst="wedgeRoundRectCallout">
            <a:avLst>
              <a:gd name="adj1" fmla="val 122782"/>
              <a:gd name="adj2" fmla="val -52523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ˇ</a:t>
            </a:r>
          </a:p>
          <a:p>
            <a:pPr algn="ctr"/>
            <a:r>
              <a:rPr lang="cs-CZ" sz="6000" dirty="0"/>
              <a:t>´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7780" y="5332566"/>
            <a:ext cx="165976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Anglická klávesnice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63352" y="2856932"/>
            <a:ext cx="175671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Česká</a:t>
            </a:r>
          </a:p>
          <a:p>
            <a:r>
              <a:rPr lang="cs-CZ" sz="2500" dirty="0" smtClean="0">
                <a:solidFill>
                  <a:schemeClr val="bg1"/>
                </a:solidFill>
              </a:rPr>
              <a:t>klávesnice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4221088"/>
            <a:ext cx="475252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500" u="sng" dirty="0" smtClean="0">
                <a:solidFill>
                  <a:schemeClr val="bg1"/>
                </a:solidFill>
              </a:rPr>
              <a:t>Česká klávesnice</a:t>
            </a:r>
            <a:r>
              <a:rPr lang="cs-CZ" sz="2500" dirty="0" smtClean="0">
                <a:solidFill>
                  <a:schemeClr val="bg1"/>
                </a:solidFill>
              </a:rPr>
              <a:t>: ; § - °! ? : _ * + ä ö ü  atd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u="sng" dirty="0" smtClean="0">
                <a:solidFill>
                  <a:schemeClr val="bg1"/>
                </a:solidFill>
              </a:rPr>
              <a:t>Anglická klávesnice</a:t>
            </a:r>
            <a:r>
              <a:rPr lang="cs-CZ" sz="2500" dirty="0" smtClean="0">
                <a:solidFill>
                  <a:schemeClr val="bg1"/>
                </a:solidFill>
              </a:rPr>
              <a:t>: </a:t>
            </a:r>
            <a:r>
              <a:rPr lang="en-US" sz="2500" dirty="0" smtClean="0">
                <a:solidFill>
                  <a:schemeClr val="bg1"/>
                </a:solidFill>
              </a:rPr>
              <a:t>@ # $ ^&amp; [ ] { } </a:t>
            </a:r>
            <a:r>
              <a:rPr lang="en-US" sz="2500" dirty="0" err="1" smtClean="0">
                <a:solidFill>
                  <a:schemeClr val="bg1"/>
                </a:solidFill>
              </a:rPr>
              <a:t>atd</a:t>
            </a:r>
            <a:r>
              <a:rPr lang="en-US" sz="2500" dirty="0" smtClean="0">
                <a:solidFill>
                  <a:schemeClr val="bg1"/>
                </a:solidFill>
              </a:rPr>
              <a:t>.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379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275537" y="1362235"/>
            <a:ext cx="665695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Pravidla psaní textu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377898"/>
            <a:ext cx="8352928" cy="4075438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u="sng" dirty="0" smtClean="0"/>
              <a:t>pevná mezera</a:t>
            </a:r>
            <a:r>
              <a:rPr lang="cs-CZ" sz="2500" dirty="0" smtClean="0"/>
              <a:t> (Ctrl + Shift + mezerník) – neviditelně spojí dvě slova nebo čísla, nejsou pak rozdělena např. na konci řádku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na koncích řádků nenecháváme předložky a neslabičné spojky (např. a, i,  u, k, s, z)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konec řádku určí editor automaticky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ENTER použijeme jen na konci odstavce nebo pro vložení prázdného řádku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odsazení textu neprovádíme za pomoci mezerníku (použijeme např. tabulátor)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4113709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71924" y="1362235"/>
            <a:ext cx="846417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Pravidla psaní znamének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377898"/>
            <a:ext cx="8352928" cy="4075438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interpunkční znaménka se píší za slovo bez mezery a za nimi se pak mezera napíše (. , ; : ? !)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uvozovky a závorky se píší těsně ke slovům, vně se píše mezera, např. Odpověděl: „Ne!“ (poté odešel)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matematická znaménka se píší s pevnou mezerou (+ - * = / )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4268188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518639" y="1351313"/>
            <a:ext cx="422609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Oprava chyb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dirty="0" smtClean="0"/>
              <a:t>Program Word upozorňuje na překlepy a hrubky červeným </a:t>
            </a:r>
            <a:r>
              <a:rPr lang="cs-CZ" sz="2500" dirty="0" err="1" smtClean="0"/>
              <a:t>podvlnovkováním</a:t>
            </a:r>
            <a:r>
              <a:rPr lang="cs-CZ" sz="2500" dirty="0" smtClean="0"/>
              <a:t> textu a stylistické nepřesnosti označuje zeleným </a:t>
            </a:r>
            <a:r>
              <a:rPr lang="cs-CZ" sz="2500" dirty="0" err="1" smtClean="0"/>
              <a:t>podvlnovkováním</a:t>
            </a:r>
            <a:r>
              <a:rPr lang="cs-CZ" sz="2500" dirty="0" smtClean="0"/>
              <a:t> textu.</a:t>
            </a:r>
            <a:endParaRPr lang="cs-CZ" sz="25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0484" y="4149080"/>
            <a:ext cx="4203031" cy="1736034"/>
          </a:xfrm>
          <a:prstGeom prst="rect">
            <a:avLst/>
          </a:prstGeom>
        </p:spPr>
      </p:pic>
      <p:sp>
        <p:nvSpPr>
          <p:cNvPr id="7" name="Zaoblený obdélníkový popisek 6"/>
          <p:cNvSpPr/>
          <p:nvPr/>
        </p:nvSpPr>
        <p:spPr>
          <a:xfrm>
            <a:off x="755576" y="4149080"/>
            <a:ext cx="1584176" cy="1736034"/>
          </a:xfrm>
          <a:prstGeom prst="wedgeRoundRectCallout">
            <a:avLst>
              <a:gd name="adj1" fmla="val 77011"/>
              <a:gd name="adj2" fmla="val -18647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Označení hrubek – červená vlnovka</a:t>
            </a:r>
            <a:endParaRPr lang="cs-CZ" sz="2500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6744732" y="4149080"/>
            <a:ext cx="1859716" cy="1736034"/>
          </a:xfrm>
          <a:prstGeom prst="wedgeRoundRectCallout">
            <a:avLst>
              <a:gd name="adj1" fmla="val -83951"/>
              <a:gd name="adj2" fmla="val 13564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Stylistická nepřesnost – zelená vlnovka</a:t>
            </a:r>
            <a:endParaRPr lang="cs-CZ" sz="2400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2339752" y="5949280"/>
            <a:ext cx="4404980" cy="352198"/>
          </a:xfrm>
          <a:prstGeom prst="wedgeRoundRectCallout">
            <a:avLst>
              <a:gd name="adj1" fmla="val -20327"/>
              <a:gd name="adj2" fmla="val 27672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(čárka ve větě se píše za slovo bez mezery)</a:t>
            </a:r>
            <a:endParaRPr lang="cs-CZ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333" y="4199504"/>
            <a:ext cx="4203031" cy="1635185"/>
          </a:xfrm>
          <a:prstGeom prst="rect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19087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104986" y="1351313"/>
            <a:ext cx="705340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Hrubku v textu Word: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1331640" y="2888940"/>
            <a:ext cx="6826752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vůbec neoznačí</a:t>
            </a:r>
            <a:endParaRPr lang="cs-CZ" sz="25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1331640" y="3684154"/>
            <a:ext cx="6826752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/>
              <a:t>podvlnovkuje</a:t>
            </a:r>
            <a:r>
              <a:rPr lang="cs-CZ" sz="2500" dirty="0" smtClean="0"/>
              <a:t> červeně</a:t>
            </a:r>
            <a:endParaRPr lang="cs-CZ" sz="25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331640" y="4467050"/>
            <a:ext cx="6826752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/>
              <a:t>podvlnovkuje</a:t>
            </a:r>
            <a:r>
              <a:rPr lang="cs-CZ" sz="2500" dirty="0" smtClean="0"/>
              <a:t> zeleně</a:t>
            </a:r>
            <a:endParaRPr lang="cs-CZ" sz="25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1331640" y="5265204"/>
            <a:ext cx="6826752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/>
              <a:t>podvlnovkuje</a:t>
            </a:r>
            <a:r>
              <a:rPr lang="cs-CZ" sz="2500" dirty="0" smtClean="0"/>
              <a:t> modře</a:t>
            </a:r>
            <a:endParaRPr lang="cs-CZ" sz="25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6030169"/>
            <a:ext cx="3010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kontrola – klikni na možnosti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87866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741925" y="1373616"/>
            <a:ext cx="373371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I.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u="sng" dirty="0" smtClean="0">
                <a:latin typeface="Times New Roman" pitchFamily="18" charset="0"/>
                <a:cs typeface="Times New Roman" pitchFamily="18" charset="0"/>
              </a:rPr>
              <a:t>Česká klávesnice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a, b, c, d, ď, e, é, ě, f, g, h, ch, i, í, j, k, l, m, n, o, ó, p, q, r, ř, s, š, t, ť, u, ú, ů, v, w, x, y, ý, z, ž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A, Á, B, C, Č, D, Ď, E, É, Ě, F, G, H, CH, I, Í, J, K, L, M, N, O, Ó, P, Q, R, Ř, S, Š, T, Ť, U, Ú, Ů, V, W, X, Y, Ý, Z, Ž</a:t>
            </a:r>
          </a:p>
          <a:p>
            <a:r>
              <a:rPr lang="cs-CZ" sz="2500" u="sng" dirty="0" smtClean="0">
                <a:latin typeface="Times New Roman" pitchFamily="18" charset="0"/>
                <a:cs typeface="Times New Roman" pitchFamily="18" charset="0"/>
              </a:rPr>
              <a:t>Anglická klávesnice</a:t>
            </a:r>
          </a:p>
          <a:p>
            <a:r>
              <a:rPr lang="en-US" sz="2500" dirty="0" smtClean="0">
                <a:latin typeface="Times New Roman" pitchFamily="18" charset="0"/>
                <a:cs typeface="Times New Roman" pitchFamily="18" charset="0"/>
              </a:rPr>
              <a:t>; / [ ] @ # $ % &amp; { } ~ &lt; &gt; ^</a:t>
            </a:r>
          </a:p>
          <a:p>
            <a:r>
              <a:rPr lang="cs-CZ" sz="2500" u="sng" dirty="0" smtClean="0">
                <a:latin typeface="Times New Roman" pitchFamily="18" charset="0"/>
                <a:cs typeface="Times New Roman" pitchFamily="18" charset="0"/>
              </a:rPr>
              <a:t>Další znaky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ä, ö, ü, Ä, Ö, Ü, * - + / „ § °</a:t>
            </a:r>
            <a:endParaRPr lang="cs-CZ" sz="25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5409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676590" y="1351313"/>
            <a:ext cx="393248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II.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u="sng" dirty="0" smtClean="0">
                <a:latin typeface="Times New Roman" pitchFamily="18" charset="0"/>
                <a:cs typeface="Times New Roman" pitchFamily="18" charset="0"/>
              </a:rPr>
              <a:t>Klávesové zkratky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$ (dolar)		Alt + 36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&amp;			Alt + 38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^ (mocnítko)		Alt + 94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[ ] (hranaté závorky)	Alt + 91, Alt + 93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{ } (složené závorky)	Alt + 123, Alt + 125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€ (euro)		Alt + 0128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@ (zavináč)		Alt + 64 nebo pravý Alt + v (</a:t>
            </a:r>
            <a:r>
              <a:rPr lang="cs-CZ" sz="2500" dirty="0" err="1" smtClean="0">
                <a:latin typeface="Times New Roman" pitchFamily="18" charset="0"/>
                <a:cs typeface="Times New Roman" pitchFamily="18" charset="0"/>
              </a:rPr>
              <a:t>AltGr</a:t>
            </a: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31106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549802" y="1362464"/>
            <a:ext cx="413125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III.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u="sng" dirty="0" smtClean="0">
                <a:latin typeface="Times New Roman" pitchFamily="18" charset="0"/>
                <a:cs typeface="Times New Roman" pitchFamily="18" charset="0"/>
              </a:rPr>
              <a:t>Text</a:t>
            </a: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žluťásek, zeď, šťovík, Jan Ámos Komenský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„Jak se máš?“, Zdeněk </a:t>
            </a:r>
            <a:r>
              <a:rPr lang="cs-CZ" sz="2500" dirty="0" err="1" smtClean="0">
                <a:latin typeface="Times New Roman" pitchFamily="18" charset="0"/>
                <a:cs typeface="Times New Roman" pitchFamily="18" charset="0"/>
              </a:rPr>
              <a:t>Schüller</a:t>
            </a: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frantisek.novak@seznam.cz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Zboží stojí 25$ nebo 2€.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Byl odsouzen podle §43.</a:t>
            </a:r>
          </a:p>
        </p:txBody>
      </p:sp>
    </p:spTree>
    <p:extLst>
      <p:ext uri="{BB962C8B-B14F-4D97-AF65-F5344CB8AC3E}">
        <p14:creationId xmlns:p14="http://schemas.microsoft.com/office/powerpoint/2010/main" val="187499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011024" y="1373616"/>
            <a:ext cx="519552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Praktické úkoly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otevři program Word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dokument podle předlohy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soubor ulož jako pismo.docx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381263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341952" y="1384767"/>
            <a:ext cx="2460097" cy="1107996"/>
          </a:xfrm>
          <a:prstGeom prst="rect">
            <a:avLst/>
          </a:prstGeom>
          <a:noFill/>
        </p:spPr>
        <p:txBody>
          <a:bodyPr wrap="none" lIns="91440" tIns="45720" rIns="91440" bIns="45720" anchor="ctr" anchorCtr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573097"/>
            <a:ext cx="8352928" cy="3880239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vlastní zdroje</a:t>
            </a:r>
          </a:p>
        </p:txBody>
      </p:sp>
    </p:spTree>
    <p:extLst>
      <p:ext uri="{BB962C8B-B14F-4D97-AF65-F5344CB8AC3E}">
        <p14:creationId xmlns:p14="http://schemas.microsoft.com/office/powerpoint/2010/main" val="3422101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4311</TotalTime>
  <Words>734</Words>
  <Application>Microsoft Office PowerPoint</Application>
  <PresentationFormat>Předvádění na obrazovce (4:3)</PresentationFormat>
  <Paragraphs>110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32</cp:revision>
  <dcterms:created xsi:type="dcterms:W3CDTF">2011-07-19T10:22:36Z</dcterms:created>
  <dcterms:modified xsi:type="dcterms:W3CDTF">2011-08-26T19:59:14Z</dcterms:modified>
</cp:coreProperties>
</file>