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9" r:id="rId2"/>
    <p:sldId id="260" r:id="rId3"/>
    <p:sldId id="258" r:id="rId4"/>
    <p:sldId id="257" r:id="rId5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7235" autoAdjust="0"/>
  </p:normalViewPr>
  <p:slideViewPr>
    <p:cSldViewPr>
      <p:cViewPr>
        <p:scale>
          <a:sx n="100" d="100"/>
          <a:sy n="100" d="100"/>
        </p:scale>
        <p:origin x="-1236" y="390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62D40B-1558-4454-8E81-B2D66841D235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2143125" y="685800"/>
            <a:ext cx="25717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A36A78-F11F-4ECF-8A96-C9C234D228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3325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A36A78-F11F-4ECF-8A96-C9C234D228CF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55534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A5756-DCFE-44F7-B8D1-3CE0386389DE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40EC5-3DB0-4FC3-8E1E-C17DE8B667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67607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A5756-DCFE-44F7-B8D1-3CE0386389DE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40EC5-3DB0-4FC3-8E1E-C17DE8B667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2584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A5756-DCFE-44F7-B8D1-3CE0386389DE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40EC5-3DB0-4FC3-8E1E-C17DE8B667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8247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A5756-DCFE-44F7-B8D1-3CE0386389DE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40EC5-3DB0-4FC3-8E1E-C17DE8B667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70789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A5756-DCFE-44F7-B8D1-3CE0386389DE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40EC5-3DB0-4FC3-8E1E-C17DE8B667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0718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A5756-DCFE-44F7-B8D1-3CE0386389DE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40EC5-3DB0-4FC3-8E1E-C17DE8B667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0705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A5756-DCFE-44F7-B8D1-3CE0386389DE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40EC5-3DB0-4FC3-8E1E-C17DE8B667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40086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A5756-DCFE-44F7-B8D1-3CE0386389DE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40EC5-3DB0-4FC3-8E1E-C17DE8B667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36692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A5756-DCFE-44F7-B8D1-3CE0386389DE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40EC5-3DB0-4FC3-8E1E-C17DE8B667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64515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A5756-DCFE-44F7-B8D1-3CE0386389DE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40EC5-3DB0-4FC3-8E1E-C17DE8B667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6013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A5756-DCFE-44F7-B8D1-3CE0386389DE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40EC5-3DB0-4FC3-8E1E-C17DE8B667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16003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FA5756-DCFE-44F7-B8D1-3CE0386389DE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D40EC5-3DB0-4FC3-8E1E-C17DE8B667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42210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obrazky.superia.cz/auta/auticko.php" TargetMode="External"/><Relationship Id="rId2" Type="http://schemas.openxmlformats.org/officeDocument/2006/relationships/hyperlink" Target="http://obrazky.superia.cz/muzi/ctenar.php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hyperlink" Target="http://obrazky.superia.cz/doprava/autobus.php" TargetMode="External"/><Relationship Id="rId4" Type="http://schemas.openxmlformats.org/officeDocument/2006/relationships/hyperlink" Target="http://www.zesemen.cz/letnicky/381-astra-jehlicovita-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emf"/><Relationship Id="rId3" Type="http://schemas.openxmlformats.org/officeDocument/2006/relationships/image" Target="../media/image5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emf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8904" y="-108520"/>
            <a:ext cx="6172200" cy="11635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Písmeno A, a - vyvození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8640" y="611560"/>
            <a:ext cx="6408712" cy="6034617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1800" b="1" dirty="0" smtClean="0"/>
              <a:t>Jazyková výchova</a:t>
            </a:r>
          </a:p>
          <a:p>
            <a:pPr marL="0" indent="0" algn="ctr">
              <a:buNone/>
            </a:pPr>
            <a:r>
              <a:rPr lang="cs-CZ" sz="1800" b="1" dirty="0" smtClean="0"/>
              <a:t> (český jazyk pro 1. ročník)</a:t>
            </a:r>
          </a:p>
          <a:p>
            <a:pPr marL="0" lvl="0" indent="0">
              <a:buNone/>
            </a:pPr>
            <a:r>
              <a:rPr lang="cs-CZ" sz="1800" b="1" dirty="0" smtClean="0"/>
              <a:t>Číslo projektu:  </a:t>
            </a:r>
            <a:r>
              <a:rPr lang="cs-CZ" sz="1800" dirty="0" smtClean="0">
                <a:solidFill>
                  <a:prstClr val="black"/>
                </a:solidFill>
              </a:rPr>
              <a:t>CZ.1.07/1.4.00/21.0866</a:t>
            </a:r>
            <a:endParaRPr lang="cs-CZ" sz="1800" b="1" dirty="0" smtClean="0"/>
          </a:p>
          <a:p>
            <a:pPr marL="0" indent="0">
              <a:buNone/>
            </a:pPr>
            <a:r>
              <a:rPr lang="cs-CZ" sz="1800" b="1" dirty="0" smtClean="0"/>
              <a:t>Šablona:  </a:t>
            </a:r>
            <a:r>
              <a:rPr lang="cs-CZ" sz="1800" dirty="0" smtClean="0"/>
              <a:t>I/2 Inovace </a:t>
            </a:r>
            <a:r>
              <a:rPr lang="cs-CZ" sz="1800" dirty="0"/>
              <a:t>a zkvalitnění výuky směřující </a:t>
            </a:r>
            <a:r>
              <a:rPr lang="cs-CZ" sz="1800" dirty="0" smtClean="0"/>
              <a:t>k rozvoji     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čtenářské </a:t>
            </a:r>
            <a:r>
              <a:rPr lang="cs-CZ" sz="1800" dirty="0"/>
              <a:t>a informační </a:t>
            </a:r>
            <a:r>
              <a:rPr lang="cs-CZ" sz="1800" dirty="0" smtClean="0"/>
              <a:t>gramotnosti</a:t>
            </a:r>
          </a:p>
          <a:p>
            <a:pPr marL="0" indent="0">
              <a:buNone/>
            </a:pPr>
            <a:r>
              <a:rPr lang="cs-CZ" sz="1800" b="1" dirty="0" smtClean="0"/>
              <a:t>Název: </a:t>
            </a:r>
            <a:r>
              <a:rPr lang="cs-CZ" sz="1800" dirty="0" smtClean="0"/>
              <a:t>VY_12_INOVACE_01_Písmeno  </a:t>
            </a:r>
            <a:r>
              <a:rPr lang="cs-CZ" sz="1800" dirty="0" smtClean="0"/>
              <a:t>A, a - vyvození</a:t>
            </a:r>
            <a:endParaRPr lang="cs-CZ" sz="1800" b="1" dirty="0" smtClean="0"/>
          </a:p>
          <a:p>
            <a:pPr marL="0" indent="0">
              <a:buNone/>
            </a:pPr>
            <a:r>
              <a:rPr lang="cs-CZ" sz="1800" b="1" dirty="0" smtClean="0"/>
              <a:t>Sada: 1</a:t>
            </a:r>
          </a:p>
          <a:p>
            <a:pPr marL="0" indent="0">
              <a:buNone/>
            </a:pPr>
            <a:r>
              <a:rPr lang="cs-CZ" sz="1800" b="1" dirty="0" smtClean="0"/>
              <a:t>Druh materiálu</a:t>
            </a:r>
            <a:r>
              <a:rPr lang="cs-CZ" sz="1800" b="1" dirty="0"/>
              <a:t>: </a:t>
            </a:r>
            <a:r>
              <a:rPr lang="cs-CZ" sz="1800" dirty="0"/>
              <a:t>Pracovní </a:t>
            </a:r>
            <a:r>
              <a:rPr lang="cs-CZ" sz="1800" dirty="0" smtClean="0"/>
              <a:t>list  ČJ č. 1</a:t>
            </a:r>
          </a:p>
          <a:p>
            <a:pPr marL="0" indent="0">
              <a:buNone/>
            </a:pPr>
            <a:r>
              <a:rPr lang="cs-CZ" sz="1800" b="1" dirty="0" smtClean="0"/>
              <a:t>Jméno autora:  </a:t>
            </a:r>
            <a:r>
              <a:rPr lang="cs-CZ" sz="1800" dirty="0" smtClean="0"/>
              <a:t>Mgr. Helena Ostřanská</a:t>
            </a:r>
          </a:p>
          <a:p>
            <a:pPr marL="0" indent="0">
              <a:buNone/>
            </a:pPr>
            <a:r>
              <a:rPr lang="cs-CZ" sz="1800" b="1" dirty="0" smtClean="0"/>
              <a:t>Škola:  </a:t>
            </a:r>
            <a:r>
              <a:rPr lang="cs-CZ" sz="1800" dirty="0" smtClean="0"/>
              <a:t>ZŠ A MŠ Cholina, okres Olomouc, příspěvková organizace</a:t>
            </a:r>
          </a:p>
          <a:p>
            <a:pPr marL="0" indent="0">
              <a:buNone/>
            </a:pPr>
            <a:r>
              <a:rPr lang="cs-CZ" sz="1800" b="1" dirty="0"/>
              <a:t> </a:t>
            </a:r>
            <a:r>
              <a:rPr lang="cs-CZ" sz="1800" b="1" dirty="0" smtClean="0"/>
              <a:t>           </a:t>
            </a:r>
            <a:r>
              <a:rPr lang="cs-CZ" sz="1800" dirty="0" smtClean="0"/>
              <a:t>Cholina 35, 783 22</a:t>
            </a:r>
          </a:p>
          <a:p>
            <a:pPr marL="0" indent="0">
              <a:buNone/>
            </a:pPr>
            <a:r>
              <a:rPr lang="cs-CZ" sz="1800" b="1" dirty="0" smtClean="0"/>
              <a:t>Datum vytvoření: </a:t>
            </a:r>
            <a:r>
              <a:rPr lang="cs-CZ" sz="1800" dirty="0" smtClean="0"/>
              <a:t>3. 8. 2011</a:t>
            </a:r>
            <a:endParaRPr lang="cs-CZ" sz="1800" b="1" dirty="0"/>
          </a:p>
          <a:p>
            <a:pPr marL="0" indent="0">
              <a:buNone/>
            </a:pPr>
            <a:r>
              <a:rPr lang="cs-CZ" sz="1800" b="1" dirty="0" smtClean="0"/>
              <a:t>Předmět:  </a:t>
            </a:r>
            <a:r>
              <a:rPr lang="cs-CZ" sz="1800" dirty="0" smtClean="0"/>
              <a:t>Český jazyk</a:t>
            </a:r>
          </a:p>
          <a:p>
            <a:pPr marL="0" indent="0">
              <a:buNone/>
            </a:pPr>
            <a:r>
              <a:rPr lang="cs-CZ" sz="1800" b="1" dirty="0" smtClean="0"/>
              <a:t>Ročník:  </a:t>
            </a:r>
            <a:r>
              <a:rPr lang="cs-CZ" sz="1800" dirty="0" smtClean="0"/>
              <a:t>první</a:t>
            </a:r>
          </a:p>
          <a:p>
            <a:pPr marL="0" indent="0">
              <a:buNone/>
            </a:pPr>
            <a:r>
              <a:rPr lang="cs-CZ" sz="1800" b="1" dirty="0" smtClean="0"/>
              <a:t>Anotace:  </a:t>
            </a:r>
            <a:r>
              <a:rPr lang="cs-CZ" sz="1800" dirty="0" smtClean="0"/>
              <a:t>Pracovní list pro žáky 1. ročníku k vyvození písmene </a:t>
            </a:r>
          </a:p>
          <a:p>
            <a:pPr marL="0" indent="0">
              <a:buNone/>
            </a:pPr>
            <a:r>
              <a:rPr lang="cs-CZ" sz="1800" b="1" dirty="0"/>
              <a:t> </a:t>
            </a:r>
            <a:r>
              <a:rPr lang="cs-CZ" sz="1800" b="1" dirty="0" smtClean="0"/>
              <a:t>                 </a:t>
            </a:r>
            <a:r>
              <a:rPr lang="cs-CZ" sz="1800" dirty="0" smtClean="0"/>
              <a:t>A, a. Rozeznávání pozice hlásek ve slově – hlasem,</a:t>
            </a:r>
          </a:p>
          <a:p>
            <a:pPr marL="0" indent="0">
              <a:buNone/>
            </a:pPr>
            <a:r>
              <a:rPr lang="cs-CZ" sz="1800" b="1" dirty="0"/>
              <a:t> </a:t>
            </a:r>
            <a:r>
              <a:rPr lang="cs-CZ" sz="1800" b="1" dirty="0" smtClean="0"/>
              <a:t>                 </a:t>
            </a:r>
            <a:r>
              <a:rPr lang="cs-CZ" sz="1800" dirty="0" smtClean="0"/>
              <a:t>sluchem, zrakem. Je určen pro samostatnou práci 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žáků, společná kontrola proběhne na interaktivní  tabuli.</a:t>
            </a:r>
          </a:p>
          <a:p>
            <a:pPr marL="0" indent="0">
              <a:buNone/>
            </a:pPr>
            <a:r>
              <a:rPr lang="cs-CZ" sz="1800" b="1" dirty="0" smtClean="0"/>
              <a:t>Klíčová slova:  </a:t>
            </a:r>
            <a:r>
              <a:rPr lang="cs-CZ" sz="1800" dirty="0" smtClean="0"/>
              <a:t>hláska – písmeno, náslovná hláska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800" b="1" dirty="0" smtClean="0"/>
              <a:t>Zdroje:   </a:t>
            </a:r>
            <a:r>
              <a:rPr lang="cs-CZ" sz="1800" dirty="0" smtClean="0">
                <a:hlinkClick r:id="rId2"/>
              </a:rPr>
              <a:t>http</a:t>
            </a:r>
            <a:r>
              <a:rPr lang="cs-CZ" sz="1800" dirty="0">
                <a:hlinkClick r:id="rId2"/>
              </a:rPr>
              <a:t>://</a:t>
            </a:r>
            <a:r>
              <a:rPr lang="cs-CZ" sz="1800" dirty="0" smtClean="0">
                <a:hlinkClick r:id="rId2"/>
              </a:rPr>
              <a:t>obrazky.superia.cz/muzi/ctenar.php</a:t>
            </a:r>
            <a:endParaRPr lang="cs-CZ" sz="1800" dirty="0"/>
          </a:p>
          <a:p>
            <a:pPr marL="0" lvl="0" indent="0">
              <a:spcBef>
                <a:spcPts val="0"/>
              </a:spcBef>
              <a:buNone/>
            </a:pPr>
            <a:r>
              <a:rPr lang="cs-CZ" sz="1800" dirty="0" smtClean="0"/>
              <a:t>                </a:t>
            </a:r>
            <a:r>
              <a:rPr lang="cs-CZ" sz="1800" dirty="0" smtClean="0">
                <a:hlinkClick r:id="rId3"/>
              </a:rPr>
              <a:t>http</a:t>
            </a:r>
            <a:r>
              <a:rPr lang="cs-CZ" sz="1800" dirty="0">
                <a:hlinkClick r:id="rId3"/>
              </a:rPr>
              <a:t>://</a:t>
            </a:r>
            <a:r>
              <a:rPr lang="cs-CZ" sz="1800" dirty="0" smtClean="0">
                <a:hlinkClick r:id="rId3"/>
              </a:rPr>
              <a:t>obrazky.superia.cz/auta/auticko.php</a:t>
            </a:r>
            <a:endParaRPr lang="cs-CZ" sz="1800" dirty="0"/>
          </a:p>
          <a:p>
            <a:pPr marL="0" lvl="0" indent="0">
              <a:spcBef>
                <a:spcPts val="0"/>
              </a:spcBef>
              <a:buNone/>
            </a:pPr>
            <a:r>
              <a:rPr lang="cs-CZ" sz="1800" dirty="0" smtClean="0"/>
              <a:t>                </a:t>
            </a:r>
            <a:r>
              <a:rPr lang="cs-CZ" sz="1800" dirty="0" smtClean="0">
                <a:hlinkClick r:id="rId4"/>
              </a:rPr>
              <a:t>http</a:t>
            </a:r>
            <a:r>
              <a:rPr lang="cs-CZ" sz="1800" dirty="0">
                <a:hlinkClick r:id="rId4"/>
              </a:rPr>
              <a:t>://</a:t>
            </a:r>
            <a:r>
              <a:rPr lang="cs-CZ" sz="1800" dirty="0" smtClean="0">
                <a:hlinkClick r:id="rId4"/>
              </a:rPr>
              <a:t>www.zesemen.cz/letnicky/381-astra-jehlicovita-</a:t>
            </a:r>
            <a:r>
              <a:rPr lang="cs-CZ" sz="1800" dirty="0" smtClean="0"/>
              <a:t> 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</a:t>
            </a:r>
            <a:r>
              <a:rPr lang="cs-CZ" sz="1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vysoka-smes-semena-astry-180-ks.html</a:t>
            </a:r>
            <a:endParaRPr lang="cs-CZ" sz="1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1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</a:t>
            </a:r>
            <a:r>
              <a:rPr lang="cs-CZ" sz="18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5"/>
              </a:rPr>
              <a:t>http</a:t>
            </a:r>
            <a:r>
              <a:rPr lang="cs-CZ" sz="1800" dirty="0">
                <a:solidFill>
                  <a:schemeClr val="tx1">
                    <a:lumMod val="95000"/>
                    <a:lumOff val="5000"/>
                  </a:schemeClr>
                </a:solidFill>
                <a:hlinkClick r:id="rId5"/>
              </a:rPr>
              <a:t>://</a:t>
            </a:r>
            <a:r>
              <a:rPr lang="cs-CZ" sz="18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5"/>
              </a:rPr>
              <a:t>obrazky.superia.cz/doprava/autobus.php</a:t>
            </a:r>
            <a:endParaRPr lang="cs-CZ" sz="1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800" b="1" dirty="0" smtClean="0"/>
          </a:p>
          <a:p>
            <a:pPr marL="0" indent="0">
              <a:buNone/>
            </a:pPr>
            <a:endParaRPr lang="cs-CZ" sz="18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6752" y="8219703"/>
            <a:ext cx="4536504" cy="924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1040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7565" y="179512"/>
            <a:ext cx="6172200" cy="1524000"/>
          </a:xfrm>
        </p:spPr>
        <p:txBody>
          <a:bodyPr/>
          <a:lstStyle/>
          <a:p>
            <a:r>
              <a:rPr lang="cs-CZ" sz="3600" b="1" dirty="0">
                <a:solidFill>
                  <a:prstClr val="black"/>
                </a:solidFill>
              </a:rPr>
              <a:t>A  </a:t>
            </a:r>
            <a:r>
              <a:rPr lang="cs-CZ" sz="3600" b="1" dirty="0" err="1">
                <a:solidFill>
                  <a:prstClr val="black"/>
                </a:solidFill>
              </a:rPr>
              <a:t>a</a:t>
            </a:r>
            <a:r>
              <a:rPr lang="cs-CZ" sz="3600" b="1" dirty="0">
                <a:solidFill>
                  <a:prstClr val="black"/>
                </a:solidFill>
              </a:rPr>
              <a:t>                    </a:t>
            </a:r>
            <a:r>
              <a:rPr lang="cs-CZ" sz="2500" dirty="0">
                <a:solidFill>
                  <a:prstClr val="black"/>
                </a:solidFill>
              </a:rPr>
              <a:t>Alenka, Adam, Alice,</a:t>
            </a:r>
            <a:br>
              <a:rPr lang="cs-CZ" sz="2500" dirty="0">
                <a:solidFill>
                  <a:prstClr val="black"/>
                </a:solidFill>
              </a:rPr>
            </a:br>
            <a:r>
              <a:rPr lang="cs-CZ" sz="2500" dirty="0">
                <a:solidFill>
                  <a:prstClr val="black"/>
                </a:solidFill>
              </a:rPr>
              <a:t>                                       je prvňáčků trojice.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323" y="1835696"/>
            <a:ext cx="4714684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47589" y="5305385"/>
            <a:ext cx="50456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A                   </a:t>
            </a:r>
            <a:r>
              <a:rPr lang="cs-CZ" dirty="0" err="1" smtClean="0"/>
              <a:t>A</a:t>
            </a:r>
            <a:r>
              <a:rPr lang="cs-CZ" dirty="0" smtClean="0"/>
              <a:t>                        </a:t>
            </a:r>
            <a:r>
              <a:rPr lang="cs-CZ" dirty="0" err="1" smtClean="0"/>
              <a:t>A</a:t>
            </a:r>
            <a:r>
              <a:rPr lang="cs-CZ" dirty="0" smtClean="0"/>
              <a:t>                     </a:t>
            </a:r>
            <a:r>
              <a:rPr lang="cs-CZ" dirty="0" err="1" smtClean="0"/>
              <a:t>A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E   A   </a:t>
            </a:r>
            <a:r>
              <a:rPr lang="cs-CZ" dirty="0" err="1" smtClean="0"/>
              <a:t>a</a:t>
            </a:r>
            <a:r>
              <a:rPr lang="cs-CZ" dirty="0" smtClean="0"/>
              <a:t>   I   o   A   </a:t>
            </a:r>
            <a:r>
              <a:rPr lang="cs-CZ" dirty="0" err="1" smtClean="0"/>
              <a:t>a</a:t>
            </a:r>
            <a:r>
              <a:rPr lang="cs-CZ" dirty="0" smtClean="0"/>
              <a:t>   U   e   A   </a:t>
            </a:r>
            <a:r>
              <a:rPr lang="cs-CZ" dirty="0" err="1" smtClean="0"/>
              <a:t>a</a:t>
            </a:r>
            <a:r>
              <a:rPr lang="cs-CZ" dirty="0" smtClean="0"/>
              <a:t>   O   a   </a:t>
            </a:r>
            <a:r>
              <a:rPr lang="cs-CZ" dirty="0" err="1" smtClean="0"/>
              <a:t>A</a:t>
            </a:r>
            <a:r>
              <a:rPr lang="cs-CZ" dirty="0" smtClean="0"/>
              <a:t>   </a:t>
            </a:r>
            <a:r>
              <a:rPr lang="cs-CZ" dirty="0" err="1" smtClean="0"/>
              <a:t>a</a:t>
            </a:r>
            <a:r>
              <a:rPr lang="cs-CZ" dirty="0" smtClean="0"/>
              <a:t>   I   </a:t>
            </a:r>
            <a:r>
              <a:rPr lang="cs-CZ" dirty="0" err="1" smtClean="0"/>
              <a:t>i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" name="Picture 1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2736" y="6629427"/>
            <a:ext cx="838200" cy="94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1700" y="6596635"/>
            <a:ext cx="838200" cy="94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1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4746" y="6596634"/>
            <a:ext cx="838200" cy="94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1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5104" y="6596633"/>
            <a:ext cx="838200" cy="94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1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3539" y="6588224"/>
            <a:ext cx="838200" cy="94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1" name="Přímá spojnice 10"/>
          <p:cNvCxnSpPr/>
          <p:nvPr/>
        </p:nvCxnSpPr>
        <p:spPr>
          <a:xfrm flipV="1">
            <a:off x="764704" y="6588224"/>
            <a:ext cx="5688632" cy="412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2689" y="8195642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89973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600" dirty="0" smtClean="0"/>
              <a:t>Úkoly:</a:t>
            </a:r>
            <a:br>
              <a:rPr lang="cs-CZ" sz="1600" dirty="0" smtClean="0"/>
            </a:br>
            <a:r>
              <a:rPr lang="cs-CZ" sz="1600" dirty="0" smtClean="0"/>
              <a:t>1. V říkance dej do červeného kroužku velké A, do modrého malé a.   </a:t>
            </a:r>
            <a:br>
              <a:rPr lang="cs-CZ" sz="1600" dirty="0" smtClean="0"/>
            </a:br>
            <a:r>
              <a:rPr lang="cs-CZ" sz="1600" dirty="0" smtClean="0"/>
              <a:t>2. Co slyšíš na začátku (dej do kroužku A a), kde ho vidíš (slyšíš), vlož písmeno a </a:t>
            </a:r>
            <a:br>
              <a:rPr lang="cs-CZ" sz="1600" dirty="0" smtClean="0"/>
            </a:br>
            <a:r>
              <a:rPr lang="cs-CZ" sz="1600" dirty="0"/>
              <a:t> </a:t>
            </a:r>
            <a:r>
              <a:rPr lang="cs-CZ" sz="1600" dirty="0" smtClean="0"/>
              <a:t>   do </a:t>
            </a:r>
            <a:r>
              <a:rPr lang="cs-CZ" sz="1600" dirty="0">
                <a:solidFill>
                  <a:prstClr val="black"/>
                </a:solidFill>
              </a:rPr>
              <a:t>mřížky  (aktovka).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3. K velkému A přiřaď malé a.</a:t>
            </a:r>
            <a:br>
              <a:rPr lang="cs-CZ" sz="1600" dirty="0" smtClean="0"/>
            </a:br>
            <a:r>
              <a:rPr lang="cs-CZ" sz="1600" dirty="0" smtClean="0"/>
              <a:t>4. Vlož do ručníku  a </a:t>
            </a:r>
            <a:r>
              <a:rPr lang="cs-CZ" sz="1600" dirty="0" err="1" smtClean="0"/>
              <a:t>A</a:t>
            </a:r>
            <a:r>
              <a:rPr lang="cs-CZ" sz="1600" dirty="0" smtClean="0"/>
              <a:t>  ( do prvního, posledního, druhého ručníku-podle zadání</a:t>
            </a:r>
            <a:br>
              <a:rPr lang="cs-CZ" sz="1600" dirty="0" smtClean="0"/>
            </a:br>
            <a:r>
              <a:rPr lang="cs-CZ" sz="1600" dirty="0" smtClean="0"/>
              <a:t>    </a:t>
            </a:r>
            <a:r>
              <a:rPr lang="cs-CZ" sz="1600" dirty="0"/>
              <a:t>učitelky).</a:t>
            </a: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6752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7707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1400" dirty="0" smtClean="0"/>
              <a:t>Řešení:</a:t>
            </a:r>
            <a:br>
              <a:rPr lang="cs-CZ" sz="1400" dirty="0" smtClean="0"/>
            </a:br>
            <a:r>
              <a:rPr lang="cs-CZ" sz="4000" b="1" dirty="0" smtClean="0"/>
              <a:t>A  a                    </a:t>
            </a:r>
            <a:r>
              <a:rPr lang="cs-CZ" sz="2800" dirty="0" smtClean="0"/>
              <a:t>Alenka, Adam, Alice,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                                     je prvňáčků trojice.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                                                                                                                                                                         </a:t>
            </a:r>
            <a:endParaRPr lang="cs-CZ" sz="14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0928" y="2054797"/>
            <a:ext cx="1064992" cy="792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6051" y="2051721"/>
            <a:ext cx="995511" cy="792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2808320"/>
              </p:ext>
            </p:extLst>
          </p:nvPr>
        </p:nvGraphicFramePr>
        <p:xfrm>
          <a:off x="1143000" y="3048000"/>
          <a:ext cx="1205880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1470"/>
                <a:gridCol w="301470"/>
                <a:gridCol w="301470"/>
                <a:gridCol w="30147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0151091"/>
              </p:ext>
            </p:extLst>
          </p:nvPr>
        </p:nvGraphicFramePr>
        <p:xfrm>
          <a:off x="2712009" y="2987824"/>
          <a:ext cx="1202830" cy="4320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0707"/>
                <a:gridCol w="300708"/>
                <a:gridCol w="300708"/>
                <a:gridCol w="300707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9584594"/>
              </p:ext>
            </p:extLst>
          </p:nvPr>
        </p:nvGraphicFramePr>
        <p:xfrm>
          <a:off x="4509120" y="2987824"/>
          <a:ext cx="1202830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0566"/>
                <a:gridCol w="240566"/>
                <a:gridCol w="240566"/>
                <a:gridCol w="240566"/>
                <a:gridCol w="24056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3752" y="3887924"/>
            <a:ext cx="1524000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6371" y="3791719"/>
            <a:ext cx="1015211" cy="864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3427710"/>
              </p:ext>
            </p:extLst>
          </p:nvPr>
        </p:nvGraphicFramePr>
        <p:xfrm>
          <a:off x="1052736" y="4777224"/>
          <a:ext cx="2113544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1935"/>
                <a:gridCol w="301935"/>
                <a:gridCol w="301935"/>
                <a:gridCol w="301934"/>
                <a:gridCol w="301935"/>
                <a:gridCol w="301935"/>
                <a:gridCol w="30193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6440875"/>
              </p:ext>
            </p:extLst>
          </p:nvPr>
        </p:nvGraphicFramePr>
        <p:xfrm>
          <a:off x="3580761" y="4768071"/>
          <a:ext cx="2131800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543"/>
                <a:gridCol w="304543"/>
                <a:gridCol w="304543"/>
                <a:gridCol w="304542"/>
                <a:gridCol w="304543"/>
                <a:gridCol w="304543"/>
                <a:gridCol w="30454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1146051" y="5423029"/>
            <a:ext cx="4626588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A                   </a:t>
            </a:r>
            <a:r>
              <a:rPr lang="cs-CZ" dirty="0" err="1" smtClean="0"/>
              <a:t>A</a:t>
            </a:r>
            <a:r>
              <a:rPr lang="cs-CZ" dirty="0" smtClean="0"/>
              <a:t>                        </a:t>
            </a:r>
            <a:r>
              <a:rPr lang="cs-CZ" dirty="0" err="1" smtClean="0"/>
              <a:t>A</a:t>
            </a:r>
            <a:r>
              <a:rPr lang="cs-CZ" dirty="0" smtClean="0"/>
              <a:t>                     </a:t>
            </a:r>
            <a:r>
              <a:rPr lang="cs-CZ" dirty="0" err="1" smtClean="0"/>
              <a:t>A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E   A   </a:t>
            </a:r>
            <a:r>
              <a:rPr lang="cs-CZ" dirty="0" err="1" smtClean="0"/>
              <a:t>a</a:t>
            </a:r>
            <a:r>
              <a:rPr lang="cs-CZ" dirty="0" smtClean="0"/>
              <a:t>   I   o   A   </a:t>
            </a:r>
            <a:r>
              <a:rPr lang="cs-CZ" dirty="0" err="1" smtClean="0"/>
              <a:t>a</a:t>
            </a:r>
            <a:r>
              <a:rPr lang="cs-CZ" dirty="0" smtClean="0"/>
              <a:t>   U   e   A   </a:t>
            </a:r>
            <a:r>
              <a:rPr lang="cs-CZ" dirty="0" err="1" smtClean="0"/>
              <a:t>a</a:t>
            </a:r>
            <a:r>
              <a:rPr lang="cs-CZ" dirty="0" smtClean="0"/>
              <a:t>   O   a   </a:t>
            </a:r>
            <a:r>
              <a:rPr lang="cs-CZ" dirty="0" err="1" smtClean="0"/>
              <a:t>A</a:t>
            </a:r>
            <a:r>
              <a:rPr lang="cs-CZ" dirty="0" smtClean="0"/>
              <a:t>   </a:t>
            </a:r>
            <a:r>
              <a:rPr lang="cs-CZ" dirty="0" err="1" smtClean="0"/>
              <a:t>a</a:t>
            </a:r>
            <a:r>
              <a:rPr lang="cs-CZ" dirty="0" smtClean="0"/>
              <a:t>   I   </a:t>
            </a:r>
            <a:r>
              <a:rPr lang="cs-CZ" dirty="0" err="1" smtClean="0"/>
              <a:t>i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490" y="6676630"/>
            <a:ext cx="838200" cy="94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4364" y="6660899"/>
            <a:ext cx="838200" cy="94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0647" y="6680833"/>
            <a:ext cx="838200" cy="94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6044" y="6661334"/>
            <a:ext cx="838200" cy="94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8567" y="6662001"/>
            <a:ext cx="838200" cy="94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5" name="Přímá spojnice 14"/>
          <p:cNvCxnSpPr/>
          <p:nvPr/>
        </p:nvCxnSpPr>
        <p:spPr>
          <a:xfrm flipV="1">
            <a:off x="615029" y="6660232"/>
            <a:ext cx="5688632" cy="412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9119" y="1979712"/>
            <a:ext cx="1071563" cy="8671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vál 8"/>
          <p:cNvSpPr/>
          <p:nvPr/>
        </p:nvSpPr>
        <p:spPr>
          <a:xfrm>
            <a:off x="3242794" y="906116"/>
            <a:ext cx="144016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231023" y="912640"/>
            <a:ext cx="216024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163993" y="900114"/>
            <a:ext cx="150235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917129" y="906116"/>
            <a:ext cx="155594" cy="360040"/>
          </a:xfrm>
          <a:prstGeom prst="ellipse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589114" y="975123"/>
            <a:ext cx="144016" cy="288032"/>
          </a:xfrm>
          <a:prstGeom prst="ellipse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062184" y="1367644"/>
            <a:ext cx="196154" cy="360040"/>
          </a:xfrm>
          <a:prstGeom prst="ellipse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146051" y="2987824"/>
            <a:ext cx="266725" cy="50405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1772816" y="2987824"/>
            <a:ext cx="282936" cy="50405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2723592" y="2915816"/>
            <a:ext cx="228972" cy="576064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4509119" y="2987824"/>
            <a:ext cx="275085" cy="43204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5445224" y="2915816"/>
            <a:ext cx="327415" cy="50405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052736" y="4683993"/>
            <a:ext cx="241016" cy="576064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23"/>
          <p:cNvCxnSpPr/>
          <p:nvPr/>
        </p:nvCxnSpPr>
        <p:spPr>
          <a:xfrm>
            <a:off x="1713756" y="5652120"/>
            <a:ext cx="11812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2897412" y="5724128"/>
            <a:ext cx="7158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>
            <a:off x="4034869" y="5724128"/>
            <a:ext cx="196154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5158332" y="5692477"/>
            <a:ext cx="377378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180" y="8216900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08457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217</TotalTime>
  <Words>247</Words>
  <Application>Microsoft Office PowerPoint</Application>
  <PresentationFormat>Předvádění na obrazovce (4:3)</PresentationFormat>
  <Paragraphs>63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Písmeno A, a - vyvození</vt:lpstr>
      <vt:lpstr>A  a                    Alenka, Adam, Alice,                                        je prvňáčků trojice.</vt:lpstr>
      <vt:lpstr> Úkoly: 1. V říkance dej do červeného kroužku velké A, do modrého malé a.    2. Co slyšíš na začátku (dej do kroužku A a), kde ho vidíš (slyšíš), vlož písmeno a      do mřížky  (aktovka).  3. K velkému A přiřaď malé a. 4. Vlož do ručníku  a A  ( do prvního, posledního, druhého ručníku-podle zadání     učitelky). </vt:lpstr>
      <vt:lpstr>Řešení: A  a                    Alenka, Adam, Alice,                                        je prvňáčků trojice.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 a                    Alenka, Adam, Alice,                                        je prvňáčků trojice.</dc:title>
  <dc:creator>Zaneta</dc:creator>
  <cp:lastModifiedBy>Zaneta</cp:lastModifiedBy>
  <cp:revision>25</cp:revision>
  <dcterms:created xsi:type="dcterms:W3CDTF">2011-12-28T15:54:06Z</dcterms:created>
  <dcterms:modified xsi:type="dcterms:W3CDTF">2012-05-09T13:05:43Z</dcterms:modified>
</cp:coreProperties>
</file>