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333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796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704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198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249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985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744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613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729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237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717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20EF66-B6D8-4058-BF07-59F2175392D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C9E55-32BC-4EEC-A187-BBED432A35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83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105/=600px-Czech_Republic_map_modern.png?size=webvie" TargetMode="External"/><Relationship Id="rId2" Type="http://schemas.openxmlformats.org/officeDocument/2006/relationships/hyperlink" Target="http://free-top.tym.cz/download.php?ds=slepa-mapa-cr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www.hrad.cz/cs/ceska-republika/statni-symboly.shtml,www.wikipedia.cz" TargetMode="External"/><Relationship Id="rId4" Type="http://schemas.openxmlformats.org/officeDocument/2006/relationships/hyperlink" Target="http://cs.wikipedia.org/wiki/Soubor:CZ_Cechy_Morava_kraje.gif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049" y="116632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NAŠE VLAST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049" y="1240457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0" lvl="0" indent="0" algn="ctr">
              <a:buNone/>
            </a:pPr>
            <a:r>
              <a:rPr lang="cs-CZ" sz="17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Číslo projektu:  </a:t>
            </a:r>
            <a:r>
              <a:rPr lang="cs-CZ" sz="17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Šablona:  </a:t>
            </a:r>
            <a:r>
              <a:rPr lang="cs-CZ" sz="17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7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Název:  </a:t>
            </a:r>
            <a:r>
              <a:rPr lang="cs-CZ" sz="1700" dirty="0" smtClean="0">
                <a:solidFill>
                  <a:prstClr val="black"/>
                </a:solidFill>
              </a:rPr>
              <a:t>VY_32_INOVACE_09_NAŠE VLAST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Sada: </a:t>
            </a:r>
            <a:r>
              <a:rPr lang="cs-CZ" sz="17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Druh materiálu:  </a:t>
            </a:r>
            <a:r>
              <a:rPr lang="cs-CZ" sz="1700" dirty="0">
                <a:solidFill>
                  <a:prstClr val="black"/>
                </a:solidFill>
              </a:rPr>
              <a:t>DUM PRV č. 9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Jméno autora:  </a:t>
            </a:r>
            <a:r>
              <a:rPr lang="cs-CZ" sz="17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Škola: </a:t>
            </a:r>
            <a:r>
              <a:rPr lang="cs-CZ" sz="17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     Cholina 35, 783 </a:t>
            </a:r>
            <a:r>
              <a:rPr lang="cs-CZ" sz="17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7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700" dirty="0" smtClean="0">
                <a:solidFill>
                  <a:prstClr val="black"/>
                </a:solidFill>
              </a:rPr>
              <a:t>13. 11. 2011</a:t>
            </a:r>
            <a:endParaRPr lang="cs-CZ" sz="17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Předmět:  </a:t>
            </a:r>
            <a:r>
              <a:rPr lang="cs-CZ" sz="17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Ročník:  </a:t>
            </a:r>
            <a:r>
              <a:rPr lang="cs-CZ" sz="17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Anotace:  </a:t>
            </a:r>
            <a:r>
              <a:rPr lang="cs-CZ" sz="1700" dirty="0">
                <a:solidFill>
                  <a:prstClr val="black"/>
                </a:solidFill>
              </a:rPr>
              <a:t>Materiál (DUM) je určený k procvičení učiva o </a:t>
            </a:r>
            <a:r>
              <a:rPr lang="cs-CZ" sz="1700" dirty="0" smtClean="0">
                <a:solidFill>
                  <a:prstClr val="black"/>
                </a:solidFill>
              </a:rPr>
              <a:t>naší vlasti, jejích symbolech, krajích,</a:t>
            </a: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</a:t>
            </a:r>
            <a:r>
              <a:rPr lang="cs-CZ" sz="1700" dirty="0" smtClean="0">
                <a:solidFill>
                  <a:prstClr val="black"/>
                </a:solidFill>
              </a:rPr>
              <a:t>                  hlavním městě. </a:t>
            </a:r>
            <a:r>
              <a:rPr lang="cs-CZ" sz="1700" dirty="0">
                <a:solidFill>
                  <a:prstClr val="black"/>
                </a:solidFill>
              </a:rPr>
              <a:t>Je 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Klíčová slova:  </a:t>
            </a:r>
            <a:r>
              <a:rPr lang="cs-CZ" sz="1700" dirty="0">
                <a:solidFill>
                  <a:prstClr val="black"/>
                </a:solidFill>
              </a:rPr>
              <a:t>naše </a:t>
            </a:r>
            <a:r>
              <a:rPr lang="cs-CZ" sz="1700" dirty="0" smtClean="0">
                <a:solidFill>
                  <a:prstClr val="black"/>
                </a:solidFill>
              </a:rPr>
              <a:t>vlast, symboly, kraje ČR, hlavní město 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Zdroje: </a:t>
            </a:r>
            <a:r>
              <a:rPr lang="cs-CZ" sz="1700" b="1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700" b="1" dirty="0" smtClean="0">
                <a:solidFill>
                  <a:prstClr val="black"/>
                </a:solidFill>
                <a:hlinkClick r:id="rId2"/>
              </a:rPr>
              <a:t>free-top.tym.cz/</a:t>
            </a:r>
            <a:r>
              <a:rPr lang="cs-CZ" sz="1700" b="1" dirty="0" err="1" smtClean="0">
                <a:solidFill>
                  <a:prstClr val="black"/>
                </a:solidFill>
                <a:hlinkClick r:id="rId2"/>
              </a:rPr>
              <a:t>download.php?ds</a:t>
            </a:r>
            <a:r>
              <a:rPr lang="cs-CZ" sz="1700" b="1" dirty="0" smtClean="0">
                <a:solidFill>
                  <a:prstClr val="black"/>
                </a:solidFill>
                <a:hlinkClick r:id="rId2"/>
              </a:rPr>
              <a:t>=</a:t>
            </a:r>
            <a:r>
              <a:rPr lang="cs-CZ" sz="1700" b="1" dirty="0" err="1" smtClean="0">
                <a:solidFill>
                  <a:prstClr val="black"/>
                </a:solidFill>
                <a:hlinkClick r:id="rId2"/>
              </a:rPr>
              <a:t>slepa</a:t>
            </a:r>
            <a:r>
              <a:rPr lang="cs-CZ" sz="1700" b="1" dirty="0" smtClean="0">
                <a:solidFill>
                  <a:prstClr val="black"/>
                </a:solidFill>
                <a:hlinkClick r:id="rId2"/>
              </a:rPr>
              <a:t>-mapa-</a:t>
            </a:r>
            <a:r>
              <a:rPr lang="cs-CZ" sz="1700" b="1" dirty="0" err="1" smtClean="0">
                <a:solidFill>
                  <a:prstClr val="black"/>
                </a:solidFill>
                <a:hlinkClick r:id="rId2"/>
              </a:rPr>
              <a:t>cr</a:t>
            </a:r>
            <a:r>
              <a:rPr lang="cs-CZ" sz="1700" b="1" dirty="0" smtClean="0">
                <a:solidFill>
                  <a:prstClr val="black"/>
                </a:solidFill>
              </a:rPr>
              <a:t>, </a:t>
            </a:r>
            <a:r>
              <a:rPr lang="cs-CZ" sz="1800" dirty="0" smtClean="0">
                <a:hlinkClick r:id="rId3"/>
              </a:rPr>
              <a:t>http://wiki.rvp.cz/@api/deki/files/105/=600px-Czech_Republic_map_modern.png?size=</a:t>
            </a:r>
            <a:r>
              <a:rPr lang="cs-CZ" sz="1800" dirty="0" err="1" smtClean="0">
                <a:hlinkClick r:id="rId3"/>
              </a:rPr>
              <a:t>webvie</a:t>
            </a:r>
            <a:r>
              <a:rPr lang="cs-CZ" sz="1800" dirty="0" smtClean="0"/>
              <a:t>,</a:t>
            </a:r>
          </a:p>
          <a:p>
            <a:pPr marL="0" lvl="0" indent="0">
              <a:buNone/>
            </a:pPr>
            <a:r>
              <a:rPr lang="cs-CZ" sz="1600" dirty="0">
                <a:hlinkClick r:id="rId4"/>
              </a:rPr>
              <a:t>http://cs.wikipedia.org/wiki/Soubor:CZ_Cechy_Morava_kraje.gif</a:t>
            </a:r>
            <a:endParaRPr lang="cs-CZ" sz="1800" dirty="0" smtClean="0"/>
          </a:p>
          <a:p>
            <a:pPr marL="0" lvl="0" indent="0">
              <a:buNone/>
            </a:pPr>
            <a:r>
              <a:rPr lang="cs-CZ" sz="1800" dirty="0" smtClean="0">
                <a:hlinkClick r:id="rId5"/>
              </a:rPr>
              <a:t>http://www.hrad.cz/</a:t>
            </a:r>
            <a:r>
              <a:rPr lang="cs-CZ" sz="1800" dirty="0" err="1" smtClean="0">
                <a:hlinkClick r:id="rId5"/>
              </a:rPr>
              <a:t>cs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ceska</a:t>
            </a:r>
            <a:r>
              <a:rPr lang="cs-CZ" sz="1800" dirty="0" smtClean="0">
                <a:hlinkClick r:id="rId5"/>
              </a:rPr>
              <a:t>-republika/statni-symboly.shtml,  www.wikipedia.cz</a:t>
            </a:r>
            <a:endParaRPr lang="cs-CZ" sz="1800" dirty="0" smtClean="0"/>
          </a:p>
          <a:p>
            <a:pPr marL="0" lvl="0" indent="0">
              <a:buNone/>
            </a:pPr>
            <a:endParaRPr lang="cs-CZ" sz="17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8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NAŠE VLAST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049" y="161334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Naší vlastí je ČESKÁ REPUBLIKA.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ČR vznikla  1. 1. 1993.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Rozloha ČR je asi 79 000 km 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ČR žije asi 10 000 000 obyvatel.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1295" y="314096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18978"/>
            <a:ext cx="2762250" cy="1657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04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SOUSEDNÍ STÁTY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ČESKÁ REPUBLIKA sousedí se čtyřmi státy: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Rakouskem, Slovenskem, Polskem, Německem.</a:t>
            </a:r>
          </a:p>
          <a:p>
            <a:pPr marL="0" indent="0">
              <a:buNone/>
            </a:pP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40149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328498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28498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6531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50224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89015" y="40770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41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KRAJE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ČR je rozdělena na 14 krajů.</a:t>
            </a:r>
          </a:p>
          <a:p>
            <a:pPr marL="0" indent="0">
              <a:buNone/>
            </a:pPr>
            <a:r>
              <a:rPr lang="cs-CZ" b="1" dirty="0" smtClean="0"/>
              <a:t>Každý kraj má své krajské město.</a:t>
            </a:r>
          </a:p>
          <a:p>
            <a:pPr marL="0" indent="0">
              <a:buNone/>
            </a:pPr>
            <a:r>
              <a:rPr lang="cs-CZ" b="1" dirty="0" smtClean="0"/>
              <a:t>V krajském městě sídlí hejtman kraje.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56992"/>
            <a:ext cx="3888432" cy="2255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121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KRAJE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Jak se jmenuje kraj, </a:t>
            </a:r>
            <a:r>
              <a:rPr lang="cs-CZ" b="1" smtClean="0">
                <a:solidFill>
                  <a:schemeClr val="accent2">
                    <a:lumMod val="75000"/>
                  </a:schemeClr>
                </a:solidFill>
              </a:rPr>
              <a:t>ve kterém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žiješ?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Jak se jmenuje krajské město?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Jak se jmenuje hejtman kraje?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691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111" y="116632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SYMBOLY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6373" y="1140093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STÁTNÍ ZNAK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STÁTNÍ VLAJKA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      STÁTNÍ HYMNA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    </a:t>
            </a:r>
            <a:r>
              <a:rPr lang="cs-CZ" b="1" i="1" dirty="0" smtClean="0"/>
              <a:t>„Kde domov můj“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STÁTNÍ PEČEŤ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PREZIDENTSKÁ STANDARTA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35" y="1628800"/>
            <a:ext cx="1692771" cy="1833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2257541" cy="1542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505" y="4077072"/>
            <a:ext cx="1431032" cy="1490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37417"/>
            <a:ext cx="1584176" cy="150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600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708" y="116632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HLAVNÍ MĚSTO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Hlavním městem České republiky je PRAHA.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 Praze žije </a:t>
            </a:r>
            <a:r>
              <a:rPr lang="cs-CZ" b="1" i="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1 272 690 </a:t>
            </a:r>
            <a:r>
              <a:rPr lang="cs-CZ" b="1" i="0" dirty="0" smtClean="0">
                <a:effectLst/>
              </a:rPr>
              <a:t>obyvatel. </a:t>
            </a:r>
            <a:r>
              <a:rPr lang="cs-CZ" sz="2000" i="0" dirty="0" smtClean="0">
                <a:effectLst/>
                <a:latin typeface="Arial"/>
              </a:rPr>
              <a:t>(26. 3. 2011)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914501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97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84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289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NAŠE VLAST</vt:lpstr>
      <vt:lpstr>NAŠE VLAST</vt:lpstr>
      <vt:lpstr>SOUSEDNÍ STÁTY</vt:lpstr>
      <vt:lpstr>KRAJE ČR</vt:lpstr>
      <vt:lpstr>KRAJE ČR</vt:lpstr>
      <vt:lpstr>SYMBOLY ČR</vt:lpstr>
      <vt:lpstr>HLAVNÍ MĚSTO ČR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</dc:title>
  <dc:creator>Zaneta</dc:creator>
  <cp:lastModifiedBy>Zaneta</cp:lastModifiedBy>
  <cp:revision>9</cp:revision>
  <dcterms:created xsi:type="dcterms:W3CDTF">2012-04-15T21:49:24Z</dcterms:created>
  <dcterms:modified xsi:type="dcterms:W3CDTF">2012-05-21T13:38:30Z</dcterms:modified>
</cp:coreProperties>
</file>