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B3EF02-C583-4DA2-A2D6-49501C9BF747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43103B-7F63-4036-ABD6-3D73B91BD1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070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43103B-7F63-4036-ABD6-3D73B91BD15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565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7674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651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5418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0000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93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9277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6899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253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769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291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999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73BAB-5769-416C-90AA-A33CFD2AD108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A0507D-B646-461A-ADF2-70CC086B5D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293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en_with_chickens_in_native_breeding.jpg" TargetMode="External"/><Relationship Id="rId13" Type="http://schemas.openxmlformats.org/officeDocument/2006/relationships/hyperlink" Target="http://cs.wikipedia.org/wiki/Soubor:Apricot_blossom_detail1.jpg" TargetMode="External"/><Relationship Id="rId3" Type="http://schemas.openxmlformats.org/officeDocument/2006/relationships/hyperlink" Target="http://cs.wikipedia.org/wiki/Soubor:Coltsfoot.jpg" TargetMode="External"/><Relationship Id="rId7" Type="http://schemas.openxmlformats.org/officeDocument/2006/relationships/hyperlink" Target="http://cs.wikipedia.org/wiki/Soubor:Leucojum_aestivum02.jpg" TargetMode="External"/><Relationship Id="rId12" Type="http://schemas.openxmlformats.org/officeDocument/2006/relationships/hyperlink" Target="http://cs.wikipedia.org/wiki/Soubor:Pyrus_bourgaeana_DehesaBoyalFlowerscloseup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imula_veris_0x.JPG" TargetMode="External"/><Relationship Id="rId11" Type="http://schemas.openxmlformats.org/officeDocument/2006/relationships/hyperlink" Target="http://cs.wikipedia.org/wiki/Soubor:%C5%B9rebak_1.jpg" TargetMode="External"/><Relationship Id="rId5" Type="http://schemas.openxmlformats.org/officeDocument/2006/relationships/hyperlink" Target="http://cs.wikipedia.org/wiki/Soubor:Bellis_perennis_dsc00906.jpg" TargetMode="External"/><Relationship Id="rId15" Type="http://schemas.openxmlformats.org/officeDocument/2006/relationships/image" Target="../media/image1.png"/><Relationship Id="rId10" Type="http://schemas.openxmlformats.org/officeDocument/2006/relationships/hyperlink" Target="http://cs.wikipedia.org/wiki/Soubor:Laitche-P013.jpg" TargetMode="External"/><Relationship Id="rId4" Type="http://schemas.openxmlformats.org/officeDocument/2006/relationships/hyperlink" Target="http://cs.wikipedia.org/wiki/Soubor:Crocus_vernus_1.jpg" TargetMode="External"/><Relationship Id="rId9" Type="http://schemas.openxmlformats.org/officeDocument/2006/relationships/hyperlink" Target="http://cs.wikipedia.org/wiki/Soubor:Sow_with_piglet.jpg" TargetMode="External"/><Relationship Id="rId14" Type="http://schemas.openxmlformats.org/officeDocument/2006/relationships/hyperlink" Target="http://cs.wikipedia.org/wiki/Soubor:DSCF4435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3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rgbClr val="00FF99"/>
          </a:solidFill>
        </p:spPr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 fontScale="70000" lnSpcReduction="20000"/>
          </a:bodyPr>
          <a:lstStyle/>
          <a:p>
            <a:pPr marL="0" lvl="0" indent="0" algn="ctr">
              <a:buNone/>
            </a:pPr>
            <a:r>
              <a:rPr lang="cs-CZ" sz="1700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Číslo projektu:  </a:t>
            </a:r>
            <a:r>
              <a:rPr lang="cs-CZ" sz="17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Šablona:  </a:t>
            </a:r>
            <a:r>
              <a:rPr lang="cs-CZ" sz="17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7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Název:  </a:t>
            </a:r>
            <a:r>
              <a:rPr lang="cs-CZ" sz="1700" dirty="0" smtClean="0">
                <a:solidFill>
                  <a:prstClr val="black"/>
                </a:solidFill>
              </a:rPr>
              <a:t>VY_32_INOVACE_18_JARO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Sada: </a:t>
            </a:r>
            <a:r>
              <a:rPr lang="cs-CZ" sz="17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Druh materiálu:  </a:t>
            </a:r>
            <a:r>
              <a:rPr lang="cs-CZ" sz="1700" dirty="0">
                <a:solidFill>
                  <a:prstClr val="black"/>
                </a:solidFill>
              </a:rPr>
              <a:t>DUM PRV č. </a:t>
            </a:r>
            <a:r>
              <a:rPr lang="cs-CZ" sz="1700" dirty="0" smtClean="0">
                <a:solidFill>
                  <a:prstClr val="black"/>
                </a:solidFill>
              </a:rPr>
              <a:t>18 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Jméno autora:  </a:t>
            </a:r>
            <a:r>
              <a:rPr lang="cs-CZ" sz="17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Škola: </a:t>
            </a:r>
            <a:r>
              <a:rPr lang="cs-CZ" sz="17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      Cholina 35, 783 </a:t>
            </a:r>
            <a:r>
              <a:rPr lang="cs-CZ" sz="17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700" b="1" dirty="0" smtClean="0">
                <a:solidFill>
                  <a:prstClr val="black"/>
                </a:solidFill>
              </a:rPr>
              <a:t>Datum vytvoření: </a:t>
            </a:r>
            <a:r>
              <a:rPr lang="cs-CZ" sz="1700" dirty="0" smtClean="0">
                <a:solidFill>
                  <a:prstClr val="black"/>
                </a:solidFill>
              </a:rPr>
              <a:t> 6. 3. 2012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Předmět:  </a:t>
            </a:r>
            <a:r>
              <a:rPr lang="cs-CZ" sz="1700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Ročník:  </a:t>
            </a:r>
            <a:r>
              <a:rPr lang="cs-CZ" sz="17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Anotace:  </a:t>
            </a:r>
            <a:r>
              <a:rPr lang="cs-CZ" sz="1700" dirty="0">
                <a:solidFill>
                  <a:prstClr val="black"/>
                </a:solidFill>
              </a:rPr>
              <a:t>Materiál  (DUM) určený k procvičení učiva o </a:t>
            </a:r>
            <a:r>
              <a:rPr lang="cs-CZ" sz="1700" dirty="0" smtClean="0">
                <a:solidFill>
                  <a:prstClr val="black"/>
                </a:solidFill>
              </a:rPr>
              <a:t>jaru. </a:t>
            </a:r>
            <a:r>
              <a:rPr lang="cs-CZ" sz="1700" dirty="0">
                <a:solidFill>
                  <a:prstClr val="black"/>
                </a:solidFill>
              </a:rPr>
              <a:t>Je určen ke společné práci, </a:t>
            </a:r>
          </a:p>
          <a:p>
            <a:pPr marL="0" lvl="0" indent="0">
              <a:buNone/>
            </a:pPr>
            <a:r>
              <a:rPr lang="cs-CZ" sz="1700" dirty="0">
                <a:solidFill>
                  <a:prstClr val="black"/>
                </a:solidFill>
              </a:rPr>
              <a:t>                 která proběhne na interaktivní tabuli. </a:t>
            </a:r>
          </a:p>
          <a:p>
            <a:pPr marL="0" lvl="0" indent="0">
              <a:buNone/>
            </a:pPr>
            <a:r>
              <a:rPr lang="cs-CZ" sz="1700" b="1" dirty="0" smtClean="0">
                <a:solidFill>
                  <a:prstClr val="black"/>
                </a:solidFill>
              </a:rPr>
              <a:t>Klíčová </a:t>
            </a:r>
            <a:r>
              <a:rPr lang="cs-CZ" sz="1700" b="1" dirty="0">
                <a:solidFill>
                  <a:prstClr val="black"/>
                </a:solidFill>
              </a:rPr>
              <a:t>slova:  </a:t>
            </a:r>
            <a:r>
              <a:rPr lang="cs-CZ" sz="1700" dirty="0" smtClean="0">
                <a:solidFill>
                  <a:prstClr val="black"/>
                </a:solidFill>
              </a:rPr>
              <a:t>jaro, jarní měsíce, jarní příroda, jarní květiny, mláďata, kvetoucí  stromy</a:t>
            </a:r>
            <a:endParaRPr lang="cs-CZ" sz="17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700" b="1" dirty="0">
                <a:solidFill>
                  <a:prstClr val="black"/>
                </a:solidFill>
              </a:rPr>
              <a:t>Zdroje: </a:t>
            </a:r>
            <a:r>
              <a:rPr lang="cs-CZ" sz="17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700" dirty="0">
                <a:solidFill>
                  <a:prstClr val="black"/>
                </a:solidFill>
              </a:rPr>
              <a:t> </a:t>
            </a:r>
            <a:r>
              <a:rPr lang="cs-CZ" sz="1700" dirty="0" smtClean="0">
                <a:solidFill>
                  <a:prstClr val="black"/>
                </a:solidFill>
              </a:rPr>
              <a:t>,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</a:t>
            </a:r>
            <a:r>
              <a:rPr lang="cs-CZ" sz="1800" dirty="0" err="1" smtClean="0">
                <a:hlinkClick r:id="rId3"/>
              </a:rPr>
              <a:t>Soubor:Coltsfoot.jpg</a:t>
            </a:r>
            <a:r>
              <a:rPr lang="cs-CZ" sz="1800" dirty="0" smtClean="0"/>
              <a:t>,</a:t>
            </a:r>
          </a:p>
          <a:p>
            <a:pPr marL="0" lv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cs.wikipedia.org/wiki/Soubor:Crocus_vernus_1.jpg</a:t>
            </a:r>
            <a:r>
              <a:rPr lang="cs-CZ" sz="1800" dirty="0" smtClean="0"/>
              <a:t>,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cs.wikipedia.org/wiki/Soubor:Bellis_perennis_dsc00906.jpg</a:t>
            </a:r>
            <a:r>
              <a:rPr lang="cs-CZ" sz="1800" dirty="0" smtClean="0"/>
              <a:t>,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cs.wikipedia.org/wiki/Soubor:Primula_veris_0x.JPG</a:t>
            </a:r>
            <a:r>
              <a:rPr lang="cs-CZ" sz="1800" dirty="0" smtClean="0"/>
              <a:t>,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cs.wikipedia.org/wiki/Soubor:Leucojum_aestivum02.jpg</a:t>
            </a:r>
            <a:r>
              <a:rPr lang="cs-CZ" sz="1600" dirty="0" smtClean="0"/>
              <a:t>, </a:t>
            </a:r>
            <a:endParaRPr lang="cs-CZ" sz="17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</a:t>
            </a:r>
            <a:r>
              <a:rPr lang="cs-CZ" sz="1600" dirty="0" err="1" smtClean="0">
                <a:hlinkClick r:id="rId8"/>
              </a:rPr>
              <a:t>Soubor:Hen_with_chickens_in_native_breeding.jpg</a:t>
            </a:r>
            <a:r>
              <a:rPr lang="cs-CZ" sz="1600" dirty="0" smtClean="0"/>
              <a:t>,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</a:t>
            </a:r>
            <a:r>
              <a:rPr lang="cs-CZ" sz="1600" dirty="0" err="1" smtClean="0">
                <a:hlinkClick r:id="rId9"/>
              </a:rPr>
              <a:t>Soubor:Sow_with_piglet.jpg</a:t>
            </a:r>
            <a:r>
              <a:rPr lang="cs-CZ" sz="1600" dirty="0" smtClean="0"/>
              <a:t>,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cs.wikipedia.org/wiki/Soubor:Laitche-P013.jpg</a:t>
            </a:r>
            <a:r>
              <a:rPr lang="cs-CZ" sz="1600" dirty="0" smtClean="0"/>
              <a:t>, </a:t>
            </a:r>
            <a:r>
              <a:rPr lang="cs-CZ" sz="1400" dirty="0">
                <a:hlinkClick r:id="rId11"/>
              </a:rPr>
              <a:t>http://cs.wikipedia.org/wiki/Soubor:%</a:t>
            </a:r>
            <a:r>
              <a:rPr lang="cs-CZ" sz="1400" dirty="0" smtClean="0">
                <a:hlinkClick r:id="rId11"/>
              </a:rPr>
              <a:t>C5%B9rebak_1.jpg</a:t>
            </a:r>
            <a:r>
              <a:rPr lang="cs-CZ" sz="1400" dirty="0" smtClean="0"/>
              <a:t>, </a:t>
            </a: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cs.wikipedia.org/wiki/</a:t>
            </a:r>
            <a:r>
              <a:rPr lang="cs-CZ" sz="1600" dirty="0" err="1" smtClean="0">
                <a:hlinkClick r:id="rId12"/>
              </a:rPr>
              <a:t>Soubor:Pyrus_bourgaeana_DehesaBoyalFlowerscloseup.jpg</a:t>
            </a:r>
            <a:r>
              <a:rPr lang="cs-CZ" sz="1600" dirty="0" smtClean="0"/>
              <a:t>, </a:t>
            </a:r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cs.wikipedia.org/wiki/Soubor:Apricot_blossom_detail1.jpg</a:t>
            </a:r>
            <a:r>
              <a:rPr lang="cs-CZ" sz="1400" dirty="0" smtClean="0"/>
              <a:t>, </a:t>
            </a:r>
            <a:r>
              <a:rPr lang="cs-CZ" sz="1400" dirty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cs.wikipedia.org/wiki/Soubor:DSCF4435.JPG</a:t>
            </a:r>
            <a:r>
              <a:rPr lang="cs-CZ" sz="1400" dirty="0" smtClean="0"/>
              <a:t>,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6040004"/>
            <a:ext cx="4608512" cy="8179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0556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628800"/>
            <a:ext cx="8208912" cy="3539430"/>
          </a:xfrm>
          <a:prstGeom prst="rect">
            <a:avLst/>
          </a:prstGeom>
          <a:solidFill>
            <a:srgbClr val="00FF99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Jarní měsíce jsou:</a:t>
            </a:r>
          </a:p>
          <a:p>
            <a:endParaRPr lang="cs-CZ" sz="3200" dirty="0"/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dirty="0" smtClean="0"/>
              <a:t>BŘEZEN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dirty="0" smtClean="0"/>
              <a:t>DUBEN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4000" dirty="0" smtClean="0"/>
              <a:t>KVĚTEN</a:t>
            </a:r>
          </a:p>
          <a:p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6946" y="2138375"/>
            <a:ext cx="2520280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8533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Jarní příroda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4878" y="1466478"/>
            <a:ext cx="8208912" cy="3539430"/>
          </a:xfrm>
          <a:prstGeom prst="rect">
            <a:avLst/>
          </a:prstGeom>
          <a:solidFill>
            <a:srgbClr val="00FF99"/>
          </a:solidFill>
        </p:spPr>
        <p:txBody>
          <a:bodyPr wrap="square" rtlCol="0">
            <a:spAutoFit/>
          </a:bodyPr>
          <a:lstStyle/>
          <a:p>
            <a:pPr marL="457200" lvl="0" indent="-4572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</a:rPr>
              <a:t>otepluje</a:t>
            </a:r>
            <a:r>
              <a:rPr lang="cs-CZ" sz="3200" i="1" dirty="0" smtClean="0">
                <a:solidFill>
                  <a:prstClr val="black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se</a:t>
            </a:r>
          </a:p>
          <a:p>
            <a:pPr marL="342900" lvl="0" indent="-3429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3200" dirty="0" smtClean="0">
                <a:solidFill>
                  <a:prstClr val="black"/>
                </a:solidFill>
              </a:rPr>
              <a:t>den </a:t>
            </a:r>
            <a:r>
              <a:rPr lang="cs-CZ" sz="3200" dirty="0">
                <a:solidFill>
                  <a:prstClr val="black"/>
                </a:solidFill>
              </a:rPr>
              <a:t>se prodlužuje a noc se </a:t>
            </a:r>
            <a:r>
              <a:rPr lang="cs-CZ" sz="3200" dirty="0" smtClean="0">
                <a:solidFill>
                  <a:prstClr val="black"/>
                </a:solidFill>
              </a:rPr>
              <a:t>zkracuje</a:t>
            </a:r>
          </a:p>
          <a:p>
            <a:pPr marL="342900" lvl="0" indent="-3429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</a:rPr>
              <a:t>r</a:t>
            </a:r>
            <a:r>
              <a:rPr lang="cs-CZ" sz="3200" dirty="0" smtClean="0">
                <a:solidFill>
                  <a:prstClr val="black"/>
                </a:solidFill>
              </a:rPr>
              <a:t>ostou sněženky a bledule</a:t>
            </a:r>
          </a:p>
          <a:p>
            <a:pPr marL="342900" lvl="0" indent="-3429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</a:rPr>
              <a:t>n</a:t>
            </a:r>
            <a:r>
              <a:rPr lang="cs-CZ" sz="3200" dirty="0" smtClean="0">
                <a:solidFill>
                  <a:prstClr val="black"/>
                </a:solidFill>
              </a:rPr>
              <a:t>a větvích stromů rostou pupeny</a:t>
            </a:r>
          </a:p>
          <a:p>
            <a:pPr marL="342900" lvl="0" indent="-3429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</a:rPr>
              <a:t>z</a:t>
            </a:r>
            <a:r>
              <a:rPr lang="cs-CZ" sz="3200" dirty="0" smtClean="0">
                <a:solidFill>
                  <a:prstClr val="black"/>
                </a:solidFill>
              </a:rPr>
              <a:t>vířata přivádějí na svět mláďata</a:t>
            </a:r>
          </a:p>
          <a:p>
            <a:pPr marL="342900" lvl="0" indent="-342900">
              <a:spcBef>
                <a:spcPct val="20000"/>
              </a:spcBef>
              <a:buFont typeface="Wingdings" pitchFamily="2" charset="2"/>
              <a:buChar char="Ø"/>
            </a:pPr>
            <a:r>
              <a:rPr lang="cs-CZ" sz="3200" dirty="0">
                <a:solidFill>
                  <a:prstClr val="black"/>
                </a:solidFill>
              </a:rPr>
              <a:t>s</a:t>
            </a:r>
            <a:r>
              <a:rPr lang="cs-CZ" sz="3200" dirty="0" smtClean="0">
                <a:solidFill>
                  <a:prstClr val="black"/>
                </a:solidFill>
              </a:rPr>
              <a:t>těhovaví ptáci se vracejí z teplých krajin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444208" y="764704"/>
            <a:ext cx="2247825" cy="1200329"/>
          </a:xfrm>
          <a:prstGeom prst="rect">
            <a:avLst/>
          </a:prstGeom>
          <a:solidFill>
            <a:srgbClr val="00FF99"/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908720"/>
            <a:ext cx="1530350" cy="1530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20334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Jarní květiny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8409" y="1218069"/>
            <a:ext cx="8784976" cy="4524315"/>
          </a:xfrm>
          <a:prstGeom prst="rect">
            <a:avLst/>
          </a:prstGeom>
          <a:solidFill>
            <a:srgbClr val="00FF99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Pojmenuj jarní květiny.</a:t>
            </a:r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566" y="5733256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659" y="1304062"/>
            <a:ext cx="1728192" cy="2388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69392"/>
            <a:ext cx="2206674" cy="1667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4826" y="4070870"/>
            <a:ext cx="2015133" cy="1343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674218" y="2790896"/>
            <a:ext cx="12491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Podběl lékařský</a:t>
            </a:r>
            <a:endParaRPr lang="cs-CZ" dirty="0"/>
          </a:p>
        </p:txBody>
      </p:sp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427437"/>
            <a:ext cx="1728192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668344" y="5229200"/>
            <a:ext cx="1325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Narcis žlutý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22698" y="4928323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Prvosenka jarní 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1260" y="1297072"/>
            <a:ext cx="2016224" cy="1632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662117" y="2933304"/>
            <a:ext cx="2331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Sedmikráska chudobka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82392" y="5396765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Bledule letní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12852" y="3692108"/>
            <a:ext cx="1610469" cy="378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Krokus 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50209"/>
            <a:ext cx="1498610" cy="19961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4315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Mláďata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555175"/>
            <a:ext cx="8208912" cy="4031873"/>
          </a:xfrm>
          <a:prstGeom prst="rect">
            <a:avLst/>
          </a:prstGeom>
          <a:solidFill>
            <a:srgbClr val="00FF99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Pojmenuj mláďata zvířat.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40" y="2309174"/>
            <a:ext cx="2160240" cy="1620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7274" y="357453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126984"/>
            <a:ext cx="1905000" cy="1276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676797"/>
            <a:ext cx="20955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656" y="2132856"/>
            <a:ext cx="24574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29354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81925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jaře kvetou stromy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1268760"/>
            <a:ext cx="8208912" cy="4031873"/>
          </a:xfrm>
          <a:prstGeom prst="rect">
            <a:avLst/>
          </a:prstGeom>
          <a:solidFill>
            <a:srgbClr val="00FF99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Poznáš je?</a:t>
            </a:r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85017"/>
            <a:ext cx="1695822" cy="2258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4" y="424197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věty meruňky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2936" y="1386468"/>
            <a:ext cx="2073771" cy="1559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80570" y="3014280"/>
            <a:ext cx="2073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věty jabloně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013" y="2163463"/>
            <a:ext cx="2234952" cy="167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33013" y="3933056"/>
            <a:ext cx="1389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věty hrušně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6327" y="3383611"/>
            <a:ext cx="209550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012160" y="4802837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</a:t>
            </a:r>
            <a:r>
              <a:rPr lang="cs-CZ" dirty="0" smtClean="0"/>
              <a:t>věty třešně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070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255</Words>
  <Application>Microsoft Office PowerPoint</Application>
  <PresentationFormat>Předvádění na obrazovce (4:3)</PresentationFormat>
  <Paragraphs>70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Jaro</vt:lpstr>
      <vt:lpstr>Jaro</vt:lpstr>
      <vt:lpstr>Jarní příroda</vt:lpstr>
      <vt:lpstr>Jarní květiny</vt:lpstr>
      <vt:lpstr>Mláďata zvířat</vt:lpstr>
      <vt:lpstr>Na jaře kvetou stromy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Jaro</dc:title>
  <dc:creator>Zaneta</dc:creator>
  <cp:lastModifiedBy>Zaneta</cp:lastModifiedBy>
  <cp:revision>17</cp:revision>
  <dcterms:created xsi:type="dcterms:W3CDTF">2012-03-21T21:02:58Z</dcterms:created>
  <dcterms:modified xsi:type="dcterms:W3CDTF">2012-05-21T14:11:37Z</dcterms:modified>
</cp:coreProperties>
</file>