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Graf závislosti rychlosti na čase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29221" y="4502564"/>
            <a:ext cx="5085559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VY_32_INOVACE_11_Graf závislosti rychlosti na čase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Čtení z tabulky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914400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509035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548680"/>
            <a:ext cx="6876256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Petr jezdí na kole do školy. Časový průběh jeho rychlosti popisuje následující tabulka.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35699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Jakou rychlostí se pohyboval v čase 3 minuty?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3651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V jakém čase se pohyboval rychlostí 20 km/h?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44522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V jakém čase se pohyboval nejrychleji?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Jaká byla maximální rychlost?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789040"/>
            <a:ext cx="1475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 km/h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941168"/>
            <a:ext cx="8748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min; 2,5 min; 5,5 min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396335"/>
            <a:ext cx="8748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 min; 35 km/h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67936" y="12687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67936" y="3284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Pravidla pro konstrukci grafů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19864" y="908720"/>
            <a:ext cx="122413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-6503" y="2895862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Narýsujeme dvě </a:t>
            </a:r>
            <a:r>
              <a:rPr lang="cs-CZ" sz="2800" b="1" dirty="0" smtClean="0"/>
              <a:t>kolmé</a:t>
            </a:r>
            <a:r>
              <a:rPr lang="cs-CZ" sz="2800" dirty="0" smtClean="0"/>
              <a:t> osy.</a:t>
            </a:r>
          </a:p>
          <a:p>
            <a:pPr marL="457200" indent="-457200"/>
            <a:r>
              <a:rPr lang="cs-CZ" sz="2800" dirty="0" smtClean="0"/>
              <a:t>	Na vodorovnou osu nanášíme veličinu, která se mění sama o sobě (např. čas), nebo kterou sami měníme (hmotnost, napětí).</a:t>
            </a:r>
          </a:p>
          <a:p>
            <a:pPr marL="457200" indent="-457200"/>
            <a:r>
              <a:rPr lang="cs-CZ" sz="2800" dirty="0" smtClean="0"/>
              <a:t>	Na svislou osu nanášíme veličinu, jejíž změny sledujeme (rychlost, elektrický proud).</a:t>
            </a:r>
          </a:p>
          <a:p>
            <a:pPr marL="457200" indent="-457200"/>
            <a:r>
              <a:rPr lang="cs-CZ" sz="2800" dirty="0" smtClean="0"/>
              <a:t>	Konce os doplníme šipkami.</a:t>
            </a:r>
          </a:p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Který z grafů nesplňuje některou z předchozích podmínek?</a:t>
            </a:r>
          </a:p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Kterou?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95536" y="523220"/>
            <a:ext cx="0" cy="232971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1520" y="2636912"/>
            <a:ext cx="40324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148064" y="523220"/>
            <a:ext cx="0" cy="24737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788024" y="2276872"/>
            <a:ext cx="3743908" cy="39247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915816" y="66307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tak ano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67788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tak ne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04875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75856" y="476672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063880" y="404664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717032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U konce každé osy přidáme popis. Mezi značkou veličiny a</a:t>
            </a:r>
          </a:p>
          <a:p>
            <a:r>
              <a:rPr lang="cs-CZ" sz="2800" dirty="0" smtClean="0"/>
              <a:t>    značkou jednotky se kreslí vodorovné lomítko, ne šikmé.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Který z grafů nesplňuje některou z předchozích podmínek?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Kterou?</a:t>
            </a:r>
          </a:p>
          <a:p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8172400" y="2708920"/>
            <a:ext cx="79208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355976" y="836712"/>
            <a:ext cx="79208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0" y="29969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6" grpId="0" animBg="1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325" y="77750"/>
            <a:ext cx="905827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3140968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Na každou osu naneseme rovnoměrnou stupnici.</a:t>
            </a:r>
          </a:p>
          <a:p>
            <a:r>
              <a:rPr lang="cs-CZ" sz="2800" dirty="0" smtClean="0"/>
              <a:t>     Zvolíme měřítko tak, abychom využili celé plochy.</a:t>
            </a:r>
          </a:p>
          <a:p>
            <a:r>
              <a:rPr lang="cs-CZ" sz="2800" dirty="0" smtClean="0"/>
              <a:t>     Body na osách musí být od sebe stejně vzdálené.</a:t>
            </a:r>
          </a:p>
          <a:p>
            <a:r>
              <a:rPr lang="cs-CZ" sz="2800" dirty="0" smtClean="0"/>
              <a:t>     Na osy naneseme značky (krátké kolmé čárky).</a:t>
            </a:r>
          </a:p>
          <a:p>
            <a:r>
              <a:rPr lang="cs-CZ" sz="2800" dirty="0" smtClean="0"/>
              <a:t>     Ke značkám připojíme odpovídající číselné hodnoty.</a:t>
            </a:r>
          </a:p>
          <a:p>
            <a:endParaRPr lang="cs-CZ" sz="2400" dirty="0" smtClean="0"/>
          </a:p>
          <a:p>
            <a:r>
              <a:rPr lang="cs-CZ" sz="2400" dirty="0" smtClean="0"/>
              <a:t>Zvolené měřítko můžeme připojit ke grafu, např.: 1 cm      1 min</a:t>
            </a:r>
          </a:p>
          <a:p>
            <a:r>
              <a:rPr lang="cs-CZ" sz="2400" dirty="0" smtClean="0"/>
              <a:t>						         1 cm      10 km/h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Který z grafů nesplňuje některou z předchozích podmínek? Kterou?</a:t>
            </a:r>
          </a:p>
          <a:p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6804248" y="5589240"/>
            <a:ext cx="288032" cy="288032"/>
            <a:chOff x="6804248" y="5301208"/>
            <a:chExt cx="288032" cy="288032"/>
          </a:xfrm>
        </p:grpSpPr>
        <p:grpSp>
          <p:nvGrpSpPr>
            <p:cNvPr id="9" name="Skupina 8"/>
            <p:cNvGrpSpPr/>
            <p:nvPr/>
          </p:nvGrpSpPr>
          <p:grpSpPr>
            <a:xfrm>
              <a:off x="6804248" y="5301208"/>
              <a:ext cx="288032" cy="144016"/>
              <a:chOff x="7308304" y="5445224"/>
              <a:chExt cx="288032" cy="14401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 rot="5400000" flipH="1" flipV="1">
                <a:off x="7308304" y="5445224"/>
                <a:ext cx="144016" cy="14401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16200000" flipH="1">
                <a:off x="7452320" y="5445224"/>
                <a:ext cx="144016" cy="14401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1" name="Přímá spojovací čára 10"/>
            <p:cNvCxnSpPr/>
            <p:nvPr/>
          </p:nvCxnSpPr>
          <p:spPr>
            <a:xfrm>
              <a:off x="6804248" y="5517232"/>
              <a:ext cx="2880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6804248" y="5589240"/>
              <a:ext cx="2880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" name="Skupina 1"/>
          <p:cNvGrpSpPr/>
          <p:nvPr/>
        </p:nvGrpSpPr>
        <p:grpSpPr>
          <a:xfrm>
            <a:off x="6804248" y="6060175"/>
            <a:ext cx="288032" cy="288032"/>
            <a:chOff x="6804248" y="5733256"/>
            <a:chExt cx="288032" cy="288032"/>
          </a:xfrm>
        </p:grpSpPr>
        <p:cxnSp>
          <p:nvCxnSpPr>
            <p:cNvPr id="15" name="Přímá spojovací čára 14"/>
            <p:cNvCxnSpPr/>
            <p:nvPr/>
          </p:nvCxnSpPr>
          <p:spPr>
            <a:xfrm>
              <a:off x="6804248" y="5949280"/>
              <a:ext cx="2880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6804248" y="6021288"/>
              <a:ext cx="2880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grpSp>
          <p:nvGrpSpPr>
            <p:cNvPr id="17" name="Skupina 16"/>
            <p:cNvGrpSpPr/>
            <p:nvPr/>
          </p:nvGrpSpPr>
          <p:grpSpPr>
            <a:xfrm>
              <a:off x="6804248" y="5733256"/>
              <a:ext cx="288032" cy="144016"/>
              <a:chOff x="7308304" y="5445224"/>
              <a:chExt cx="288032" cy="144016"/>
            </a:xfrm>
          </p:grpSpPr>
          <p:cxnSp>
            <p:nvCxnSpPr>
              <p:cNvPr id="18" name="Přímá spojovací čára 17"/>
              <p:cNvCxnSpPr/>
              <p:nvPr/>
            </p:nvCxnSpPr>
            <p:spPr>
              <a:xfrm rot="5400000" flipH="1" flipV="1">
                <a:off x="7308304" y="5445224"/>
                <a:ext cx="144016" cy="14401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16200000" flipH="1">
                <a:off x="7452320" y="5445224"/>
                <a:ext cx="144016" cy="14401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Obdélník 19"/>
          <p:cNvSpPr/>
          <p:nvPr/>
        </p:nvSpPr>
        <p:spPr>
          <a:xfrm>
            <a:off x="3347864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84368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084168" y="2204864"/>
            <a:ext cx="1440160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4716016" y="836712"/>
            <a:ext cx="504056" cy="136815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0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20" grpId="2" animBg="1"/>
      <p:bldP spid="20" grpId="3" animBg="1"/>
      <p:bldP spid="21" grpId="1" animBg="1"/>
      <p:bldP spid="21" grpId="2" animBg="1"/>
      <p:bldP spid="21" grpId="3" animBg="1"/>
      <p:bldP spid="22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2" y="38811"/>
            <a:ext cx="8991600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47864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063880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52" y="2868439"/>
            <a:ext cx="91440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800" dirty="0" smtClean="0"/>
              <a:t>Do grafu vyneseme body odpovídající naměřeným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hodnotám.</a:t>
            </a:r>
          </a:p>
          <a:p>
            <a:r>
              <a:rPr lang="cs-CZ" sz="2400" dirty="0" smtClean="0"/>
              <a:t>     </a:t>
            </a:r>
            <a:r>
              <a:rPr lang="cs-CZ" sz="2800" dirty="0" smtClean="0"/>
              <a:t>Body </a:t>
            </a:r>
            <a:r>
              <a:rPr lang="cs-CZ" sz="2800" dirty="0"/>
              <a:t>o</a:t>
            </a:r>
            <a:r>
              <a:rPr lang="cs-CZ" sz="2800" dirty="0" smtClean="0"/>
              <a:t>značujeme křížkem, jehož střed přesně vyznačuje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polohu bodu.</a:t>
            </a:r>
          </a:p>
          <a:p>
            <a:r>
              <a:rPr lang="cs-CZ" sz="2400" dirty="0" smtClean="0"/>
              <a:t>     </a:t>
            </a:r>
            <a:r>
              <a:rPr lang="cs-CZ" sz="2800" dirty="0" smtClean="0"/>
              <a:t>Body nanášíme tak, že sestrojíme komici k časové ose v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daném čase a kolmici k ose rychlosti v bodě, který dané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rychlosti odpovídá – slabě čárkovaně. Bod grafu leží v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průsečíku kolmic 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Který z grafů nesplňuje některou z předchozích podmínek? A kterou?</a:t>
            </a:r>
          </a:p>
          <a:p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7740352" y="119675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rot="5400000" flipH="1" flipV="1">
            <a:off x="2123728" y="1700808"/>
            <a:ext cx="1152128" cy="0"/>
          </a:xfrm>
          <a:prstGeom prst="line">
            <a:avLst/>
          </a:prstGeom>
          <a:ln w="6350"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>
            <a:off x="2483768" y="2060848"/>
            <a:ext cx="432048" cy="476672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772816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539552" y="1268760"/>
            <a:ext cx="2304256" cy="0"/>
          </a:xfrm>
          <a:prstGeom prst="line">
            <a:avLst/>
          </a:prstGeom>
          <a:ln w="6350"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0" y="24928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2" animBg="1"/>
      <p:bldP spid="3" grpId="3" animBg="1"/>
      <p:bldP spid="4" grpId="1" animBg="1"/>
      <p:bldP spid="4" grpId="2" animBg="1"/>
      <p:bldP spid="6" grpId="0" animBg="1"/>
      <p:bldP spid="9" grpId="0" animBg="1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3" y="196121"/>
            <a:ext cx="9058275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47864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812360" y="0"/>
            <a:ext cx="10801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3212976"/>
            <a:ext cx="9144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Jsou-li vynesené body dostatečně husté, můžeme je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propojit.</a:t>
            </a:r>
          </a:p>
          <a:p>
            <a:r>
              <a:rPr lang="cs-CZ" sz="2800" dirty="0" smtClean="0"/>
              <a:t>    Protože rychlost se nemůže změnit okamžitě, není správné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 tomto případě jednotlivé body spojit čarou podle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pravítka.</a:t>
            </a:r>
          </a:p>
          <a:p>
            <a:r>
              <a:rPr lang="cs-CZ" sz="2800" dirty="0" smtClean="0"/>
              <a:t>    Je nesprávné kreslit průběh závislosti v grafu, v němž máme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jen málo bodů.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Který z grafů nesplňuje některou z předchozích podmínek? A kterou?</a:t>
            </a:r>
          </a:p>
        </p:txBody>
      </p:sp>
      <p:sp>
        <p:nvSpPr>
          <p:cNvPr id="7" name="Elipsa 6"/>
          <p:cNvSpPr/>
          <p:nvPr/>
        </p:nvSpPr>
        <p:spPr>
          <a:xfrm>
            <a:off x="5940152" y="692696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148064" y="980728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652120" y="1484784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7" grpId="0" animBg="1"/>
      <p:bldP spid="8" grpId="0" animBg="1"/>
      <p:bldP spid="9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4" y="537591"/>
            <a:ext cx="8829675" cy="422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Najdi chyby, kterých se Jakub při kreslení grafu dopustil.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548680"/>
            <a:ext cx="720080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148064" y="4077072"/>
            <a:ext cx="266429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732240" y="299695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228184" y="299695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20072" y="3789040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051720" y="3429000"/>
            <a:ext cx="4320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45091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Narýsuj graf časového průběhu rychlosti podle tabulky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51520" y="6381328"/>
            <a:ext cx="792088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-1583890" y="4472322"/>
            <a:ext cx="424847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743400" y="2132856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Narýsujeme kolmé osy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5408" y="2996952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Zvolíme vhodné měřítko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2564904"/>
            <a:ext cx="5364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Popíšeme osy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15408" y="4293096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Na každou osu naneseme rovnoměrnou stupnici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15408" y="2132856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Sestrojíme kolmice k osám a vyznačíme kolmým křížkem odpovídající bod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429000"/>
            <a:ext cx="378092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 cm odpovídá 10 minutám</a:t>
            </a:r>
          </a:p>
          <a:p>
            <a:r>
              <a:rPr lang="cs-CZ" sz="2400" dirty="0" smtClean="0"/>
              <a:t>1 cm odpovídá 5 km/h</a:t>
            </a:r>
            <a:endParaRPr lang="cs-CZ" sz="2400" dirty="0"/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1007604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1583668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231740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2807804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3383868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3959932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4535996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5112060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5688124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6264188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6840252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7488324" y="641733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8244408" y="621166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t  </a:t>
            </a:r>
          </a:p>
          <a:p>
            <a:r>
              <a:rPr lang="cs-CZ" dirty="0" smtClean="0"/>
              <a:t>min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2276872"/>
            <a:ext cx="611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v    </a:t>
            </a:r>
          </a:p>
          <a:p>
            <a:r>
              <a:rPr lang="cs-CZ" u="sng" dirty="0" smtClean="0"/>
              <a:t>km</a:t>
            </a:r>
          </a:p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99592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9512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5656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23728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99792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40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75856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50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1920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60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7984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70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4048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80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80112" y="6488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90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084168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100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660232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110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308304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120</a:t>
            </a:r>
            <a:endParaRPr lang="cs-CZ" b="1" dirty="0"/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395536" y="4509120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95536" y="364502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395536" y="544522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395536" y="4077072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395536" y="5949280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395536" y="4941168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0" y="57332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0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0" y="47251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0" y="42930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0" y="38610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25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0" y="34290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23528" y="602128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99592" y="508518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64" name="Přímá spojovací čára 63"/>
          <p:cNvCxnSpPr/>
          <p:nvPr/>
        </p:nvCxnSpPr>
        <p:spPr>
          <a:xfrm rot="5400000" flipH="1" flipV="1">
            <a:off x="575556" y="5841268"/>
            <a:ext cx="108012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395536" y="5445224"/>
            <a:ext cx="86409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2123728" y="458112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68" name="Přímá spojovací čára 67"/>
          <p:cNvCxnSpPr/>
          <p:nvPr/>
        </p:nvCxnSpPr>
        <p:spPr>
          <a:xfrm rot="5400000" flipH="1" flipV="1">
            <a:off x="683568" y="5445224"/>
            <a:ext cx="201622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467544" y="4509120"/>
            <a:ext cx="129614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1475656" y="414908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73" name="Přímá spojovací čára 72"/>
          <p:cNvCxnSpPr/>
          <p:nvPr/>
        </p:nvCxnSpPr>
        <p:spPr>
          <a:xfrm rot="5400000" flipH="1" flipV="1">
            <a:off x="1511660" y="5625244"/>
            <a:ext cx="165618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611560" y="4941168"/>
            <a:ext cx="187220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2699792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78" name="Přímá spojovací čára 77"/>
          <p:cNvCxnSpPr/>
          <p:nvPr/>
        </p:nvCxnSpPr>
        <p:spPr>
          <a:xfrm rot="5400000" flipH="1" flipV="1">
            <a:off x="1583668" y="5193196"/>
            <a:ext cx="266429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539552" y="4077072"/>
            <a:ext cx="244827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275856" y="328498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83" name="Přímá spojovací čára 82"/>
          <p:cNvCxnSpPr/>
          <p:nvPr/>
        </p:nvCxnSpPr>
        <p:spPr>
          <a:xfrm rot="5400000" flipH="1" flipV="1">
            <a:off x="1979712" y="4941168"/>
            <a:ext cx="302433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539552" y="3645024"/>
            <a:ext cx="309634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5400000" flipH="1" flipV="1">
            <a:off x="2627784" y="5013176"/>
            <a:ext cx="288032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539552" y="3645024"/>
            <a:ext cx="36004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3851920" y="328498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2" name="Přímá spojovací čára 91"/>
          <p:cNvCxnSpPr/>
          <p:nvPr/>
        </p:nvCxnSpPr>
        <p:spPr>
          <a:xfrm rot="5400000" flipH="1" flipV="1">
            <a:off x="3203848" y="5013176"/>
            <a:ext cx="288032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539552" y="3645024"/>
            <a:ext cx="417646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4427984" y="328498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6" name="Přímá spojovací čára 95"/>
          <p:cNvCxnSpPr/>
          <p:nvPr/>
        </p:nvCxnSpPr>
        <p:spPr>
          <a:xfrm rot="5400000" flipH="1" flipV="1">
            <a:off x="4211960" y="5445224"/>
            <a:ext cx="201622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539552" y="4509120"/>
            <a:ext cx="475252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004048" y="414908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101" name="Přímá spojovací čára 100"/>
          <p:cNvCxnSpPr/>
          <p:nvPr/>
        </p:nvCxnSpPr>
        <p:spPr>
          <a:xfrm rot="5400000" flipH="1" flipV="1">
            <a:off x="4499992" y="5157192"/>
            <a:ext cx="259228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>
            <a:off x="539552" y="4077072"/>
            <a:ext cx="53285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5580112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106" name="Přímá spojovací čára 105"/>
          <p:cNvCxnSpPr/>
          <p:nvPr/>
        </p:nvCxnSpPr>
        <p:spPr>
          <a:xfrm rot="5400000" flipH="1" flipV="1">
            <a:off x="5328084" y="5409220"/>
            <a:ext cx="208823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539552" y="4509120"/>
            <a:ext cx="590465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1" name="TextovéPole 110"/>
          <p:cNvSpPr txBox="1"/>
          <p:nvPr/>
        </p:nvSpPr>
        <p:spPr>
          <a:xfrm>
            <a:off x="6156176" y="414908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112" name="Přímá spojovací čára 111"/>
          <p:cNvCxnSpPr/>
          <p:nvPr/>
        </p:nvCxnSpPr>
        <p:spPr>
          <a:xfrm rot="5400000" flipH="1" flipV="1">
            <a:off x="6084168" y="5661248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>
            <a:off x="539552" y="4941168"/>
            <a:ext cx="655272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6" name="TextovéPole 115"/>
          <p:cNvSpPr txBox="1"/>
          <p:nvPr/>
        </p:nvSpPr>
        <p:spPr>
          <a:xfrm>
            <a:off x="6732240" y="458112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7380312" y="602128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3815408" y="2204864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Body nespojujeme. Měření proběhlo za delší časový úsek!!!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81" y="509733"/>
            <a:ext cx="873442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8" name="TextovéPole 87"/>
          <p:cNvSpPr txBox="1"/>
          <p:nvPr/>
        </p:nvSpPr>
        <p:spPr>
          <a:xfrm>
            <a:off x="8567936" y="19168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 animBg="1"/>
      <p:bldP spid="13" grpId="1" animBg="1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54" grpId="0"/>
      <p:bldP spid="55" grpId="0"/>
      <p:bldP spid="56" grpId="0"/>
      <p:bldP spid="57" grpId="0"/>
      <p:bldP spid="58" grpId="0"/>
      <p:bldP spid="59" grpId="0"/>
      <p:bldP spid="61" grpId="0"/>
      <p:bldP spid="62" grpId="0"/>
      <p:bldP spid="67" grpId="0"/>
      <p:bldP spid="72" grpId="0"/>
      <p:bldP spid="77" grpId="0"/>
      <p:bldP spid="82" grpId="0"/>
      <p:bldP spid="91" grpId="0"/>
      <p:bldP spid="95" grpId="0"/>
      <p:bldP spid="100" grpId="0"/>
      <p:bldP spid="105" grpId="0"/>
      <p:bldP spid="111" grpId="0"/>
      <p:bldP spid="116" grpId="0"/>
      <p:bldP spid="118" grpId="0"/>
      <p:bldP spid="119" grpId="0"/>
      <p:bldP spid="8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Domácí úkol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396335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0000"/>
                </a:solidFill>
              </a:rPr>
              <a:t>Nalepit do sešitů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8" y="671513"/>
            <a:ext cx="8734425" cy="551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[1]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-str.23 -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[2]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23-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[3]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23-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[4]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24-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[5]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24-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[6]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24-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[7]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25-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[8]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25- </a:t>
            </a:r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[9]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-str. </a:t>
            </a:r>
            <a:r>
              <a:rPr lang="cs-CZ" dirty="0" smtClean="0"/>
              <a:t>13  </a:t>
            </a:r>
            <a:r>
              <a:rPr lang="cs-CZ" dirty="0" smtClean="0"/>
              <a:t>- </a:t>
            </a:r>
            <a:r>
              <a:rPr lang="cs-CZ" dirty="0" err="1" smtClean="0"/>
              <a:t>Mgr.RAUNER</a:t>
            </a:r>
            <a:r>
              <a:rPr lang="cs-CZ" dirty="0" smtClean="0"/>
              <a:t>, Karel , et al.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862</Words>
  <Application>Microsoft Office PowerPoint</Application>
  <PresentationFormat>Předvádění na obrazovce (4:3)</PresentationFormat>
  <Paragraphs>142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75</cp:revision>
  <dcterms:modified xsi:type="dcterms:W3CDTF">2012-05-21T14:11:12Z</dcterms:modified>
</cp:coreProperties>
</file>