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95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96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97" name="AutoShape 4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98" name="AutoShape 5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199" name="AutoShape 6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0" name="AutoShape 7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1" name="AutoShape 8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2" name="AutoShape 9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3" name="AutoShape 10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4" name="AutoShape 1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5" name="AutoShape 1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6" name="AutoShape 1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8207" name="Text Box 14"/>
          <p:cNvSpPr txBox="1"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63" name="Rectangle 15"/>
          <p:cNvSpPr>
            <a:spLocks noGrp="1" noChangeArrowheads="1"/>
          </p:cNvSpPr>
          <p:nvPr>
            <p:ph type="dt"/>
          </p:nvPr>
        </p:nvSpPr>
        <p:spPr bwMode="auto">
          <a:xfrm>
            <a:off x="3884613" y="0"/>
            <a:ext cx="2951162" cy="43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 smtClean="0">
                <a:solidFill>
                  <a:srgbClr val="000000"/>
                </a:solidFill>
                <a:latin typeface="Calibri" pitchFamily="32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209" name="Rectangle 16"/>
          <p:cNvSpPr>
            <a:spLocks noGrp="1" noChangeArrowheads="1"/>
          </p:cNvSpPr>
          <p:nvPr>
            <p:ph type="sldImg"/>
          </p:nvPr>
        </p:nvSpPr>
        <p:spPr bwMode="auto">
          <a:xfrm>
            <a:off x="1143000" y="685800"/>
            <a:ext cx="4551363" cy="3408363"/>
          </a:xfrm>
          <a:prstGeom prst="rect">
            <a:avLst/>
          </a:prstGeom>
          <a:noFill/>
          <a:ln w="12600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65" name="Rectangle 17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65763" cy="409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8211" name="Text Box 18"/>
          <p:cNvSpPr txBox="1">
            <a:spLocks noChangeArrowheads="1"/>
          </p:cNvSpPr>
          <p:nvPr/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67" name="Rectangle 19"/>
          <p:cNvSpPr>
            <a:spLocks noGrp="1" noChangeArrowheads="1"/>
          </p:cNvSpPr>
          <p:nvPr>
            <p:ph type="sldNum"/>
          </p:nvPr>
        </p:nvSpPr>
        <p:spPr bwMode="auto">
          <a:xfrm>
            <a:off x="3884613" y="8685213"/>
            <a:ext cx="2951162" cy="436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 smtClean="0">
                <a:solidFill>
                  <a:srgbClr val="000000"/>
                </a:solidFill>
                <a:latin typeface="Calibri" pitchFamily="32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fld id="{526B647C-E11B-4370-86B1-329B2C08EF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9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AB9639EF-3BCC-4098-BF32-D25E75F43C0D}" type="slidenum">
              <a:rPr lang="cs-CZ">
                <a:ea typeface="SimSun" charset="-122"/>
              </a:rPr>
              <a:pPr/>
              <a:t>1</a:t>
            </a:fld>
            <a:endParaRPr lang="cs-CZ">
              <a:ea typeface="SimSun" charset="-122"/>
            </a:endParaRPr>
          </a:p>
        </p:txBody>
      </p:sp>
      <p:sp>
        <p:nvSpPr>
          <p:cNvPr id="921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922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67350" cy="409575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9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66CC83F5-F8B7-4F24-A378-C10A8CBAC9BF}" type="slidenum">
              <a:rPr lang="cs-CZ">
                <a:ea typeface="SimSun" charset="-122"/>
              </a:rPr>
              <a:pPr/>
              <a:t>2</a:t>
            </a:fld>
            <a:endParaRPr lang="cs-CZ">
              <a:ea typeface="SimSun" charset="-122"/>
            </a:endParaRPr>
          </a:p>
        </p:txBody>
      </p:sp>
      <p:sp>
        <p:nvSpPr>
          <p:cNvPr id="1024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4588" y="685800"/>
            <a:ext cx="4554537" cy="3414713"/>
          </a:xfrm>
          <a:solidFill>
            <a:srgbClr val="FFFFFF"/>
          </a:solidFill>
          <a:ln/>
        </p:spPr>
      </p:sp>
      <p:sp>
        <p:nvSpPr>
          <p:cNvPr id="1024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67350" cy="409575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9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95F97DC1-0E9C-4F73-961B-2826C85A38F3}" type="slidenum">
              <a:rPr lang="cs-CZ">
                <a:ea typeface="SimSun" charset="-122"/>
              </a:rPr>
              <a:pPr/>
              <a:t>3</a:t>
            </a:fld>
            <a:endParaRPr lang="cs-CZ">
              <a:ea typeface="SimSun" charset="-122"/>
            </a:endParaRPr>
          </a:p>
        </p:txBody>
      </p:sp>
      <p:sp>
        <p:nvSpPr>
          <p:cNvPr id="1126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4588" y="685800"/>
            <a:ext cx="4554537" cy="3414713"/>
          </a:xfrm>
          <a:solidFill>
            <a:srgbClr val="FFFFFF"/>
          </a:solidFill>
          <a:ln/>
        </p:spPr>
      </p:sp>
      <p:sp>
        <p:nvSpPr>
          <p:cNvPr id="1126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67350" cy="409575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9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CA9FEDA1-8F96-450C-A25F-56D9A16484C8}" type="slidenum">
              <a:rPr lang="cs-CZ">
                <a:ea typeface="SimSun" charset="-122"/>
              </a:rPr>
              <a:pPr/>
              <a:t>4</a:t>
            </a:fld>
            <a:endParaRPr lang="cs-CZ">
              <a:ea typeface="SimSun" charset="-122"/>
            </a:endParaRPr>
          </a:p>
        </p:txBody>
      </p:sp>
      <p:sp>
        <p:nvSpPr>
          <p:cNvPr id="1229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4588" y="685800"/>
            <a:ext cx="4554537" cy="3414713"/>
          </a:xfrm>
          <a:solidFill>
            <a:srgbClr val="FFFFFF"/>
          </a:solidFill>
          <a:ln/>
        </p:spPr>
      </p:sp>
      <p:sp>
        <p:nvSpPr>
          <p:cNvPr id="1229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67350" cy="409575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9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825B93E0-EC76-4575-8C28-89D97D859999}" type="slidenum">
              <a:rPr lang="cs-CZ">
                <a:ea typeface="SimSun" charset="-122"/>
              </a:rPr>
              <a:pPr/>
              <a:t>5</a:t>
            </a:fld>
            <a:endParaRPr lang="cs-CZ">
              <a:ea typeface="SimSun" charset="-122"/>
            </a:endParaRPr>
          </a:p>
        </p:txBody>
      </p:sp>
      <p:sp>
        <p:nvSpPr>
          <p:cNvPr id="1331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4588" y="685800"/>
            <a:ext cx="4554537" cy="3414713"/>
          </a:xfrm>
          <a:solidFill>
            <a:srgbClr val="FFFFFF"/>
          </a:solidFill>
          <a:ln/>
        </p:spPr>
      </p:sp>
      <p:sp>
        <p:nvSpPr>
          <p:cNvPr id="1331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67350" cy="409575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9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round/>
            <a:headEnd/>
            <a:tailEnd/>
          </a:ln>
        </p:spPr>
        <p:txBody>
          <a:bodyPr/>
          <a:lstStyle/>
          <a:p>
            <a:fld id="{08970D1F-D5EB-4FBA-99B2-C4122ABF120D}" type="slidenum">
              <a:rPr lang="cs-CZ">
                <a:ea typeface="SimSun" charset="-122"/>
              </a:rPr>
              <a:pPr/>
              <a:t>6</a:t>
            </a:fld>
            <a:endParaRPr lang="cs-CZ">
              <a:ea typeface="SimSun" charset="-122"/>
            </a:endParaRPr>
          </a:p>
        </p:txBody>
      </p:sp>
      <p:sp>
        <p:nvSpPr>
          <p:cNvPr id="1433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0413" cy="3427413"/>
          </a:xfrm>
          <a:solidFill>
            <a:srgbClr val="FFFFFF"/>
          </a:solidFill>
          <a:ln/>
        </p:spPr>
      </p:sp>
      <p:sp>
        <p:nvSpPr>
          <p:cNvPr id="1434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67350" cy="409575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7.11.2011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76F02-DD29-43E6-AF04-E2B8880AE4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7.11.2011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B7A998-A403-4391-AC35-AAC2361905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7.11.2011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6A771B-9510-48F1-ABE0-6F8176B6A1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25900" cy="4508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35500" y="1600200"/>
            <a:ext cx="4025900" cy="4508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7.11.2011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0943EA-B550-4B0A-B938-D917DDD658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7.11.2011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C6FD46-4EC9-4D00-BE91-BD111BF530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7.11.2011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0F5D66-CFCF-4684-BD00-D9EE1BC180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7.11.2011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0975F-6088-48FD-BFE3-23B39C77B0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7.11.2011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AFC13D-AB92-47AE-B576-3C98A7C4D0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7.11.2011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BE526B-1DF1-4DD1-AE1E-89C7128E2F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7.11.2011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FA7A2-DBAF-4E76-819B-AB1FA08C0F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10350" y="128588"/>
            <a:ext cx="2051050" cy="5980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00750" cy="5980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7.11.2011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20197C-0957-441E-BFFB-63481F2CF1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04200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04200" cy="4508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46825"/>
            <a:ext cx="2108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Arial" charset="0"/>
              </a:defRPr>
            </a:lvl1pPr>
          </a:lstStyle>
          <a:p>
            <a:pPr>
              <a:defRPr/>
            </a:pPr>
            <a:r>
              <a:rPr lang="cs-CZ"/>
              <a:t>7.11.2011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5164138"/>
            <a:ext cx="2871788" cy="2741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Arial" charset="0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46825"/>
            <a:ext cx="2108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Arial" charset="0"/>
              </a:defRPr>
            </a:lvl1pPr>
          </a:lstStyle>
          <a:p>
            <a:pPr>
              <a:defRPr/>
            </a:pPr>
            <a:fld id="{BAB713D9-C304-4D9D-9528-675D75BBFC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/>
  <p:txStyles>
    <p:titleStyle>
      <a:lvl1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-122"/>
        </a:defRPr>
      </a:lvl2pPr>
      <a:lvl3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-122"/>
        </a:defRPr>
      </a:lvl3pPr>
      <a:lvl4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-122"/>
        </a:defRPr>
      </a:lvl4pPr>
      <a:lvl5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-122"/>
        </a:defRPr>
      </a:lvl5pPr>
      <a:lvl6pPr marL="2514600" indent="-228600"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-122"/>
        </a:defRPr>
      </a:lvl6pPr>
      <a:lvl7pPr marL="2971800" indent="-228600"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-122"/>
        </a:defRPr>
      </a:lvl7pPr>
      <a:lvl8pPr marL="3429000" indent="-228600"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-122"/>
        </a:defRPr>
      </a:lvl8pPr>
      <a:lvl9pPr marL="3886200" indent="-228600"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-122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"/>
          <p:cNvSpPr txBox="1">
            <a:spLocks noChangeArrowheads="1"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2052" name="Text Box 3"/>
          <p:cNvSpPr txBox="1">
            <a:spLocks noChangeArrowheads="1"/>
          </p:cNvSpPr>
          <p:nvPr/>
        </p:nvSpPr>
        <p:spPr bwMode="auto">
          <a:xfrm>
            <a:off x="411163" y="841375"/>
            <a:ext cx="8228012" cy="4559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0000"/>
                </a:solidFill>
              </a:rPr>
              <a:t>Název školy: ZŠ Varnsdorf, Edisonova 2821, okres Děčín, příspěvková organizace</a:t>
            </a:r>
            <a:br>
              <a:rPr lang="cs-CZ" sz="2400">
                <a:solidFill>
                  <a:srgbClr val="000000"/>
                </a:solidFill>
              </a:rPr>
            </a:br>
            <a:r>
              <a:rPr lang="cs-CZ" sz="2400">
                <a:solidFill>
                  <a:srgbClr val="000000"/>
                </a:solidFill>
              </a:rPr>
              <a:t>Člověk a příroda, Přírodopis, Litosféra</a:t>
            </a:r>
            <a:br>
              <a:rPr lang="cs-CZ" sz="2400">
                <a:solidFill>
                  <a:srgbClr val="000000"/>
                </a:solidFill>
              </a:rPr>
            </a:br>
            <a:r>
              <a:rPr lang="cs-CZ" sz="2400">
                <a:solidFill>
                  <a:srgbClr val="000000"/>
                </a:solidFill>
              </a:rPr>
              <a:t>Autor: Kamil Bujárek, Bc.</a:t>
            </a:r>
            <a:br>
              <a:rPr lang="cs-CZ" sz="2400">
                <a:solidFill>
                  <a:srgbClr val="000000"/>
                </a:solidFill>
              </a:rPr>
            </a:br>
            <a:r>
              <a:rPr lang="cs-CZ" sz="2400">
                <a:solidFill>
                  <a:srgbClr val="000000"/>
                </a:solidFill>
              </a:rPr>
              <a:t>Název materiálu: VY_52_INOVACE_04/IV.SADA</a:t>
            </a:r>
            <a:br>
              <a:rPr lang="cs-CZ" sz="2400">
                <a:solidFill>
                  <a:srgbClr val="000000"/>
                </a:solidFill>
              </a:rPr>
            </a:br>
            <a:r>
              <a:rPr lang="cs-CZ" sz="2400">
                <a:solidFill>
                  <a:srgbClr val="000000"/>
                </a:solidFill>
              </a:rPr>
              <a:t/>
            </a:r>
            <a:br>
              <a:rPr lang="cs-CZ" sz="2400">
                <a:solidFill>
                  <a:srgbClr val="000000"/>
                </a:solidFill>
              </a:rPr>
            </a:br>
            <a:r>
              <a:rPr lang="cs-CZ" sz="2400">
                <a:solidFill>
                  <a:srgbClr val="000000"/>
                </a:solidFill>
              </a:rPr>
              <a:t/>
            </a:r>
            <a:br>
              <a:rPr lang="cs-CZ" sz="2400">
                <a:solidFill>
                  <a:srgbClr val="000000"/>
                </a:solidFill>
              </a:rPr>
            </a:br>
            <a:r>
              <a:rPr lang="cs-CZ" sz="2400">
                <a:solidFill>
                  <a:srgbClr val="000000"/>
                </a:solidFill>
              </a:rPr>
              <a:t>Anotace: Prezentace je určena pro žáky 9. ročníku, je určena k výkladu učiva Litosféra.</a:t>
            </a: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0000"/>
                </a:solidFill>
              </a:rPr>
              <a:t>Období: září – prosinec 2011</a:t>
            </a:r>
            <a:br>
              <a:rPr lang="cs-CZ" sz="2400">
                <a:solidFill>
                  <a:srgbClr val="000000"/>
                </a:solidFill>
              </a:rPr>
            </a:br>
            <a:r>
              <a:rPr lang="cs-CZ" sz="2400">
                <a:solidFill>
                  <a:srgbClr val="000000"/>
                </a:solidFill>
              </a:rPr>
              <a:t/>
            </a:r>
            <a:br>
              <a:rPr lang="cs-CZ" sz="2400">
                <a:solidFill>
                  <a:srgbClr val="000000"/>
                </a:solidFill>
              </a:rPr>
            </a:br>
            <a:endParaRPr lang="cs-CZ" sz="24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1"/>
          <p:cNvSpPr txBox="1">
            <a:spLocks noChangeArrowheads="1"/>
          </p:cNvSpPr>
          <p:nvPr/>
        </p:nvSpPr>
        <p:spPr bwMode="auto">
          <a:xfrm>
            <a:off x="192088" y="-41275"/>
            <a:ext cx="8839200" cy="82946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algn="ctr"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000000"/>
                </a:solidFill>
                <a:latin typeface="Calibri" pitchFamily="32" charset="0"/>
              </a:rPr>
              <a:t>Litosféra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>
                <a:solidFill>
                  <a:srgbClr val="000000"/>
                </a:solidFill>
                <a:latin typeface="Calibri" pitchFamily="32" charset="0"/>
              </a:rPr>
              <a:t> - kamenný (horninový) obal Země mocný 30 – 50 km (nejčastěji); (kde je silnější a kde méně?)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>
                <a:solidFill>
                  <a:srgbClr val="000000"/>
                </a:solidFill>
                <a:latin typeface="Calibri" pitchFamily="32" charset="0"/>
              </a:rPr>
              <a:t> - ve srovnání s rozměry Země (jaké jsou?) tenká vrstva „plovoucí“ na tekutém a žhavém nitru Země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>
                <a:solidFill>
                  <a:srgbClr val="000000"/>
                </a:solidFill>
                <a:latin typeface="Calibri" pitchFamily="32" charset="0"/>
              </a:rPr>
              <a:t> - složena z hornina a nerostů – jde o podklad pro ostatní přírodní sféry, které s ní jsou úzce svázány; všechny procesy v nich jí ovlivňují a naopak...</a:t>
            </a:r>
          </a:p>
          <a:p>
            <a:pPr algn="ctr"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b="1">
                <a:solidFill>
                  <a:srgbClr val="000000"/>
                </a:solidFill>
                <a:latin typeface="Calibri" pitchFamily="32" charset="0"/>
              </a:rPr>
              <a:t>Uveďte interakce mezi ostatními sférami a litosférou:</a:t>
            </a:r>
          </a:p>
          <a:p>
            <a:pPr>
              <a:spcBef>
                <a:spcPts val="800"/>
              </a:spcBef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>
                <a:solidFill>
                  <a:srgbClr val="000000"/>
                </a:solidFill>
                <a:latin typeface="Calibri" pitchFamily="32" charset="0"/>
              </a:rPr>
              <a:t>	Hydro x lito							Atmo  x lito</a:t>
            </a:r>
          </a:p>
          <a:p>
            <a:pPr>
              <a:spcBef>
                <a:spcPts val="800"/>
              </a:spcBef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>
                <a:solidFill>
                  <a:srgbClr val="000000"/>
                </a:solidFill>
                <a:latin typeface="Calibri" pitchFamily="32" charset="0"/>
              </a:rPr>
              <a:t>	Bio      x lito							Pedo   x lito 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>
                <a:solidFill>
                  <a:srgbClr val="000000"/>
                </a:solidFill>
                <a:latin typeface="Calibri" pitchFamily="32" charset="0"/>
              </a:rPr>
              <a:t>		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ChangeArrowheads="1"/>
          </p:cNvSpPr>
          <p:nvPr/>
        </p:nvSpPr>
        <p:spPr bwMode="auto">
          <a:xfrm>
            <a:off x="179388" y="1079500"/>
            <a:ext cx="8820150" cy="5778500"/>
          </a:xfrm>
          <a:prstGeom prst="rect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428625" y="-179388"/>
            <a:ext cx="8212138" cy="1441451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Složení pevného zemského tělesa</a:t>
            </a:r>
            <a:br>
              <a:rPr lang="cs-CZ" b="1" smtClean="0"/>
            </a:br>
            <a:r>
              <a:rPr lang="cs-CZ" sz="3200" smtClean="0"/>
              <a:t>(k připomenutí - okomentujte)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128588"/>
            <a:ext cx="8212138" cy="1431925"/>
          </a:xfrm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smtClean="0"/>
              <a:t>Subdukce = podsouvání</a:t>
            </a:r>
            <a:br>
              <a:rPr lang="cs-CZ" b="1" smtClean="0"/>
            </a:br>
            <a:r>
              <a:rPr lang="cs-CZ" sz="3200" smtClean="0"/>
              <a:t>Pohybující se litosferické desky - okomentujte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439863"/>
            <a:ext cx="9144000" cy="5418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1"/>
          <p:cNvSpPr txBox="1">
            <a:spLocks noChangeArrowheads="1"/>
          </p:cNvSpPr>
          <p:nvPr/>
        </p:nvSpPr>
        <p:spPr bwMode="auto">
          <a:xfrm>
            <a:off x="0" y="-179388"/>
            <a:ext cx="9188450" cy="69294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algn="ctr"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 dirty="0">
                <a:solidFill>
                  <a:srgbClr val="000000"/>
                </a:solidFill>
                <a:latin typeface="Calibri" pitchFamily="32" charset="0"/>
              </a:rPr>
              <a:t>Ohrožená litosféra</a:t>
            </a:r>
          </a:p>
          <a:p>
            <a:pPr>
              <a:spcBef>
                <a:spcPts val="800"/>
              </a:spcBef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pitchFamily="32" charset="0"/>
              </a:rPr>
              <a:t> - jedná se o méně závažné dopady pro život než u hydro a atmosféry</a:t>
            </a:r>
          </a:p>
          <a:p>
            <a:pPr>
              <a:spcBef>
                <a:spcPts val="800"/>
              </a:spcBef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pitchFamily="32" charset="0"/>
              </a:rPr>
              <a:t> - jde o zásahy do povrchu Země spojené nejčastěji s těžbou nerostných surovin (lomy), dopravními stavbami (zářezy, tunely), ale i třeba při stavbě měst či průmyslových podniků (zarovnávání původně členitého povrchu - tzv. antropogenní zrcadla).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pitchFamily="32" charset="0"/>
              </a:rPr>
              <a:t> - jak je vidět </a:t>
            </a:r>
            <a:r>
              <a:rPr lang="cs-CZ" sz="3200" dirty="0" smtClean="0">
                <a:solidFill>
                  <a:srgbClr val="000000"/>
                </a:solidFill>
                <a:latin typeface="Calibri" pitchFamily="32" charset="0"/>
              </a:rPr>
              <a:t>nejde </a:t>
            </a:r>
            <a:r>
              <a:rPr lang="cs-CZ" sz="3200" dirty="0">
                <a:solidFill>
                  <a:srgbClr val="000000"/>
                </a:solidFill>
                <a:latin typeface="Calibri" pitchFamily="32" charset="0"/>
              </a:rPr>
              <a:t>o nic fatálního...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pitchFamily="32" charset="0"/>
              </a:rPr>
              <a:t> - i estetické hodnoty spojené s pohledem na původní scenérii neporušené krajiny mají svoji váhu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>
                <a:solidFill>
                  <a:srgbClr val="000000"/>
                </a:solidFill>
                <a:latin typeface="Calibri" pitchFamily="32" charset="0"/>
              </a:rPr>
              <a:t> - dopady na biosféru a nadložní </a:t>
            </a:r>
            <a:r>
              <a:rPr lang="cs-CZ" sz="3200" dirty="0" err="1">
                <a:solidFill>
                  <a:srgbClr val="000000"/>
                </a:solidFill>
                <a:latin typeface="Calibri" pitchFamily="32" charset="0"/>
              </a:rPr>
              <a:t>pedosféru</a:t>
            </a:r>
            <a:r>
              <a:rPr lang="cs-CZ" sz="3200" dirty="0">
                <a:solidFill>
                  <a:srgbClr val="000000"/>
                </a:solidFill>
                <a:latin typeface="Calibri" pitchFamily="32" charset="0"/>
              </a:rPr>
              <a:t> jsou mnohem horší!!!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1"/>
          <p:cNvSpPr txBox="1">
            <a:spLocks noChangeArrowheads="1"/>
          </p:cNvSpPr>
          <p:nvPr/>
        </p:nvSpPr>
        <p:spPr bwMode="auto">
          <a:xfrm>
            <a:off x="457200" y="127000"/>
            <a:ext cx="8228013" cy="5997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0" tIns="0" rIns="0" bIns="0"/>
          <a:lstStyle/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dirty="0">
                <a:solidFill>
                  <a:srgbClr val="000000"/>
                </a:solidFill>
                <a:latin typeface="Calibri" pitchFamily="32" charset="0"/>
              </a:rPr>
              <a:t>Použité zdroje: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latin typeface="Calibri" pitchFamily="32" charset="0"/>
              </a:rPr>
              <a:t>	Vališ, Jaroslav - Přírodopis pro 8. ročník ZŠ, 6., upravené vydání, SPN Praha, 1992. 157 stran, ISBN 80-04-26325-9</a:t>
            </a:r>
          </a:p>
          <a:p>
            <a:pPr hangingPunct="0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CCCCFF"/>
                </a:solidFill>
                <a:latin typeface="Calibri" pitchFamily="32" charset="0"/>
              </a:rPr>
              <a:t>http://www.</a:t>
            </a:r>
            <a:r>
              <a:rPr lang="cs-CZ" sz="2400" dirty="0" err="1">
                <a:solidFill>
                  <a:srgbClr val="CCCCFF"/>
                </a:solidFill>
                <a:latin typeface="Calibri" pitchFamily="32" charset="0"/>
              </a:rPr>
              <a:t>zstravnik.cz</a:t>
            </a:r>
            <a:r>
              <a:rPr lang="cs-CZ" sz="2400" dirty="0">
                <a:solidFill>
                  <a:srgbClr val="CCCCFF"/>
                </a:solidFill>
                <a:latin typeface="Calibri" pitchFamily="32" charset="0"/>
              </a:rPr>
              <a:t>/e_</a:t>
            </a:r>
            <a:r>
              <a:rPr lang="cs-CZ" sz="2400" dirty="0" err="1">
                <a:solidFill>
                  <a:srgbClr val="CCCCFF"/>
                </a:solidFill>
                <a:latin typeface="Calibri" pitchFamily="32" charset="0"/>
              </a:rPr>
              <a:t>prirodopis</a:t>
            </a:r>
            <a:r>
              <a:rPr lang="cs-CZ" sz="2400" dirty="0">
                <a:solidFill>
                  <a:srgbClr val="CCCCFF"/>
                </a:solidFill>
                <a:latin typeface="Calibri" pitchFamily="32" charset="0"/>
              </a:rPr>
              <a:t>/6_</a:t>
            </a:r>
            <a:r>
              <a:rPr lang="cs-CZ" sz="2400" dirty="0" err="1">
                <a:solidFill>
                  <a:srgbClr val="CCCCFF"/>
                </a:solidFill>
                <a:latin typeface="Calibri" pitchFamily="32" charset="0"/>
              </a:rPr>
              <a:t>rocnik</a:t>
            </a:r>
            <a:r>
              <a:rPr lang="cs-CZ" sz="2400" dirty="0">
                <a:solidFill>
                  <a:srgbClr val="CCCCFF"/>
                </a:solidFill>
                <a:latin typeface="Calibri" pitchFamily="32" charset="0"/>
              </a:rPr>
              <a:t>/planeta_</a:t>
            </a:r>
            <a:r>
              <a:rPr lang="cs-CZ" sz="2400" dirty="0" err="1">
                <a:solidFill>
                  <a:srgbClr val="CCCCFF"/>
                </a:solidFill>
                <a:latin typeface="Calibri" pitchFamily="32" charset="0"/>
              </a:rPr>
              <a:t>zeme.htm</a:t>
            </a:r>
            <a:r>
              <a:rPr lang="cs-CZ" sz="2400" dirty="0">
                <a:solidFill>
                  <a:srgbClr val="000000"/>
                </a:solidFill>
                <a:latin typeface="Calibri" pitchFamily="32" charset="0"/>
              </a:rPr>
              <a:t> (oba obrázky) (citace 23.11.2011)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latin typeface="Calibri" pitchFamily="32" charset="0"/>
              </a:rPr>
              <a:t>  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</a:endParaRPr>
          </a:p>
        </p:txBody>
      </p:sp>
      <p:pic>
        <p:nvPicPr>
          <p:cNvPr id="717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"/>
      </a:majorFont>
      <a:minorFont>
        <a:latin typeface="Calibri"/>
        <a:ea typeface="SimSun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217</Words>
  <Application>Microsoft Office PowerPoint</Application>
  <PresentationFormat>Předvádění na obrazovce (4:3)</PresentationFormat>
  <Paragraphs>31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Arial</vt:lpstr>
      <vt:lpstr>SimSun</vt:lpstr>
      <vt:lpstr>Times New Roman</vt:lpstr>
      <vt:lpstr>Calibri</vt:lpstr>
      <vt:lpstr>Motiv systému Office</vt:lpstr>
      <vt:lpstr>Snímek 1</vt:lpstr>
      <vt:lpstr>Snímek 2</vt:lpstr>
      <vt:lpstr>Složení pevného zemského tělesa (k připomenutí - okomentujte)</vt:lpstr>
      <vt:lpstr>Subdukce = podsouvání Pohybující se litosferické desky - okomentujte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expert</cp:lastModifiedBy>
  <cp:revision>5</cp:revision>
  <cp:lastPrinted>1601-01-01T00:00:00Z</cp:lastPrinted>
  <dcterms:created xsi:type="dcterms:W3CDTF">2010-10-19T08:27:42Z</dcterms:created>
  <dcterms:modified xsi:type="dcterms:W3CDTF">2012-05-21T15:20:11Z</dcterms:modified>
</cp:coreProperties>
</file>