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0"/>
  </p:notesMasterIdLst>
  <p:sldIdLst>
    <p:sldId id="257" r:id="rId2"/>
    <p:sldId id="259" r:id="rId3"/>
    <p:sldId id="260" r:id="rId4"/>
    <p:sldId id="261" r:id="rId5"/>
    <p:sldId id="262" r:id="rId6"/>
    <p:sldId id="263" r:id="rId7"/>
    <p:sldId id="264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35F612A-3A0B-4F6C-A925-5D2D05571735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9D991AA-4ADB-4AF6-B096-D99AD5D493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6265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14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F3D643C1-0ABB-4F46-959E-E699A5620DDB}" type="slidenum">
              <a:rPr lang="cs-CZ"/>
              <a:pPr/>
              <a:t>1</a:t>
            </a:fld>
            <a:endParaRPr lang="cs-CZ"/>
          </a:p>
        </p:txBody>
      </p:sp>
      <p:sp>
        <p:nvSpPr>
          <p:cNvPr id="12289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290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75288" cy="4103688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14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7173D4BB-3A95-44DD-BAB2-F560E15C3E57}" type="slidenum">
              <a:rPr lang="cs-CZ"/>
              <a:pPr/>
              <a:t>8</a:t>
            </a:fld>
            <a:endParaRPr lang="cs-CZ"/>
          </a:p>
        </p:txBody>
      </p:sp>
      <p:sp>
        <p:nvSpPr>
          <p:cNvPr id="20481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85800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0482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75288" cy="4103688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D7D4B4-3BFE-4B23-AF11-5473FED0D9F8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E6C2F-BA59-4216-916E-F9A0D0D6AD83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D7D4B4-3BFE-4B23-AF11-5473FED0D9F8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E6C2F-BA59-4216-916E-F9A0D0D6AD8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D7D4B4-3BFE-4B23-AF11-5473FED0D9F8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E6C2F-BA59-4216-916E-F9A0D0D6AD83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D7D4B4-3BFE-4B23-AF11-5473FED0D9F8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E6C2F-BA59-4216-916E-F9A0D0D6AD8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D7D4B4-3BFE-4B23-AF11-5473FED0D9F8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E6C2F-BA59-4216-916E-F9A0D0D6AD8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D7D4B4-3BFE-4B23-AF11-5473FED0D9F8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E6C2F-BA59-4216-916E-F9A0D0D6AD8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D7D4B4-3BFE-4B23-AF11-5473FED0D9F8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E6C2F-BA59-4216-916E-F9A0D0D6AD8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D7D4B4-3BFE-4B23-AF11-5473FED0D9F8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E6C2F-BA59-4216-916E-F9A0D0D6AD8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D7D4B4-3BFE-4B23-AF11-5473FED0D9F8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C77E6C2F-BA59-4216-916E-F9A0D0D6AD83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D7D4B4-3BFE-4B23-AF11-5473FED0D9F8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E6C2F-BA59-4216-916E-F9A0D0D6AD8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D7D4B4-3BFE-4B23-AF11-5473FED0D9F8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E6C2F-BA59-4216-916E-F9A0D0D6AD8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4AD7D4B4-3BFE-4B23-AF11-5473FED0D9F8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C77E6C2F-BA59-4216-916E-F9A0D0D6AD83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3" name="Text Box 1"/>
          <p:cNvSpPr txBox="1">
            <a:spLocks noChangeArrowheads="1"/>
          </p:cNvSpPr>
          <p:nvPr/>
        </p:nvSpPr>
        <p:spPr bwMode="auto">
          <a:xfrm>
            <a:off x="685800" y="2130425"/>
            <a:ext cx="7772400" cy="1470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  <p:sp>
        <p:nvSpPr>
          <p:cNvPr id="3075" name="Text Box 3"/>
          <p:cNvSpPr txBox="1">
            <a:spLocks noChangeArrowheads="1"/>
          </p:cNvSpPr>
          <p:nvPr/>
        </p:nvSpPr>
        <p:spPr bwMode="auto">
          <a:xfrm>
            <a:off x="411162" y="841375"/>
            <a:ext cx="8409309" cy="45593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6800" rIns="90000" bIns="46800" anchor="ctr"/>
          <a:lstStyle/>
          <a:p>
            <a: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400" dirty="0">
                <a:solidFill>
                  <a:srgbClr val="000000"/>
                </a:solidFill>
                <a:ea typeface="SimSun" charset="-122"/>
              </a:rPr>
              <a:t>Název školy: ZŠ Varnsdorf, Edisonova 2821, okres Děčín, příspěvková </a:t>
            </a:r>
            <a:r>
              <a:rPr lang="cs-CZ" sz="2400" dirty="0" smtClean="0">
                <a:solidFill>
                  <a:srgbClr val="000000"/>
                </a:solidFill>
                <a:ea typeface="SimSun" charset="-122"/>
              </a:rPr>
              <a:t>organizace</a:t>
            </a:r>
            <a:br>
              <a:rPr lang="cs-CZ" sz="2400" dirty="0" smtClean="0">
                <a:solidFill>
                  <a:srgbClr val="000000"/>
                </a:solidFill>
                <a:ea typeface="SimSun" charset="-122"/>
              </a:rPr>
            </a:br>
            <a:r>
              <a:rPr lang="cs-CZ" sz="2400" dirty="0" smtClean="0">
                <a:solidFill>
                  <a:srgbClr val="000000"/>
                </a:solidFill>
                <a:ea typeface="SimSun" charset="-122"/>
              </a:rPr>
              <a:t>Člověk </a:t>
            </a:r>
            <a:r>
              <a:rPr lang="cs-CZ" sz="2400" dirty="0">
                <a:solidFill>
                  <a:srgbClr val="000000"/>
                </a:solidFill>
                <a:ea typeface="SimSun" charset="-122"/>
              </a:rPr>
              <a:t>a příroda, Přírodopis, </a:t>
            </a:r>
            <a:r>
              <a:rPr lang="cs-CZ" sz="2400" dirty="0" smtClean="0"/>
              <a:t>Druhohory - život</a:t>
            </a:r>
            <a:r>
              <a:rPr lang="cs-CZ" sz="2400" dirty="0">
                <a:solidFill>
                  <a:srgbClr val="000000"/>
                </a:solidFill>
                <a:ea typeface="SimSun" charset="-122"/>
              </a:rPr>
              <a:t/>
            </a:r>
            <a:br>
              <a:rPr lang="cs-CZ" sz="2400" dirty="0">
                <a:solidFill>
                  <a:srgbClr val="000000"/>
                </a:solidFill>
                <a:ea typeface="SimSun" charset="-122"/>
              </a:rPr>
            </a:br>
            <a:r>
              <a:rPr lang="cs-CZ" sz="2400" dirty="0">
                <a:solidFill>
                  <a:srgbClr val="000000"/>
                </a:solidFill>
                <a:ea typeface="SimSun" charset="-122"/>
              </a:rPr>
              <a:t>Autor: Kamil </a:t>
            </a:r>
            <a:r>
              <a:rPr lang="cs-CZ" sz="2400" dirty="0" err="1">
                <a:solidFill>
                  <a:srgbClr val="000000"/>
                </a:solidFill>
                <a:ea typeface="SimSun" charset="-122"/>
              </a:rPr>
              <a:t>Bujárek</a:t>
            </a:r>
            <a:r>
              <a:rPr lang="cs-CZ" sz="2400" dirty="0">
                <a:solidFill>
                  <a:srgbClr val="000000"/>
                </a:solidFill>
                <a:ea typeface="SimSun" charset="-122"/>
              </a:rPr>
              <a:t>, Bc.</a:t>
            </a:r>
            <a:br>
              <a:rPr lang="cs-CZ" sz="2400" dirty="0">
                <a:solidFill>
                  <a:srgbClr val="000000"/>
                </a:solidFill>
                <a:ea typeface="SimSun" charset="-122"/>
              </a:rPr>
            </a:br>
            <a:r>
              <a:rPr lang="cs-CZ" sz="2400" dirty="0">
                <a:solidFill>
                  <a:srgbClr val="000000"/>
                </a:solidFill>
                <a:ea typeface="SimSun" charset="-122"/>
              </a:rPr>
              <a:t>Název materiálu: </a:t>
            </a:r>
            <a:r>
              <a:rPr lang="cs-CZ" sz="2400" dirty="0" smtClean="0">
                <a:solidFill>
                  <a:srgbClr val="000000"/>
                </a:solidFill>
                <a:ea typeface="SimSun" charset="-122"/>
              </a:rPr>
              <a:t>VY_52_INOVACE_14/IV.SADA</a:t>
            </a:r>
            <a:r>
              <a:rPr lang="cs-CZ" sz="2400" dirty="0">
                <a:solidFill>
                  <a:srgbClr val="000000"/>
                </a:solidFill>
                <a:ea typeface="SimSun" charset="-122"/>
              </a:rPr>
              <a:t/>
            </a:r>
            <a:br>
              <a:rPr lang="cs-CZ" sz="2400" dirty="0">
                <a:solidFill>
                  <a:srgbClr val="000000"/>
                </a:solidFill>
                <a:ea typeface="SimSun" charset="-122"/>
              </a:rPr>
            </a:br>
            <a:r>
              <a:rPr lang="cs-CZ" sz="2400" dirty="0">
                <a:solidFill>
                  <a:srgbClr val="000000"/>
                </a:solidFill>
                <a:ea typeface="SimSun" charset="-122"/>
              </a:rPr>
              <a:t/>
            </a:r>
            <a:br>
              <a:rPr lang="cs-CZ" sz="2400" dirty="0">
                <a:solidFill>
                  <a:srgbClr val="000000"/>
                </a:solidFill>
                <a:ea typeface="SimSun" charset="-122"/>
              </a:rPr>
            </a:br>
            <a:r>
              <a:rPr lang="cs-CZ" sz="2400" dirty="0">
                <a:solidFill>
                  <a:srgbClr val="000000"/>
                </a:solidFill>
                <a:ea typeface="SimSun" charset="-122"/>
              </a:rPr>
              <a:t/>
            </a:r>
            <a:br>
              <a:rPr lang="cs-CZ" sz="2400" dirty="0">
                <a:solidFill>
                  <a:srgbClr val="000000"/>
                </a:solidFill>
                <a:ea typeface="SimSun" charset="-122"/>
              </a:rPr>
            </a:br>
            <a:r>
              <a:rPr lang="cs-CZ" sz="2400" dirty="0">
                <a:solidFill>
                  <a:srgbClr val="000000"/>
                </a:solidFill>
                <a:ea typeface="SimSun" charset="-122"/>
              </a:rPr>
              <a:t>Anotace: Prezentace je určena pro žáky 9. ročníku, je určena k výkladu učiva </a:t>
            </a:r>
            <a:r>
              <a:rPr lang="cs-CZ" sz="2400" dirty="0" smtClean="0"/>
              <a:t>druhohory</a:t>
            </a:r>
            <a:r>
              <a:rPr lang="cs-CZ" sz="2400" dirty="0" smtClean="0">
                <a:solidFill>
                  <a:srgbClr val="000000"/>
                </a:solidFill>
                <a:ea typeface="SimSun" charset="-122"/>
              </a:rPr>
              <a:t>.</a:t>
            </a:r>
            <a:endParaRPr lang="cs-CZ" sz="2400" dirty="0">
              <a:solidFill>
                <a:srgbClr val="000000"/>
              </a:solidFill>
              <a:ea typeface="SimSun" charset="-122"/>
            </a:endParaRPr>
          </a:p>
          <a:p>
            <a: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400" dirty="0">
                <a:solidFill>
                  <a:srgbClr val="000000"/>
                </a:solidFill>
                <a:ea typeface="SimSun" charset="-122"/>
              </a:rPr>
              <a:t>Období: září – prosinec 2011</a:t>
            </a:r>
            <a:r>
              <a:rPr lang="cs-CZ" sz="2400" dirty="0">
                <a:solidFill>
                  <a:srgbClr val="000000"/>
                </a:solidFill>
                <a:latin typeface="+mj-lt"/>
                <a:ea typeface="SimSun" charset="-122"/>
              </a:rPr>
              <a:t/>
            </a:r>
            <a:br>
              <a:rPr lang="cs-CZ" sz="2400" dirty="0">
                <a:solidFill>
                  <a:srgbClr val="000000"/>
                </a:solidFill>
                <a:latin typeface="+mj-lt"/>
                <a:ea typeface="SimSun" charset="-122"/>
              </a:rPr>
            </a:br>
            <a:r>
              <a:rPr lang="cs-CZ" sz="2400" dirty="0">
                <a:solidFill>
                  <a:srgbClr val="000000"/>
                </a:solidFill>
                <a:latin typeface="+mj-lt"/>
                <a:ea typeface="SimSun" charset="-122"/>
              </a:rPr>
              <a:t/>
            </a:r>
            <a:br>
              <a:rPr lang="cs-CZ" sz="2400" dirty="0">
                <a:solidFill>
                  <a:srgbClr val="000000"/>
                </a:solidFill>
                <a:latin typeface="+mj-lt"/>
                <a:ea typeface="SimSun" charset="-122"/>
              </a:rPr>
            </a:br>
            <a:endParaRPr lang="cs-CZ" sz="2400" dirty="0">
              <a:solidFill>
                <a:srgbClr val="000000"/>
              </a:solidFill>
              <a:latin typeface="+mj-lt"/>
              <a:ea typeface="SimSun" charset="-122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DRUHOHORY - rostlinstvo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000" dirty="0" smtClean="0"/>
              <a:t>typické jsou </a:t>
            </a:r>
            <a:r>
              <a:rPr lang="cs-CZ" sz="3000" b="1" dirty="0" smtClean="0"/>
              <a:t>nahosemenné rostliny:</a:t>
            </a:r>
          </a:p>
          <a:p>
            <a:pPr lvl="1"/>
            <a:r>
              <a:rPr lang="cs-CZ" sz="3000" dirty="0" err="1" smtClean="0"/>
              <a:t>cykasy</a:t>
            </a:r>
            <a:endParaRPr lang="cs-CZ" sz="3000" dirty="0" smtClean="0"/>
          </a:p>
          <a:p>
            <a:pPr lvl="1"/>
            <a:r>
              <a:rPr lang="cs-CZ" sz="3000" dirty="0" smtClean="0"/>
              <a:t>jehličnany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sz="3000" dirty="0" smtClean="0"/>
              <a:t>avšak zhruba od poloviny druhohor se začaly vyvíjet v současnosti nejrozšířenější </a:t>
            </a:r>
            <a:r>
              <a:rPr lang="cs-CZ" sz="3000" b="1" dirty="0" smtClean="0"/>
              <a:t>rostliny krytosemenné</a:t>
            </a:r>
            <a:r>
              <a:rPr lang="cs-CZ" sz="3000" dirty="0" smtClean="0"/>
              <a:t> 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DRUHOHORY - rostlinstvo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sz="3000" dirty="0" smtClean="0"/>
              <a:t>kvetoucí rostliny vznikly tedy v této éře a od té doby se vyvíjel jejich intimní vztah s hmyzem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DRUHOHORY - živočišstvo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8229600" cy="4661872"/>
          </a:xfrm>
        </p:spPr>
        <p:txBody>
          <a:bodyPr>
            <a:normAutofit lnSpcReduction="10000"/>
          </a:bodyPr>
          <a:lstStyle/>
          <a:p>
            <a:endParaRPr lang="cs-CZ" sz="3000" dirty="0" smtClean="0"/>
          </a:p>
          <a:p>
            <a:r>
              <a:rPr lang="cs-CZ" sz="3000" dirty="0" smtClean="0"/>
              <a:t>nejtypičtějšími zástupci druhohor jsou plazi, kteří v masožravé i býložravé formě dosáhli gigantických rozměrů</a:t>
            </a:r>
          </a:p>
          <a:p>
            <a:endParaRPr lang="cs-CZ" sz="3000" dirty="0" smtClean="0"/>
          </a:p>
          <a:p>
            <a:r>
              <a:rPr lang="cs-CZ" sz="3000" u="sng" dirty="0" smtClean="0"/>
              <a:t>plazi ovládli:</a:t>
            </a:r>
          </a:p>
          <a:p>
            <a:pPr lvl="1"/>
            <a:r>
              <a:rPr lang="cs-CZ" sz="3000" dirty="0" smtClean="0"/>
              <a:t>moře (ryboještěři)</a:t>
            </a:r>
          </a:p>
          <a:p>
            <a:pPr lvl="1"/>
            <a:r>
              <a:rPr lang="cs-CZ" sz="3000" dirty="0" smtClean="0"/>
              <a:t>vzduch (ptakoještěři)</a:t>
            </a:r>
          </a:p>
          <a:p>
            <a:pPr lvl="1"/>
            <a:r>
              <a:rPr lang="cs-CZ" sz="3000" dirty="0" smtClean="0"/>
              <a:t>souš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DRUHOHORY - živočišstvo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74320" lvl="1" indent="-274320">
              <a:buClr>
                <a:schemeClr val="accent3"/>
              </a:buClr>
              <a:buSzPct val="95000"/>
            </a:pPr>
            <a:endParaRPr lang="cs-CZ" dirty="0" smtClean="0"/>
          </a:p>
          <a:p>
            <a:pPr marL="274320" lvl="1" indent="-274320">
              <a:buClr>
                <a:schemeClr val="accent3"/>
              </a:buClr>
              <a:buSzPct val="95000"/>
            </a:pPr>
            <a:r>
              <a:rPr lang="cs-CZ" sz="3000" dirty="0" smtClean="0"/>
              <a:t>na konci jury se vyvinuli z drobných plazů praptáci a první savci</a:t>
            </a:r>
          </a:p>
          <a:p>
            <a:pPr marL="274320" lvl="1" indent="-274320">
              <a:buClr>
                <a:schemeClr val="accent3"/>
              </a:buClr>
              <a:buSzPct val="95000"/>
            </a:pPr>
            <a:endParaRPr lang="cs-CZ" sz="3000" dirty="0" smtClean="0"/>
          </a:p>
          <a:p>
            <a:pPr marL="274320" lvl="1" indent="-274320">
              <a:buClr>
                <a:schemeClr val="accent3"/>
              </a:buClr>
              <a:buSzPct val="95000"/>
            </a:pPr>
            <a:r>
              <a:rPr lang="cs-CZ" sz="3000" dirty="0" smtClean="0"/>
              <a:t>v oceánech byli hojní měkkýši zastoupení hlavonožci, kteří často dosáhli obřích rozměrů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/>
          <a:lstStyle/>
          <a:p>
            <a:r>
              <a:rPr lang="cs-CZ" b="1" dirty="0" smtClean="0"/>
              <a:t>DRUHOHORY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700808"/>
            <a:ext cx="8640960" cy="4896544"/>
          </a:xfrm>
        </p:spPr>
        <p:txBody>
          <a:bodyPr>
            <a:normAutofit lnSpcReduction="10000"/>
          </a:bodyPr>
          <a:lstStyle/>
          <a:p>
            <a:r>
              <a:rPr lang="cs-CZ" sz="3000" dirty="0" smtClean="0"/>
              <a:t>na konci druhohor se v souvislosti s </a:t>
            </a:r>
            <a:r>
              <a:rPr lang="cs-CZ" sz="3000" dirty="0" err="1" smtClean="0"/>
              <a:t>alpinsko</a:t>
            </a:r>
            <a:r>
              <a:rPr lang="cs-CZ" sz="3000" dirty="0" smtClean="0"/>
              <a:t> – </a:t>
            </a:r>
            <a:r>
              <a:rPr lang="cs-CZ" sz="3000" dirty="0" err="1" smtClean="0"/>
              <a:t>himalájským</a:t>
            </a:r>
            <a:r>
              <a:rPr lang="cs-CZ" sz="3000" dirty="0" smtClean="0"/>
              <a:t> vrásněním a doprovodnou sopečnou činností výrazně měnily životní podmínky</a:t>
            </a:r>
          </a:p>
          <a:p>
            <a:endParaRPr lang="cs-CZ" sz="3000" dirty="0" smtClean="0"/>
          </a:p>
          <a:p>
            <a:r>
              <a:rPr lang="cs-CZ" sz="3000" dirty="0" smtClean="0"/>
              <a:t> velcí plazi se nebyli schopni přizpůsobit rychle se měnícím podmínkám</a:t>
            </a:r>
          </a:p>
          <a:p>
            <a:endParaRPr lang="cs-CZ" sz="3000" dirty="0" smtClean="0"/>
          </a:p>
          <a:p>
            <a:r>
              <a:rPr lang="cs-CZ" sz="3000" dirty="0" smtClean="0"/>
              <a:t>vše završil dopad velkého asteroidu do oblasti dnešního Mexika (</a:t>
            </a:r>
            <a:r>
              <a:rPr lang="cs-CZ" sz="3000" dirty="0" err="1" smtClean="0"/>
              <a:t>Yucatán</a:t>
            </a:r>
            <a:r>
              <a:rPr lang="cs-CZ" sz="3000" dirty="0" smtClean="0"/>
              <a:t>), který téměř vyhubil život na Zemi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692696"/>
            <a:ext cx="8964488" cy="1143000"/>
          </a:xfrm>
        </p:spPr>
        <p:txBody>
          <a:bodyPr>
            <a:noAutofit/>
          </a:bodyPr>
          <a:lstStyle/>
          <a:p>
            <a:r>
              <a:rPr lang="cs-CZ" sz="3600" b="1" dirty="0" smtClean="0"/>
              <a:t>VYHLEDEJTE VÝZNAM NÁSLEDUJÍCÍCH POJMŮ: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132856"/>
            <a:ext cx="8229600" cy="4392488"/>
          </a:xfrm>
        </p:spPr>
        <p:txBody>
          <a:bodyPr>
            <a:no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3600" dirty="0" smtClean="0"/>
              <a:t>Mezozoikum – 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600" dirty="0" err="1" smtClean="0"/>
              <a:t>Diplodocus</a:t>
            </a:r>
            <a:r>
              <a:rPr lang="cs-CZ" sz="3600" dirty="0" smtClean="0"/>
              <a:t> – 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600" dirty="0" smtClean="0"/>
              <a:t>Stegosaurus – 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600" dirty="0" smtClean="0"/>
              <a:t>Tyranosaurus – 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600" dirty="0" err="1" smtClean="0"/>
              <a:t>Ornitocheirus</a:t>
            </a:r>
            <a:r>
              <a:rPr lang="cs-CZ" sz="3600" dirty="0" smtClean="0"/>
              <a:t> – 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600" dirty="0" err="1" smtClean="0"/>
              <a:t>Didelfodon</a:t>
            </a:r>
            <a:r>
              <a:rPr lang="cs-CZ" sz="3600" dirty="0" smtClean="0"/>
              <a:t> – 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600" dirty="0" err="1" smtClean="0"/>
              <a:t>Brachiosaurus</a:t>
            </a:r>
            <a:r>
              <a:rPr lang="cs-CZ" sz="3600" dirty="0" smtClean="0"/>
              <a:t> </a:t>
            </a:r>
            <a:r>
              <a:rPr lang="cs-CZ" sz="2800" dirty="0" smtClean="0"/>
              <a:t>–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5" name="Text Box 1"/>
          <p:cNvSpPr txBox="1">
            <a:spLocks noChangeArrowheads="1"/>
          </p:cNvSpPr>
          <p:nvPr/>
        </p:nvSpPr>
        <p:spPr bwMode="auto">
          <a:xfrm>
            <a:off x="457200" y="128588"/>
            <a:ext cx="8228013" cy="59975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0" tIns="0" rIns="0" bIns="0"/>
          <a:lstStyle/>
          <a:p>
            <a:pPr>
              <a:spcBef>
                <a:spcPts val="80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z="4400" dirty="0" smtClean="0">
              <a:solidFill>
                <a:srgbClr val="000000"/>
              </a:solidFill>
              <a:latin typeface="Calibri" pitchFamily="32" charset="0"/>
              <a:ea typeface="SimSun" charset="-122"/>
            </a:endParaRPr>
          </a:p>
          <a:p>
            <a:pPr>
              <a:spcBef>
                <a:spcPts val="80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4400" dirty="0" smtClean="0">
                <a:solidFill>
                  <a:srgbClr val="000000"/>
                </a:solidFill>
                <a:latin typeface="+mj-lt"/>
                <a:ea typeface="SimSun" charset="-122"/>
              </a:rPr>
              <a:t>Použité </a:t>
            </a:r>
            <a:r>
              <a:rPr lang="cs-CZ" sz="4400" dirty="0">
                <a:solidFill>
                  <a:srgbClr val="000000"/>
                </a:solidFill>
                <a:latin typeface="+mj-lt"/>
                <a:ea typeface="SimSun" charset="-122"/>
              </a:rPr>
              <a:t>zdroje</a:t>
            </a:r>
            <a:r>
              <a:rPr lang="cs-CZ" sz="4400" dirty="0" smtClean="0">
                <a:solidFill>
                  <a:srgbClr val="000000"/>
                </a:solidFill>
                <a:latin typeface="+mj-lt"/>
                <a:ea typeface="SimSun" charset="-122"/>
              </a:rPr>
              <a:t>:</a:t>
            </a:r>
          </a:p>
          <a:p>
            <a:pPr>
              <a:spcBef>
                <a:spcPts val="80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z="4400" dirty="0">
              <a:solidFill>
                <a:srgbClr val="000000"/>
              </a:solidFill>
              <a:ea typeface="SimSun" charset="-122"/>
            </a:endParaRPr>
          </a:p>
          <a:p>
            <a:pPr>
              <a:spcBef>
                <a:spcPts val="80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400" dirty="0">
                <a:solidFill>
                  <a:srgbClr val="000000"/>
                </a:solidFill>
                <a:ea typeface="SimSun" charset="-122"/>
              </a:rPr>
              <a:t>	Vališ, Jaroslav - Přírodopis pro 8. ročník ZŠ, 6., upravené vydání, SPN Praha, 1992. 157 stran, ISBN 80-04-26325-9</a:t>
            </a:r>
          </a:p>
          <a:p>
            <a:pPr>
              <a:spcBef>
                <a:spcPts val="80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z="2400" dirty="0">
              <a:solidFill>
                <a:srgbClr val="000000"/>
              </a:solidFill>
              <a:latin typeface="Calibri" pitchFamily="32" charset="0"/>
              <a:ea typeface="SimSun" charset="-122"/>
            </a:endParaRPr>
          </a:p>
          <a:p>
            <a:pPr>
              <a:spcBef>
                <a:spcPts val="80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400" dirty="0" smtClean="0">
                <a:solidFill>
                  <a:srgbClr val="000000"/>
                </a:solidFill>
                <a:latin typeface="Calibri" pitchFamily="32" charset="0"/>
                <a:ea typeface="SimSun" charset="-122"/>
              </a:rPr>
              <a:t>  </a:t>
            </a:r>
            <a:endParaRPr lang="cs-CZ" sz="2400" dirty="0">
              <a:solidFill>
                <a:srgbClr val="000000"/>
              </a:solidFill>
              <a:latin typeface="Calibri" pitchFamily="32" charset="0"/>
              <a:ea typeface="SimSun" charset="-122"/>
            </a:endParaRPr>
          </a:p>
          <a:p>
            <a:pPr>
              <a:spcBef>
                <a:spcPts val="80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z="2400" dirty="0">
              <a:solidFill>
                <a:srgbClr val="000000"/>
              </a:solidFill>
              <a:latin typeface="Calibri" pitchFamily="32" charset="0"/>
              <a:ea typeface="SimSun" charset="-122"/>
            </a:endParaRPr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13</TotalTime>
  <Words>91</Words>
  <Application>Microsoft Office PowerPoint</Application>
  <PresentationFormat>Předvádění na obrazovce (4:3)</PresentationFormat>
  <Paragraphs>47</Paragraphs>
  <Slides>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Tok</vt:lpstr>
      <vt:lpstr>Prezentace aplikace PowerPoint</vt:lpstr>
      <vt:lpstr>DRUHOHORY - rostlinstvo</vt:lpstr>
      <vt:lpstr>DRUHOHORY - rostlinstvo</vt:lpstr>
      <vt:lpstr>DRUHOHORY - živočišstvo</vt:lpstr>
      <vt:lpstr>DRUHOHORY - živočišstvo</vt:lpstr>
      <vt:lpstr>DRUHOHORY</vt:lpstr>
      <vt:lpstr>VYHLEDEJTE VÝZNAM NÁSLEDUJÍCÍCH POJMŮ: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Lucinka</dc:creator>
  <cp:lastModifiedBy>Libor</cp:lastModifiedBy>
  <cp:revision>9</cp:revision>
  <dcterms:created xsi:type="dcterms:W3CDTF">2012-03-11T16:03:58Z</dcterms:created>
  <dcterms:modified xsi:type="dcterms:W3CDTF">2012-05-21T06:10:19Z</dcterms:modified>
</cp:coreProperties>
</file>