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3" r:id="rId5"/>
    <p:sldId id="264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99FF"/>
    <a:srgbClr val="CC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49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84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806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17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331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01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198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941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30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80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018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5B924-B9B3-4749-BF36-327945FAB2E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7C380-F4C1-4509-9C5E-3A5080C1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860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a_pratensis1.JPG" TargetMode="External"/><Relationship Id="rId13" Type="http://schemas.openxmlformats.org/officeDocument/2006/relationships/hyperlink" Target="http://cs.wikipedia.org/wiki/Soubor:Sipkovy_ker.jpg" TargetMode="External"/><Relationship Id="rId3" Type="http://schemas.openxmlformats.org/officeDocument/2006/relationships/hyperlink" Target="http://cs.wikipedia.org/wiki/Soubor:Starr_080609-7960_Plantago_lanceolata.jpg" TargetMode="External"/><Relationship Id="rId7" Type="http://schemas.openxmlformats.org/officeDocument/2006/relationships/hyperlink" Target="http://cs.wikipedia.org/wiki/Soubor:Seerosen_wei%C3%9F.jpg" TargetMode="External"/><Relationship Id="rId12" Type="http://schemas.openxmlformats.org/officeDocument/2006/relationships/hyperlink" Target="http://cs.wikipedia.org/wiki/Soubor:SporangienAsplenScol.jpg" TargetMode="External"/><Relationship Id="rId2" Type="http://schemas.openxmlformats.org/officeDocument/2006/relationships/hyperlink" Target="http://www.office.microsoft.com/" TargetMode="Externa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ris_pumila_01.jpg" TargetMode="External"/><Relationship Id="rId11" Type="http://schemas.openxmlformats.org/officeDocument/2006/relationships/hyperlink" Target="http://cs.wikipedia.org/wiki/Soubor:Equisetum_arvense_stem.jpg" TargetMode="External"/><Relationship Id="rId5" Type="http://schemas.openxmlformats.org/officeDocument/2006/relationships/hyperlink" Target="http://cs.wikipedia.org/wiki/Soubor:Paris-quadrifolia(vonSeite).jpg" TargetMode="External"/><Relationship Id="rId15" Type="http://schemas.openxmlformats.org/officeDocument/2006/relationships/hyperlink" Target="http://cs.wikipedia.org/wiki/Soubor:Abies_alba_Orjen.jpg" TargetMode="External"/><Relationship Id="rId10" Type="http://schemas.openxmlformats.org/officeDocument/2006/relationships/hyperlink" Target="http://cs.wikipedia.org/wiki/Soubor:Moos_5769.jpg" TargetMode="External"/><Relationship Id="rId4" Type="http://schemas.openxmlformats.org/officeDocument/2006/relationships/hyperlink" Target="http://cs.wikipedia.org/wiki/Soubor:Urtica_dioica06_ies.jpg" TargetMode="External"/><Relationship Id="rId9" Type="http://schemas.openxmlformats.org/officeDocument/2006/relationships/hyperlink" Target="http://cs.wikipedia.org/wiki/Soubor:Dryopteris_filix-mas_001.jpg" TargetMode="External"/><Relationship Id="rId14" Type="http://schemas.openxmlformats.org/officeDocument/2006/relationships/hyperlink" Target="http://cs.wikipedia.org/wiki/Soubor:Betula_Pendula_at_Stockholm_University_2005-07-01.jpg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-5680"/>
            <a:ext cx="8229600" cy="1143000"/>
          </a:xfrm>
          <a:solidFill>
            <a:srgbClr val="FF6699"/>
          </a:solidFill>
        </p:spPr>
        <p:txBody>
          <a:bodyPr/>
          <a:lstStyle/>
          <a:p>
            <a:r>
              <a:rPr lang="cs-CZ" b="1" dirty="0" smtClean="0"/>
              <a:t>ROSTLINY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5"/>
            <a:ext cx="8640960" cy="5112568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100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Číslo projektu:  </a:t>
            </a:r>
            <a:r>
              <a:rPr lang="cs-CZ" sz="11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Šablona:  </a:t>
            </a:r>
            <a:r>
              <a:rPr lang="cs-CZ" sz="11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Název:  </a:t>
            </a:r>
            <a:r>
              <a:rPr lang="cs-CZ" sz="1100" dirty="0" smtClean="0">
                <a:solidFill>
                  <a:prstClr val="black"/>
                </a:solidFill>
              </a:rPr>
              <a:t>VY_32_INOVACE_17_ROSTLINY</a:t>
            </a:r>
            <a:endParaRPr lang="cs-CZ" sz="11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Sada: </a:t>
            </a:r>
            <a:r>
              <a:rPr lang="cs-CZ" sz="11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Druh materiálu:  </a:t>
            </a:r>
            <a:r>
              <a:rPr lang="cs-CZ" sz="1100" dirty="0">
                <a:solidFill>
                  <a:prstClr val="black"/>
                </a:solidFill>
              </a:rPr>
              <a:t>DUM PRV č. </a:t>
            </a:r>
            <a:r>
              <a:rPr lang="cs-CZ" sz="1100" dirty="0" smtClean="0">
                <a:solidFill>
                  <a:prstClr val="black"/>
                </a:solidFill>
              </a:rPr>
              <a:t>17</a:t>
            </a:r>
            <a:endParaRPr lang="cs-CZ" sz="11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Jméno autora:  </a:t>
            </a:r>
            <a:r>
              <a:rPr lang="cs-CZ" sz="11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Škola: </a:t>
            </a:r>
            <a:r>
              <a:rPr lang="cs-CZ" sz="11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100" dirty="0">
                <a:solidFill>
                  <a:prstClr val="black"/>
                </a:solidFill>
              </a:rPr>
              <a:t>            Cholina 35, 783 </a:t>
            </a:r>
            <a:r>
              <a:rPr lang="cs-CZ" sz="11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100" b="1" dirty="0" smtClean="0">
                <a:solidFill>
                  <a:prstClr val="black"/>
                </a:solidFill>
              </a:rPr>
              <a:t>Datum vytvoření:  </a:t>
            </a:r>
            <a:r>
              <a:rPr lang="cs-CZ" sz="1100" dirty="0" smtClean="0">
                <a:solidFill>
                  <a:prstClr val="black"/>
                </a:solidFill>
              </a:rPr>
              <a:t>5. 3. 2012</a:t>
            </a: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Předmět:  </a:t>
            </a:r>
            <a:r>
              <a:rPr lang="cs-CZ" sz="1100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Ročník:  </a:t>
            </a:r>
            <a:r>
              <a:rPr lang="cs-CZ" sz="11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Anotace:  </a:t>
            </a:r>
            <a:r>
              <a:rPr lang="cs-CZ" sz="1100" dirty="0">
                <a:solidFill>
                  <a:prstClr val="black"/>
                </a:solidFill>
              </a:rPr>
              <a:t>Materiál (DUM) je určený k seznámení se součástí živé přírody – s </a:t>
            </a:r>
            <a:r>
              <a:rPr lang="cs-CZ" sz="1100" dirty="0" smtClean="0">
                <a:solidFill>
                  <a:prstClr val="black"/>
                </a:solidFill>
              </a:rPr>
              <a:t>rostlinami </a:t>
            </a:r>
            <a:r>
              <a:rPr lang="cs-CZ" sz="1100" dirty="0">
                <a:solidFill>
                  <a:prstClr val="black"/>
                </a:solidFill>
              </a:rPr>
              <a:t>a jejich</a:t>
            </a:r>
          </a:p>
          <a:p>
            <a:pPr marL="0" lvl="0" indent="0">
              <a:buNone/>
            </a:pPr>
            <a:r>
              <a:rPr lang="cs-CZ" sz="1100" dirty="0">
                <a:solidFill>
                  <a:prstClr val="black"/>
                </a:solidFill>
              </a:rPr>
              <a:t>                  společnými </a:t>
            </a:r>
            <a:r>
              <a:rPr lang="cs-CZ" sz="1100" dirty="0" smtClean="0">
                <a:solidFill>
                  <a:prstClr val="black"/>
                </a:solidFill>
              </a:rPr>
              <a:t>znaky. Je </a:t>
            </a:r>
            <a:r>
              <a:rPr lang="cs-CZ" sz="1100" dirty="0">
                <a:solidFill>
                  <a:prstClr val="black"/>
                </a:solidFill>
              </a:rPr>
              <a:t>určen ke společné práci, která proběhne na interaktivní tabuli. 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Klíčová slova:  </a:t>
            </a:r>
            <a:r>
              <a:rPr lang="cs-CZ" sz="1100" dirty="0">
                <a:solidFill>
                  <a:prstClr val="black"/>
                </a:solidFill>
              </a:rPr>
              <a:t>společné znaky </a:t>
            </a:r>
            <a:r>
              <a:rPr lang="cs-CZ" sz="1100" dirty="0" smtClean="0">
                <a:solidFill>
                  <a:prstClr val="black"/>
                </a:solidFill>
              </a:rPr>
              <a:t>rostlin</a:t>
            </a:r>
            <a:endParaRPr lang="cs-CZ" sz="11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Zdroje</a:t>
            </a:r>
            <a:r>
              <a:rPr lang="cs-CZ" sz="1100" b="1" dirty="0" smtClean="0">
                <a:solidFill>
                  <a:prstClr val="black"/>
                </a:solidFill>
              </a:rPr>
              <a:t>: </a:t>
            </a:r>
            <a:r>
              <a:rPr lang="cs-CZ" sz="1100" dirty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100" dirty="0">
                <a:solidFill>
                  <a:prstClr val="black"/>
                </a:solidFill>
              </a:rPr>
              <a:t>,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cs.wikipedia.org/wiki/Soubor:Starr_080609-7960_Plantago_lanceolata.jpg</a:t>
            </a:r>
            <a:r>
              <a:rPr lang="cs-CZ" sz="1100" dirty="0" smtClean="0"/>
              <a:t>,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cs.wikipedia.org/wiki/Soubor:Urtica_dioica06_ies.jpg</a:t>
            </a:r>
            <a:r>
              <a:rPr lang="cs-CZ" sz="1100" dirty="0" smtClean="0"/>
              <a:t>,</a:t>
            </a:r>
            <a:r>
              <a:rPr lang="cs-CZ" sz="1100" dirty="0">
                <a:hlinkClick r:id="rId5"/>
              </a:rPr>
              <a:t> http://cs.wikipedia.org/wiki/Soubor:Paris-quadrifolia(vonSeite).jpg</a:t>
            </a:r>
            <a:r>
              <a:rPr lang="cs-CZ" sz="1100" dirty="0" smtClean="0"/>
              <a:t> ,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cs.wikipedia.org/wiki/Soubor:Iris_pumila_01.jpg</a:t>
            </a:r>
            <a:r>
              <a:rPr lang="cs-CZ" sz="1100" dirty="0" smtClean="0"/>
              <a:t>,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cs.wikipedia.org/wiki/Soubor:Seerosen_wei%C3%9F.jpg</a:t>
            </a:r>
            <a:r>
              <a:rPr lang="cs-CZ" sz="1100" dirty="0" smtClean="0"/>
              <a:t>,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cs.wikipedia.org/wiki/Soubor:Poa_pratensis1.JPG</a:t>
            </a:r>
            <a:r>
              <a:rPr lang="cs-CZ" sz="1100" dirty="0" smtClean="0"/>
              <a:t>, </a:t>
            </a:r>
            <a:endParaRPr lang="cs-CZ" sz="11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cs.wikipedia.org/wiki/Soubor:Dryopteris_filix-mas_001.jpg</a:t>
            </a:r>
            <a:r>
              <a:rPr lang="cs-CZ" sz="1100" dirty="0" smtClean="0"/>
              <a:t>, </a:t>
            </a:r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cs.wikipedia.org/wiki/Soubor:Moos_5769.jpg</a:t>
            </a:r>
            <a:r>
              <a:rPr lang="cs-CZ" sz="1100" dirty="0" smtClean="0"/>
              <a:t>, </a:t>
            </a:r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cs.wikipedia.org/wiki/</a:t>
            </a:r>
            <a:r>
              <a:rPr lang="cs-CZ" sz="1100" dirty="0" err="1" smtClean="0">
                <a:hlinkClick r:id="rId11"/>
              </a:rPr>
              <a:t>Soubor:Equisetum_arvense_stem.jpg</a:t>
            </a:r>
            <a:r>
              <a:rPr lang="cs-CZ" sz="1100" dirty="0" smtClean="0"/>
              <a:t>, </a:t>
            </a:r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cs.wikipedia.org/wiki/</a:t>
            </a:r>
            <a:r>
              <a:rPr lang="cs-CZ" sz="1100" dirty="0" err="1" smtClean="0">
                <a:hlinkClick r:id="rId12"/>
              </a:rPr>
              <a:t>Soubor:SporangienAsplenScol.jpg</a:t>
            </a:r>
            <a:r>
              <a:rPr lang="cs-CZ" sz="1100" dirty="0" smtClean="0"/>
              <a:t>, </a:t>
            </a:r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cs.wikipedia.org/wiki/</a:t>
            </a:r>
            <a:r>
              <a:rPr lang="cs-CZ" sz="1100" dirty="0" err="1" smtClean="0">
                <a:hlinkClick r:id="rId13"/>
              </a:rPr>
              <a:t>Soubor:Sipkovy_ker.jpg</a:t>
            </a:r>
            <a:r>
              <a:rPr lang="cs-CZ" sz="1100" dirty="0" smtClean="0"/>
              <a:t>, </a:t>
            </a:r>
            <a:r>
              <a:rPr lang="cs-CZ" sz="1100" dirty="0">
                <a:hlinkClick r:id="rId14"/>
              </a:rPr>
              <a:t>http://</a:t>
            </a:r>
            <a:r>
              <a:rPr lang="cs-CZ" sz="1100" dirty="0" smtClean="0">
                <a:hlinkClick r:id="rId14"/>
              </a:rPr>
              <a:t>cs.wikipedia.org/wiki/Soubor:Betula_Pendula_at_Stockholm_University_2005-07-01.jpg</a:t>
            </a:r>
            <a:r>
              <a:rPr lang="cs-CZ" sz="1100" dirty="0" smtClean="0"/>
              <a:t>, </a:t>
            </a:r>
            <a:endParaRPr lang="cs-CZ" sz="11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dirty="0">
                <a:hlinkClick r:id="rId15"/>
              </a:rPr>
              <a:t>http://cs.wikipedia.org/wiki/Soubor:Abies_alba_Orjen.jpg</a:t>
            </a:r>
            <a:endParaRPr lang="cs-CZ" sz="1100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976098"/>
            <a:ext cx="4968552" cy="88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573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SPOLEČNÉ ZNAKY: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6699"/>
          </a:solidFill>
        </p:spPr>
        <p:txBody>
          <a:bodyPr/>
          <a:lstStyle/>
          <a:p>
            <a:r>
              <a:rPr lang="cs-CZ" b="1" dirty="0" smtClean="0"/>
              <a:t>ROSTLINY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267941" y="2348880"/>
            <a:ext cx="2808312" cy="648072"/>
          </a:xfrm>
          <a:prstGeom prst="ellipse">
            <a:avLst/>
          </a:prstGeom>
          <a:solidFill>
            <a:srgbClr val="FF6699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VYŽIVUJÍ 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752020" y="1628800"/>
            <a:ext cx="3780420" cy="936104"/>
          </a:xfrm>
          <a:prstGeom prst="ellipse">
            <a:avLst/>
          </a:prstGeom>
          <a:solidFill>
            <a:srgbClr val="FF6699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REAGUJÍ NA ZMĚNY TEPLOTY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356434" y="2643386"/>
            <a:ext cx="2952328" cy="792088"/>
          </a:xfrm>
          <a:prstGeom prst="ellipse">
            <a:avLst/>
          </a:prstGeom>
          <a:solidFill>
            <a:srgbClr val="FF6699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POHYBUJÍ 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7544" y="4293096"/>
            <a:ext cx="2880320" cy="864096"/>
          </a:xfrm>
          <a:prstGeom prst="ellipse">
            <a:avLst/>
          </a:prstGeom>
          <a:solidFill>
            <a:srgbClr val="FF6699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ROSTOU A VYVÍJEJÍ 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3429000"/>
            <a:ext cx="2016224" cy="720080"/>
          </a:xfrm>
          <a:prstGeom prst="ellipse">
            <a:avLst/>
          </a:prstGeom>
          <a:solidFill>
            <a:srgbClr val="FF6699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DÝCHAJÍ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547664" y="3429000"/>
            <a:ext cx="2376264" cy="720080"/>
          </a:xfrm>
          <a:prstGeom prst="ellipse">
            <a:avLst/>
          </a:prstGeom>
          <a:solidFill>
            <a:srgbClr val="FF6699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VYLUČUJÍ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995936" y="4293096"/>
            <a:ext cx="3888432" cy="648072"/>
          </a:xfrm>
          <a:prstGeom prst="ellipse">
            <a:avLst/>
          </a:prstGeom>
          <a:solidFill>
            <a:srgbClr val="FF6699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ROZMNOŽUJÍ SE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87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1422" y="1268760"/>
            <a:ext cx="8784976" cy="460851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JEDINÝM ZDROJEM KYSLÍKU NA ZEMI JSOU 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chemeClr val="accent3"/>
                </a:solidFill>
              </a:rPr>
              <a:t>ZELENÉ ROSTLINY</a:t>
            </a:r>
          </a:p>
          <a:p>
            <a:pPr marL="0" indent="0" algn="ctr">
              <a:buNone/>
            </a:pPr>
            <a:endParaRPr lang="cs-CZ" b="1" i="1" dirty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endParaRPr lang="cs-CZ" b="1" i="1" dirty="0" smtClean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endParaRPr lang="cs-CZ" b="1" i="1" dirty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endParaRPr lang="cs-CZ" b="1" i="1" dirty="0" smtClean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endParaRPr lang="cs-CZ" b="1" i="1" dirty="0">
              <a:solidFill>
                <a:schemeClr val="accent3"/>
              </a:solidFill>
            </a:endParaRPr>
          </a:p>
          <a:p>
            <a:pPr marL="0" lvl="0" indent="0">
              <a:buNone/>
            </a:pPr>
            <a:r>
              <a:rPr lang="cs-CZ" b="1" i="1" u="sng" dirty="0">
                <a:solidFill>
                  <a:srgbClr val="9BBB59"/>
                </a:solidFill>
              </a:rPr>
              <a:t>Kořeny přijímají vodu a živiny.</a:t>
            </a:r>
            <a:endParaRPr lang="cs-CZ" b="1" i="1" u="sng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endParaRPr lang="cs-CZ" b="1" i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endParaRPr lang="cs-CZ" b="1" i="1" dirty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endParaRPr lang="cs-CZ" b="1" i="1" dirty="0" smtClean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endParaRPr lang="cs-CZ" b="1" i="1" dirty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endParaRPr lang="cs-CZ" b="1" i="1" dirty="0" smtClean="0">
              <a:solidFill>
                <a:schemeClr val="accent3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93018" y="116632"/>
            <a:ext cx="8229600" cy="1143000"/>
          </a:xfrm>
          <a:solidFill>
            <a:srgbClr val="FF6699"/>
          </a:solidFill>
        </p:spPr>
        <p:txBody>
          <a:bodyPr/>
          <a:lstStyle/>
          <a:p>
            <a:r>
              <a:rPr lang="cs-CZ" b="1" dirty="0" smtClean="0"/>
              <a:t>VÝŽIVA ROSTLIN</a:t>
            </a:r>
            <a:endParaRPr lang="cs-CZ" b="1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510" y="3446096"/>
            <a:ext cx="1828800" cy="1659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2388357" y="4330007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004048" y="4059652"/>
            <a:ext cx="129614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971600" y="405036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xid uhličitý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3834336"/>
            <a:ext cx="156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kyslík</a:t>
            </a:r>
            <a:endParaRPr lang="cs-CZ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48880"/>
            <a:ext cx="891133" cy="891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619672" y="272179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světlo</a:t>
            </a:r>
            <a:endParaRPr lang="cs-CZ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048050" y="3040760"/>
            <a:ext cx="705594" cy="3189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860032" y="3717032"/>
            <a:ext cx="144016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943833" y="3091131"/>
            <a:ext cx="715677" cy="3549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788024" y="4797152"/>
            <a:ext cx="165618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516216" y="482851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elené barvivo</a:t>
            </a:r>
            <a:endParaRPr lang="cs-CZ" b="1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331765" y="4419692"/>
            <a:ext cx="1421879" cy="3774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788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/>
      <p:bldP spid="14" grpId="0"/>
      <p:bldP spid="15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ROSTLINY DÝCHAJÍ 24 HODIN DENNĚ.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6699"/>
          </a:solidFill>
        </p:spPr>
        <p:txBody>
          <a:bodyPr/>
          <a:lstStyle/>
          <a:p>
            <a:r>
              <a:rPr lang="cs-CZ" b="1" dirty="0" smtClean="0"/>
              <a:t>DÝCHÁNÍ ROSTLIN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913063"/>
            <a:ext cx="1828800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2771800" y="3742531"/>
            <a:ext cx="1224136" cy="3345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004048" y="2895950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787327" y="33794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xid uhličitý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269993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kyslík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525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7646" y="1600919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6699"/>
          </a:solidFill>
        </p:spPr>
        <p:txBody>
          <a:bodyPr/>
          <a:lstStyle/>
          <a:p>
            <a:r>
              <a:rPr lang="cs-CZ" b="1" dirty="0" smtClean="0"/>
              <a:t>KVETOUCÍ ROSTLINY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33256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70259"/>
            <a:ext cx="2457450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51001" y="3705271"/>
            <a:ext cx="245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KOPŘIVA DVOUDOMÁ</a:t>
            </a:r>
            <a:endParaRPr lang="cs-CZ" b="1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3616" y="1564830"/>
            <a:ext cx="1732781" cy="231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147321" y="3875265"/>
            <a:ext cx="1740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KOSATEC NÍZKÝ</a:t>
            </a:r>
            <a:endParaRPr lang="cs-CZ" b="1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61" y="1600919"/>
            <a:ext cx="1656184" cy="2208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9512" y="3754509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JITROCEL KOPINATÝ</a:t>
            </a:r>
            <a:endParaRPr lang="cs-CZ" b="1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67" y="1600919"/>
            <a:ext cx="2001232" cy="149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34135" y="3084420"/>
            <a:ext cx="2399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VRANÍ OKO ČTYŘLISTÉ</a:t>
            </a:r>
            <a:endParaRPr lang="cs-CZ" b="1" dirty="0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85" y="4032170"/>
            <a:ext cx="2143125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734891" y="5199258"/>
            <a:ext cx="1333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LEKNÍN BÍLÝ</a:t>
            </a:r>
            <a:endParaRPr lang="cs-CZ" b="1" dirty="0"/>
          </a:p>
        </p:txBody>
      </p: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2318"/>
            <a:ext cx="1516757" cy="202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520805" y="5301208"/>
            <a:ext cx="1579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LIPNICE LUČNÍ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62561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88056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6699"/>
                </a:solidFill>
              </a:rPr>
              <a:t>ROSTLINY VÝTRUSNÉ,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6699"/>
                </a:solidFill>
              </a:rPr>
              <a:t>ROZMNOŽUJÍ SE </a:t>
            </a:r>
            <a:r>
              <a:rPr lang="cs-CZ" b="1" i="1" u="sng" dirty="0" smtClean="0">
                <a:solidFill>
                  <a:srgbClr val="FF6699"/>
                </a:solidFill>
              </a:rPr>
              <a:t>VÝTRUSY.</a:t>
            </a:r>
            <a:endParaRPr lang="cs-CZ" b="1" i="1" u="sng" dirty="0">
              <a:solidFill>
                <a:srgbClr val="FF6699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6699"/>
          </a:solidFill>
        </p:spPr>
        <p:txBody>
          <a:bodyPr/>
          <a:lstStyle/>
          <a:p>
            <a:r>
              <a:rPr lang="cs-CZ" b="1" dirty="0" smtClean="0"/>
              <a:t>NEKVETOUCÍ ROSTLINY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147842" cy="1614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3171651"/>
            <a:ext cx="2147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KAPRAĎ SAMEC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72860"/>
            <a:ext cx="2167792" cy="1630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23506" y="3171651"/>
            <a:ext cx="2167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MECHY</a:t>
            </a:r>
            <a:endParaRPr lang="cs-CZ" b="1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1556792"/>
            <a:ext cx="1872208" cy="2496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80758" y="4044960"/>
            <a:ext cx="2143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PŘESLIČKA ROLNÍ</a:t>
            </a:r>
            <a:endParaRPr lang="cs-CZ" b="1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4229626"/>
            <a:ext cx="1440160" cy="1067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16015" y="5296655"/>
            <a:ext cx="3528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SPODNÍ STRANA LISTU KAPRADINY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8526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 smtClean="0"/>
              <a:t>DŘEVINY</a:t>
            </a: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keře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stromy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Dřeviny jsou </a:t>
            </a:r>
            <a:r>
              <a:rPr lang="cs-CZ" b="1" i="1" dirty="0" smtClean="0">
                <a:solidFill>
                  <a:srgbClr val="FF6699"/>
                </a:solidFill>
              </a:rPr>
              <a:t>vytrvalé. </a:t>
            </a:r>
            <a:r>
              <a:rPr lang="cs-CZ" b="1" dirty="0" smtClean="0"/>
              <a:t> </a:t>
            </a:r>
            <a:endParaRPr lang="cs-CZ" b="1" dirty="0"/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99993"/>
            <a:ext cx="8229600" cy="1143000"/>
          </a:xfrm>
          <a:solidFill>
            <a:srgbClr val="FF6699"/>
          </a:solidFill>
        </p:spPr>
        <p:txBody>
          <a:bodyPr/>
          <a:lstStyle/>
          <a:p>
            <a:r>
              <a:rPr lang="cs-CZ" b="1" dirty="0" smtClean="0"/>
              <a:t>DŘEVINY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33256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1905322" cy="142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4503" y="4466282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ŠÍPKOVÝ KEŘ</a:t>
            </a:r>
            <a:endParaRPr lang="cs-CZ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72816"/>
            <a:ext cx="238125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59832" y="3521388"/>
            <a:ext cx="238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BŘÍZA BĚLOKORÁ</a:t>
            </a:r>
            <a:endParaRPr lang="cs-CZ" b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43340"/>
            <a:ext cx="2381250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724128" y="5043790"/>
            <a:ext cx="238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JEDLE BĚLOKORÁ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30164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278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ROSTLINY</vt:lpstr>
      <vt:lpstr>ROSTLINY</vt:lpstr>
      <vt:lpstr>VÝŽIVA ROSTLIN</vt:lpstr>
      <vt:lpstr>DÝCHÁNÍ ROSTLIN</vt:lpstr>
      <vt:lpstr>KVETOUCÍ ROSTLINY</vt:lpstr>
      <vt:lpstr>NEKVETOUCÍ ROSTLINY</vt:lpstr>
      <vt:lpstr>DŘEVINY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</dc:title>
  <dc:creator>Zaneta</dc:creator>
  <cp:lastModifiedBy>Zaneta</cp:lastModifiedBy>
  <cp:revision>19</cp:revision>
  <dcterms:created xsi:type="dcterms:W3CDTF">2012-04-24T17:17:06Z</dcterms:created>
  <dcterms:modified xsi:type="dcterms:W3CDTF">2012-05-21T15:00:42Z</dcterms:modified>
</cp:coreProperties>
</file>