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98CCB-63DE-4BA6-9ADC-32A8DF5E3FF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6EAB7B-7F5D-4804-8269-0CEA45B758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836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9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B0D6DDF-1581-48C3-A8CC-E81773C0D3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F786D64-3BB2-4923-BA0C-3C6B2D795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95537" y="836712"/>
            <a:ext cx="8352928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Vývoj člověka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VY_52_INOVACE_19/IV.SADA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vývoj člověka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VÝVOJ ČLOVĚKA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5085184"/>
          </a:xfrm>
        </p:spPr>
        <p:txBody>
          <a:bodyPr>
            <a:normAutofit/>
          </a:bodyPr>
          <a:lstStyle/>
          <a:p>
            <a:r>
              <a:rPr lang="cs-CZ" dirty="0" smtClean="0"/>
              <a:t>historie rodu homo se datuje od období, kdy se na Zemi objevil první náš vzdálený příbuzný </a:t>
            </a:r>
            <a:r>
              <a:rPr lang="cs-CZ" b="1" dirty="0" err="1" smtClean="0"/>
              <a:t>Australopithecus</a:t>
            </a:r>
            <a:r>
              <a:rPr lang="cs-CZ" b="1" dirty="0" smtClean="0"/>
              <a:t> (</a:t>
            </a:r>
            <a:r>
              <a:rPr lang="cs-CZ" b="1" dirty="0" err="1" smtClean="0"/>
              <a:t>afarensis</a:t>
            </a:r>
            <a:r>
              <a:rPr lang="cs-CZ" b="1" dirty="0" smtClean="0"/>
              <a:t>) </a:t>
            </a:r>
            <a:r>
              <a:rPr lang="cs-CZ" dirty="0" smtClean="0"/>
              <a:t>v Africe před cca 3,5 miliony let</a:t>
            </a:r>
          </a:p>
          <a:p>
            <a:endParaRPr lang="cs-CZ" dirty="0" smtClean="0"/>
          </a:p>
          <a:p>
            <a:r>
              <a:rPr lang="cs-CZ" dirty="0" smtClean="0"/>
              <a:t>od té doby stačilo pouhých 100 000 generací, aby vznikl moderní člověk!</a:t>
            </a:r>
          </a:p>
          <a:p>
            <a:endParaRPr lang="cs-CZ" dirty="0" smtClean="0"/>
          </a:p>
          <a:p>
            <a:r>
              <a:rPr lang="cs-CZ" dirty="0" smtClean="0"/>
              <a:t>pozůstatky </a:t>
            </a:r>
            <a:r>
              <a:rPr lang="cs-CZ" dirty="0" err="1" smtClean="0"/>
              <a:t>Australopitheka</a:t>
            </a:r>
            <a:r>
              <a:rPr lang="cs-CZ" dirty="0" smtClean="0"/>
              <a:t> byly nalezeny v roce 1974 ve Východní Africe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VÝVOJ ČLOVĚKA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873728"/>
          </a:xfrm>
        </p:spPr>
        <p:txBody>
          <a:bodyPr>
            <a:normAutofit/>
          </a:bodyPr>
          <a:lstStyle/>
          <a:p>
            <a:r>
              <a:rPr lang="cs-CZ" dirty="0" smtClean="0"/>
              <a:t>byli to pravděpodobně první </a:t>
            </a:r>
            <a:r>
              <a:rPr lang="cs-CZ" dirty="0" err="1" smtClean="0"/>
              <a:t>lidoopi</a:t>
            </a:r>
            <a:r>
              <a:rPr lang="cs-CZ" dirty="0" smtClean="0"/>
              <a:t>, kteří většinu času trávili chůzí po zadních nohách, tedy vzpřímeně</a:t>
            </a:r>
          </a:p>
          <a:p>
            <a:r>
              <a:rPr lang="cs-CZ" dirty="0" smtClean="0"/>
              <a:t>proč však začali chodit po zadních </a:t>
            </a:r>
            <a:r>
              <a:rPr lang="cs-CZ" dirty="0" smtClean="0">
                <a:latin typeface="Century Schoolbook"/>
              </a:rPr>
              <a:t>→</a:t>
            </a:r>
            <a:r>
              <a:rPr lang="cs-CZ" dirty="0" smtClean="0"/>
              <a:t> důvodů je celá řada, avšak jeden je hlavní: </a:t>
            </a:r>
          </a:p>
          <a:p>
            <a:pPr lvl="1"/>
            <a:r>
              <a:rPr lang="cs-CZ" dirty="0" smtClean="0"/>
              <a:t>a není to nic menšího než </a:t>
            </a:r>
            <a:r>
              <a:rPr lang="cs-CZ" dirty="0" err="1" smtClean="0"/>
              <a:t>Himaláj</a:t>
            </a:r>
            <a:r>
              <a:rPr lang="cs-CZ" dirty="0" smtClean="0"/>
              <a:t> a přilehlá vysoká pohoří, která zcela rozvrátila vzdušné proudění a tedy i klima v celé (zejména) Východní a Severní Africe</a:t>
            </a:r>
          </a:p>
          <a:p>
            <a:pPr lvl="1"/>
            <a:r>
              <a:rPr lang="cs-CZ" dirty="0" smtClean="0"/>
              <a:t>to vedlo k řídnutí do té doby hustých pralesů a jejich postupnou přeměnu na savany a polopouště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VÝVOJ ČLOVĚKA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r>
              <a:rPr lang="cs-CZ" dirty="0" smtClean="0"/>
              <a:t>opice byly nuceny se přizpůsobit životu na zemi (do té doby trávily drtivou většinu času na stromech a neměly možnost uvolnit si ruce)</a:t>
            </a:r>
          </a:p>
          <a:p>
            <a:endParaRPr lang="cs-CZ" dirty="0" smtClean="0"/>
          </a:p>
          <a:p>
            <a:r>
              <a:rPr lang="cs-CZ" dirty="0" smtClean="0"/>
              <a:t>na savaně je navíc vysoká tráva, a tak ve vzpřímené poloze dále viděly, což byla výhoda při odhalování nebezpečí od masožravců (šavlozubí tygři, lvi...)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VÝVOJ ČLOVĚKA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089752"/>
          </a:xfrm>
        </p:spPr>
        <p:txBody>
          <a:bodyPr>
            <a:normAutofit/>
          </a:bodyPr>
          <a:lstStyle/>
          <a:p>
            <a:r>
              <a:rPr lang="cs-CZ" dirty="0" smtClean="0"/>
              <a:t>výzkumem se rovněž potvrdilo, že vzpřímená poloha je výhodnější i při rozmnožování a porodech (větší hmotnost mláďat při porodu a snad i častější porody)</a:t>
            </a:r>
          </a:p>
          <a:p>
            <a:endParaRPr lang="cs-CZ" dirty="0" smtClean="0"/>
          </a:p>
          <a:p>
            <a:r>
              <a:rPr lang="cs-CZ" dirty="0" err="1" smtClean="0"/>
              <a:t>lidoopi</a:t>
            </a:r>
            <a:r>
              <a:rPr lang="cs-CZ" dirty="0" smtClean="0"/>
              <a:t> začali uchopovat do rukou první nástroje jako hole, kameny, velké listy</a:t>
            </a:r>
          </a:p>
          <a:p>
            <a:endParaRPr lang="cs-CZ" dirty="0" smtClean="0"/>
          </a:p>
          <a:p>
            <a:r>
              <a:rPr lang="cs-CZ" dirty="0" smtClean="0"/>
              <a:t>!!! DVEŘMI K DALŠÍMU VÝVOJI BYLA CHŮZE PO ZADNÍCH!!!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 </a:t>
            </a:r>
            <a:br>
              <a:rPr lang="cs-CZ" sz="4400" dirty="0" smtClean="0"/>
            </a:br>
            <a:r>
              <a:rPr lang="cs-CZ" sz="4400" b="1" dirty="0" smtClean="0"/>
              <a:t>HOMO HABILIS = člověk zručný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12968" cy="5157192"/>
          </a:xfrm>
        </p:spPr>
        <p:txBody>
          <a:bodyPr>
            <a:normAutofit/>
          </a:bodyPr>
          <a:lstStyle/>
          <a:p>
            <a:r>
              <a:rPr lang="cs-CZ" dirty="0" smtClean="0"/>
              <a:t>jsme cca před 2 milióny let v Africe</a:t>
            </a:r>
          </a:p>
          <a:p>
            <a:endParaRPr lang="cs-CZ" dirty="0" smtClean="0"/>
          </a:p>
          <a:p>
            <a:r>
              <a:rPr lang="cs-CZ" dirty="0" smtClean="0"/>
              <a:t>v savaně již není </a:t>
            </a:r>
            <a:r>
              <a:rPr lang="cs-CZ" b="1" dirty="0" err="1" smtClean="0"/>
              <a:t>australopithecus</a:t>
            </a:r>
            <a:r>
              <a:rPr lang="cs-CZ" dirty="0" smtClean="0"/>
              <a:t>, ale vyvinula se z něj celá řada poměrně úspěšných hominidů:</a:t>
            </a:r>
          </a:p>
          <a:p>
            <a:endParaRPr lang="cs-CZ" dirty="0" smtClean="0"/>
          </a:p>
          <a:p>
            <a:r>
              <a:rPr lang="cs-CZ" dirty="0" smtClean="0"/>
              <a:t>v této době asi nejúspěšnější byl </a:t>
            </a:r>
            <a:r>
              <a:rPr lang="cs-CZ" b="1" dirty="0" err="1" smtClean="0"/>
              <a:t>paranthropus</a:t>
            </a:r>
            <a:r>
              <a:rPr lang="cs-CZ" dirty="0" smtClean="0"/>
              <a:t>, který se živil konzumací rákosí ve vlhčích oblastech</a:t>
            </a:r>
          </a:p>
          <a:p>
            <a:endParaRPr lang="cs-CZ" dirty="0" smtClean="0"/>
          </a:p>
          <a:p>
            <a:r>
              <a:rPr lang="cs-CZ" dirty="0" smtClean="0"/>
              <a:t>byl to v podstatě přežvýkavec, který měl potravy stále dostatek a nemusel tedy namáhat mozek, aby si potravu opatřil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b="1" dirty="0" smtClean="0"/>
              <a:t>HOMO HABILIS = člověk zručný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40960" cy="4873728"/>
          </a:xfrm>
        </p:spPr>
        <p:txBody>
          <a:bodyPr>
            <a:normAutofit/>
          </a:bodyPr>
          <a:lstStyle/>
          <a:p>
            <a:r>
              <a:rPr lang="cs-CZ" b="1" dirty="0" smtClean="0"/>
              <a:t>homo </a:t>
            </a:r>
            <a:r>
              <a:rPr lang="cs-CZ" b="1" dirty="0" err="1" smtClean="0"/>
              <a:t>habilis</a:t>
            </a:r>
            <a:r>
              <a:rPr lang="cs-CZ" b="1" dirty="0" smtClean="0"/>
              <a:t> </a:t>
            </a:r>
            <a:r>
              <a:rPr lang="cs-CZ" dirty="0" smtClean="0"/>
              <a:t>a jeho blízký příbuzný </a:t>
            </a:r>
            <a:r>
              <a:rPr lang="cs-CZ" b="1" dirty="0" smtClean="0"/>
              <a:t>homo </a:t>
            </a:r>
            <a:r>
              <a:rPr lang="cs-CZ" b="1" dirty="0" err="1" smtClean="0"/>
              <a:t>rudolfensis</a:t>
            </a:r>
            <a:r>
              <a:rPr lang="cs-CZ" dirty="0" smtClean="0"/>
              <a:t> byl všežravec a k životu potřeboval velmi pestrou skladbu potravy</a:t>
            </a:r>
          </a:p>
          <a:p>
            <a:endParaRPr lang="cs-CZ" dirty="0" smtClean="0"/>
          </a:p>
          <a:p>
            <a:r>
              <a:rPr lang="cs-CZ" dirty="0" smtClean="0"/>
              <a:t>jejich mozek byl 2 krát větší než u </a:t>
            </a:r>
            <a:r>
              <a:rPr lang="cs-CZ" dirty="0" err="1" smtClean="0"/>
              <a:t>paranthropa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vedlo to k tomu, že dokázal jako první tvor na Zemi vyrobit jednoduchý kamenný nástroj (podobný pěstnímu klínu)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b="1" dirty="0" smtClean="0"/>
              <a:t>HOMO HABILIS = člověk zručný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 jim přineslo další zdroj potravy – maso a bílkovina z masa v rozumné míře konzumovaná přináší stavební látky pro další rozvoj mozku...</a:t>
            </a:r>
          </a:p>
          <a:p>
            <a:endParaRPr lang="cs-CZ" dirty="0" smtClean="0"/>
          </a:p>
          <a:p>
            <a:r>
              <a:rPr lang="cs-CZ" dirty="0" smtClean="0"/>
              <a:t>byli velmi úspěšní a byli hojně rozšířeni, žili v tlupách a následovali vůdčího samce, který zajišťoval tlupě potravu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11561" y="260648"/>
            <a:ext cx="7128792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17</TotalTime>
  <Words>429</Words>
  <Application>Microsoft Office PowerPoint</Application>
  <PresentationFormat>Předvádění na obrazovce (4:3)</PresentationFormat>
  <Paragraphs>49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Prezentace aplikace PowerPoint</vt:lpstr>
      <vt:lpstr>VÝVOJ ČLOVĚKA</vt:lpstr>
      <vt:lpstr>VÝVOJ ČLOVĚKA</vt:lpstr>
      <vt:lpstr>VÝVOJ ČLOVĚKA</vt:lpstr>
      <vt:lpstr>VÝVOJ ČLOVĚKA</vt:lpstr>
      <vt:lpstr>  HOMO HABILIS = člověk zručný </vt:lpstr>
      <vt:lpstr>HOMO HABILIS = člověk zručný</vt:lpstr>
      <vt:lpstr>HOMO HABILIS = člověk zručný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10</cp:revision>
  <dcterms:created xsi:type="dcterms:W3CDTF">2012-03-11T18:04:19Z</dcterms:created>
  <dcterms:modified xsi:type="dcterms:W3CDTF">2012-05-21T06:18:49Z</dcterms:modified>
</cp:coreProperties>
</file>