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D91087-EEC7-4A65-A36F-0F62F74DC12D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ABBEE1-79A3-4C40-A24D-FA6DA561D7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39093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4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F3D643C1-0ABB-4F46-959E-E699A5620DDB}" type="slidenum">
              <a:rPr lang="cs-CZ"/>
              <a:pPr/>
              <a:t>1</a:t>
            </a:fld>
            <a:endParaRPr lang="cs-CZ"/>
          </a:p>
        </p:txBody>
      </p:sp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75288" cy="410368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4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173D4BB-3A95-44DD-BAB2-F560E15C3E57}" type="slidenum">
              <a:rPr lang="cs-CZ"/>
              <a:pPr/>
              <a:t>10</a:t>
            </a:fld>
            <a:endParaRPr lang="cs-CZ"/>
          </a:p>
        </p:txBody>
      </p:sp>
      <p:sp>
        <p:nvSpPr>
          <p:cNvPr id="2048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75288" cy="410368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802C2-23FE-41E6-81EA-FA01A786119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7908B41-6645-4F9B-9CA9-F8A6A1E86E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802C2-23FE-41E6-81EA-FA01A786119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7908B41-6645-4F9B-9CA9-F8A6A1E86E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802C2-23FE-41E6-81EA-FA01A786119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7908B41-6645-4F9B-9CA9-F8A6A1E86E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406802C2-23FE-41E6-81EA-FA01A786119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08B41-6645-4F9B-9CA9-F8A6A1E86E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802C2-23FE-41E6-81EA-FA01A786119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7908B41-6645-4F9B-9CA9-F8A6A1E86E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802C2-23FE-41E6-81EA-FA01A786119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7908B41-6645-4F9B-9CA9-F8A6A1E86E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802C2-23FE-41E6-81EA-FA01A786119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908B41-6645-4F9B-9CA9-F8A6A1E86E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7908B41-6645-4F9B-9CA9-F8A6A1E86E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802C2-23FE-41E6-81EA-FA01A786119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7908B41-6645-4F9B-9CA9-F8A6A1E86E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406802C2-23FE-41E6-81EA-FA01A786119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802C2-23FE-41E6-81EA-FA01A786119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08B41-6645-4F9B-9CA9-F8A6A1E86E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7908B41-6645-4F9B-9CA9-F8A6A1E86E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802C2-23FE-41E6-81EA-FA01A786119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406802C2-23FE-41E6-81EA-FA01A786119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7908B41-6645-4F9B-9CA9-F8A6A1E86E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Text Box 1"/>
          <p:cNvSpPr txBox="1">
            <a:spLocks noChangeArrowheads="1"/>
          </p:cNvSpPr>
          <p:nvPr/>
        </p:nvSpPr>
        <p:spPr bwMode="auto">
          <a:xfrm>
            <a:off x="685800" y="2130425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869160"/>
            <a:ext cx="5715000" cy="12477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3075" name="Text Box 3"/>
          <p:cNvSpPr txBox="1">
            <a:spLocks noChangeArrowheads="1"/>
          </p:cNvSpPr>
          <p:nvPr/>
        </p:nvSpPr>
        <p:spPr bwMode="auto">
          <a:xfrm>
            <a:off x="395537" y="836712"/>
            <a:ext cx="8352928" cy="4559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Název školy: ZŠ Varnsdorf, Edisonova 2821, okres Děčín, příspěvková </a:t>
            </a:r>
            <a:r>
              <a:rPr lang="cs-CZ" sz="2400" dirty="0" smtClean="0">
                <a:solidFill>
                  <a:srgbClr val="000000"/>
                </a:solidFill>
                <a:ea typeface="SimSun" charset="-122"/>
              </a:rPr>
              <a:t>organizace</a:t>
            </a:r>
            <a:br>
              <a:rPr lang="cs-CZ" sz="2400" dirty="0" smtClean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 smtClean="0">
                <a:solidFill>
                  <a:srgbClr val="000000"/>
                </a:solidFill>
                <a:ea typeface="SimSun" charset="-122"/>
              </a:rPr>
              <a:t>Člověk </a:t>
            </a: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a příroda, Přírodopis, </a:t>
            </a:r>
            <a:r>
              <a:rPr lang="cs-CZ" sz="2400" dirty="0" smtClean="0"/>
              <a:t>Nejbližší předkové člověka</a:t>
            </a:r>
            <a:r>
              <a:rPr lang="cs-CZ" sz="2400" dirty="0">
                <a:solidFill>
                  <a:srgbClr val="000000"/>
                </a:solidFill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Autor: Kamil </a:t>
            </a:r>
            <a:r>
              <a:rPr lang="cs-CZ" sz="2400" dirty="0" err="1">
                <a:solidFill>
                  <a:srgbClr val="000000"/>
                </a:solidFill>
                <a:ea typeface="SimSun" charset="-122"/>
              </a:rPr>
              <a:t>Bujárek</a:t>
            </a: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, Bc.</a:t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Název materiálu: </a:t>
            </a:r>
            <a:r>
              <a:rPr lang="cs-CZ" sz="2400" dirty="0" smtClean="0">
                <a:solidFill>
                  <a:srgbClr val="000000"/>
                </a:solidFill>
                <a:ea typeface="SimSun" charset="-122"/>
              </a:rPr>
              <a:t>VY_52_INOVACE_20/IV.SADA</a:t>
            </a:r>
            <a:r>
              <a:rPr lang="cs-CZ" sz="2400" dirty="0">
                <a:solidFill>
                  <a:srgbClr val="000000"/>
                </a:solidFill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Anotace: Prezentace je určena pro žáky 9. ročníku, je určena k výkladu učiva </a:t>
            </a:r>
            <a:r>
              <a:rPr lang="cs-CZ" sz="2400" dirty="0" smtClean="0"/>
              <a:t>nejbližší předkové člověka</a:t>
            </a:r>
            <a:r>
              <a:rPr lang="cs-CZ" sz="2400" dirty="0" smtClean="0">
                <a:solidFill>
                  <a:srgbClr val="000000"/>
                </a:solidFill>
                <a:ea typeface="SimSun" charset="-122"/>
              </a:rPr>
              <a:t>.</a:t>
            </a:r>
            <a:endParaRPr lang="cs-CZ" sz="2400" dirty="0">
              <a:solidFill>
                <a:srgbClr val="000000"/>
              </a:solidFill>
              <a:ea typeface="SimSun" charset="-122"/>
            </a:endParaRP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Období: září – prosinec 2011</a:t>
            </a: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endParaRPr lang="cs-CZ" sz="2400" dirty="0">
              <a:solidFill>
                <a:srgbClr val="000000"/>
              </a:solidFill>
              <a:latin typeface="+mj-lt"/>
              <a:ea typeface="SimSun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HOMO ERGASTER = člověk dělný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340768"/>
            <a:ext cx="8518720" cy="52292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cca před 1,5 milióny let se v pouštních oblastech Jižní Afriky vyvinul další článek = </a:t>
            </a:r>
            <a:r>
              <a:rPr lang="cs-CZ" sz="2800" b="1" u="sng" dirty="0" smtClean="0"/>
              <a:t>člověk dělný</a:t>
            </a:r>
          </a:p>
          <a:p>
            <a:endParaRPr lang="cs-CZ" sz="2800" dirty="0" smtClean="0"/>
          </a:p>
          <a:p>
            <a:r>
              <a:rPr lang="cs-CZ" sz="2800" dirty="0" smtClean="0"/>
              <a:t>tím, že se vyvinul v horkém klimatu, byl člověk dělný velmi odolný a vyvinul se u něj efekt ochlazování těla pocením na jen velmi řídce ochlupeném těle</a:t>
            </a:r>
          </a:p>
          <a:p>
            <a:endParaRPr lang="cs-CZ" sz="2800" dirty="0" smtClean="0"/>
          </a:p>
          <a:p>
            <a:r>
              <a:rPr lang="cs-CZ" sz="2800" dirty="0" smtClean="0"/>
              <a:t>v uvolněném krku se vytvořil prostor pro hlasivky, a tak se jedná o prvního předka člověka, který se dorozumíval mírně artikulovanými zvuky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HOMO ERGASTER = člověk dělný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842248" cy="5070304"/>
          </a:xfrm>
        </p:spPr>
        <p:txBody>
          <a:bodyPr/>
          <a:lstStyle/>
          <a:p>
            <a:r>
              <a:rPr lang="cs-CZ" sz="2800" dirty="0" smtClean="0"/>
              <a:t>rovněž se jim zvětšil nos, který zvlhčoval a ochlazoval horký vzduch</a:t>
            </a:r>
          </a:p>
          <a:p>
            <a:endParaRPr lang="cs-CZ" sz="2800" dirty="0" smtClean="0"/>
          </a:p>
          <a:p>
            <a:r>
              <a:rPr lang="cs-CZ" sz="2800" dirty="0" smtClean="0"/>
              <a:t>měli velmi velký mozek, který jim umožňoval chápat souvislosti okolního světa, jak např. ke kterému zvířeti patří jaké stopy, že supi létají nad mršinou, že z mraků prší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rozvinula se pomoc, spolupráce, cit...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758952"/>
          </a:xfrm>
        </p:spPr>
        <p:txBody>
          <a:bodyPr>
            <a:noAutofit/>
          </a:bodyPr>
          <a:lstStyle/>
          <a:p>
            <a:r>
              <a:rPr lang="cs-CZ" sz="3200" dirty="0" smtClean="0"/>
              <a:t> </a:t>
            </a:r>
            <a:br>
              <a:rPr lang="cs-CZ" sz="3200" dirty="0" smtClean="0"/>
            </a:br>
            <a:r>
              <a:rPr lang="cs-CZ" sz="3600" b="1" dirty="0" smtClean="0"/>
              <a:t>HOMO ERECTUS = člověk vzpřímený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tento předek se vyvinul během poměrně krátké doby z homo </a:t>
            </a:r>
            <a:r>
              <a:rPr lang="cs-CZ" dirty="0" err="1" smtClean="0"/>
              <a:t>ergaster</a:t>
            </a:r>
            <a:r>
              <a:rPr lang="cs-CZ" dirty="0" smtClean="0"/>
              <a:t> ve změněných podmínkách severovýchodní Afriky</a:t>
            </a:r>
          </a:p>
          <a:p>
            <a:endParaRPr lang="cs-CZ" dirty="0" smtClean="0"/>
          </a:p>
          <a:p>
            <a:r>
              <a:rPr lang="cs-CZ" dirty="0" smtClean="0"/>
              <a:t>jeho chůze již byla dokonale vzpřímená (však se podle toho také jmenuje)</a:t>
            </a:r>
          </a:p>
          <a:p>
            <a:endParaRPr lang="cs-CZ" dirty="0" smtClean="0"/>
          </a:p>
          <a:p>
            <a:r>
              <a:rPr lang="cs-CZ" dirty="0" smtClean="0"/>
              <a:t>byl velmi úspěšný a jako první předek se vydal z Afriky objevovat svět, dostal se do Asie (hlavně jižní a východní) i Evropy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758952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HOMO ERECTUS = člověk vzpřímený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jeho nejdokonalejším nástrojem byl pěstní klín</a:t>
            </a:r>
          </a:p>
          <a:p>
            <a:endParaRPr lang="cs-CZ" dirty="0" smtClean="0"/>
          </a:p>
          <a:p>
            <a:r>
              <a:rPr lang="cs-CZ" dirty="0" smtClean="0"/>
              <a:t>v Asii </a:t>
            </a:r>
            <a:r>
              <a:rPr lang="cs-CZ" dirty="0" smtClean="0"/>
              <a:t>od </a:t>
            </a:r>
            <a:r>
              <a:rPr lang="cs-CZ" dirty="0" smtClean="0"/>
              <a:t>pěstního klínu upustil a nahradil ho bambusovými nástroji</a:t>
            </a:r>
          </a:p>
          <a:p>
            <a:endParaRPr lang="cs-CZ" dirty="0" smtClean="0"/>
          </a:p>
          <a:p>
            <a:r>
              <a:rPr lang="cs-CZ" dirty="0" smtClean="0"/>
              <a:t>celý jeden milión let se však jeho přístup k životu nezměnil a nebyl schopen ani </a:t>
            </a:r>
            <a:r>
              <a:rPr lang="cs-CZ" dirty="0" smtClean="0"/>
              <a:t>vynalézt </a:t>
            </a:r>
            <a:r>
              <a:rPr lang="cs-CZ" dirty="0" smtClean="0"/>
              <a:t>tak jednoduchou věc, jako je zasazení pěstního klínu do topůrka a vyrobit tak sekyru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HOMO SAPIENS – člověk rozumný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před 500 000 lety se v Evropě vyvinul v nevlídných podmínkách (na rozdíl od Afriky a Asie) </a:t>
            </a:r>
            <a:r>
              <a:rPr lang="cs-CZ" dirty="0" smtClean="0"/>
              <a:t>první, </a:t>
            </a:r>
            <a:r>
              <a:rPr lang="cs-CZ" dirty="0" smtClean="0"/>
              <a:t>nám již velmi podobný </a:t>
            </a:r>
            <a:r>
              <a:rPr lang="cs-CZ" dirty="0" smtClean="0"/>
              <a:t>předek, </a:t>
            </a:r>
            <a:r>
              <a:rPr lang="cs-CZ" dirty="0" smtClean="0"/>
              <a:t>člověk </a:t>
            </a:r>
            <a:r>
              <a:rPr lang="cs-CZ" dirty="0" err="1" smtClean="0"/>
              <a:t>heidelbergský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žili v rodinných tlupách a měli mozky skoro jako my</a:t>
            </a:r>
          </a:p>
          <a:p>
            <a:endParaRPr lang="cs-CZ" dirty="0" smtClean="0"/>
          </a:p>
          <a:p>
            <a:r>
              <a:rPr lang="cs-CZ" dirty="0" smtClean="0"/>
              <a:t>chyběli jim již jen představy, city, sny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HOMO SAPIENS – člověk rozumný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nedokázali nic plánovat, schovat si jídlo či pití na horší časy</a:t>
            </a:r>
          </a:p>
          <a:p>
            <a:endParaRPr lang="cs-CZ" dirty="0" smtClean="0"/>
          </a:p>
          <a:p>
            <a:r>
              <a:rPr lang="cs-CZ" dirty="0" smtClean="0"/>
              <a:t>člověka </a:t>
            </a:r>
            <a:r>
              <a:rPr lang="cs-CZ" dirty="0" err="1" smtClean="0"/>
              <a:t>heidelbergského</a:t>
            </a:r>
            <a:r>
              <a:rPr lang="cs-CZ" dirty="0" smtClean="0"/>
              <a:t>, který mezitím vytlačil homo </a:t>
            </a:r>
            <a:r>
              <a:rPr lang="cs-CZ" dirty="0" err="1" smtClean="0"/>
              <a:t>erectus</a:t>
            </a:r>
            <a:r>
              <a:rPr lang="cs-CZ" dirty="0" smtClean="0"/>
              <a:t> (ten brzo vyhynul) i z Afriky a při nástupu další doby ledové se jeho populace rozdělila do dvou izolovaných skupin: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758952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1. Homo sapiens </a:t>
            </a:r>
            <a:r>
              <a:rPr lang="cs-CZ" sz="2800" b="1" dirty="0" err="1" smtClean="0"/>
              <a:t>Neandrthalensis</a:t>
            </a:r>
            <a:r>
              <a:rPr lang="cs-CZ" sz="2800" b="1" dirty="0" smtClean="0"/>
              <a:t>  - neandrtálec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 severu Evropy se z něj vyvinul Homo sapiens </a:t>
            </a:r>
            <a:r>
              <a:rPr lang="cs-CZ" dirty="0" err="1" smtClean="0"/>
              <a:t>Neandrthalensis</a:t>
            </a:r>
            <a:r>
              <a:rPr lang="cs-CZ" dirty="0" smtClean="0"/>
              <a:t>  - neandrtálec</a:t>
            </a:r>
          </a:p>
          <a:p>
            <a:endParaRPr lang="cs-CZ" dirty="0" smtClean="0"/>
          </a:p>
          <a:p>
            <a:r>
              <a:rPr lang="cs-CZ" dirty="0" smtClean="0"/>
              <a:t>ten byl velmi robustní podsaditý, přizpůsobený mrazivým a krutým podmínkám předpolí ledovce v Evropě; jejich potravní potřeba byla však jednotvárně uspokojována lovem zvířat</a:t>
            </a:r>
          </a:p>
          <a:p>
            <a:endParaRPr lang="cs-CZ" dirty="0" smtClean="0"/>
          </a:p>
          <a:p>
            <a:r>
              <a:rPr lang="cs-CZ" dirty="0" smtClean="0"/>
              <a:t>alternativa neexistovala, proto se jejich mozek už nikam dále než u homo </a:t>
            </a:r>
            <a:r>
              <a:rPr lang="cs-CZ" dirty="0" err="1" smtClean="0"/>
              <a:t>heidelbergensis</a:t>
            </a:r>
            <a:r>
              <a:rPr lang="cs-CZ" dirty="0" smtClean="0"/>
              <a:t> neposunul...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2. Homo sapiens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 severní Africe, kde se ze savan stal základ dnešní Sahary, byly podmínky absolutně nevhodné k životu</a:t>
            </a:r>
          </a:p>
          <a:p>
            <a:endParaRPr lang="cs-CZ" dirty="0" smtClean="0"/>
          </a:p>
          <a:p>
            <a:r>
              <a:rPr lang="cs-CZ" dirty="0" smtClean="0"/>
              <a:t>získávání potravy bylo předmětem náhody a neuvěřitelné </a:t>
            </a:r>
          </a:p>
          <a:p>
            <a:endParaRPr lang="cs-CZ" dirty="0" smtClean="0"/>
          </a:p>
          <a:p>
            <a:r>
              <a:rPr lang="cs-CZ" dirty="0" smtClean="0"/>
              <a:t>i přes neuvěřitelnou přizpůsobivost tamějšího člověka </a:t>
            </a:r>
            <a:r>
              <a:rPr lang="cs-CZ" dirty="0" err="1" smtClean="0"/>
              <a:t>heidelbergského</a:t>
            </a:r>
            <a:r>
              <a:rPr lang="cs-CZ" dirty="0" smtClean="0"/>
              <a:t> to vypadalo, že vymře</a:t>
            </a:r>
          </a:p>
          <a:p>
            <a:endParaRPr lang="cs-CZ" dirty="0" smtClean="0"/>
          </a:p>
          <a:p>
            <a:r>
              <a:rPr lang="cs-CZ" dirty="0" smtClean="0"/>
              <a:t>nakonec ale tyto podmínky přežil a zároveň ho na cestě vývoje posunuly o poslední krůček až k homo sapiens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Text Box 1"/>
          <p:cNvSpPr txBox="1">
            <a:spLocks noChangeArrowheads="1"/>
          </p:cNvSpPr>
          <p:nvPr/>
        </p:nvSpPr>
        <p:spPr bwMode="auto">
          <a:xfrm>
            <a:off x="611561" y="260648"/>
            <a:ext cx="7128792" cy="59975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0" tIns="0" rIns="0" bIns="0"/>
          <a:lstStyle/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4400" dirty="0" smtClean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dirty="0" smtClean="0">
                <a:solidFill>
                  <a:srgbClr val="000000"/>
                </a:solidFill>
                <a:latin typeface="+mj-lt"/>
                <a:ea typeface="SimSun" charset="-122"/>
              </a:rPr>
              <a:t>Použité </a:t>
            </a:r>
            <a:r>
              <a:rPr lang="cs-CZ" sz="4400" dirty="0">
                <a:solidFill>
                  <a:srgbClr val="000000"/>
                </a:solidFill>
                <a:latin typeface="+mj-lt"/>
                <a:ea typeface="SimSun" charset="-122"/>
              </a:rPr>
              <a:t>zdroje</a:t>
            </a:r>
            <a:r>
              <a:rPr lang="cs-CZ" sz="4400" dirty="0" smtClean="0">
                <a:solidFill>
                  <a:srgbClr val="000000"/>
                </a:solidFill>
                <a:latin typeface="+mj-lt"/>
                <a:ea typeface="SimSun" charset="-122"/>
              </a:rPr>
              <a:t>: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4400" dirty="0">
              <a:solidFill>
                <a:srgbClr val="000000"/>
              </a:solidFill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	Vališ, Jaroslav - Přírodopis pro 8. ročník ZŠ, 6., upravené vydání, SPN Praha, 1992. 157 stran, ISBN 80-04-26325-9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 smtClean="0">
                <a:solidFill>
                  <a:srgbClr val="000000"/>
                </a:solidFill>
                <a:latin typeface="Calibri" pitchFamily="32" charset="0"/>
                <a:ea typeface="SimSun" charset="-122"/>
              </a:rPr>
              <a:t>  </a:t>
            </a: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4941168"/>
            <a:ext cx="5715000" cy="12477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21</TotalTime>
  <Words>483</Words>
  <Application>Microsoft Office PowerPoint</Application>
  <PresentationFormat>Předvádění na obrazovce (4:3)</PresentationFormat>
  <Paragraphs>59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Snímek 1</vt:lpstr>
      <vt:lpstr>HOMO ERGASTER = člověk dělný</vt:lpstr>
      <vt:lpstr>HOMO ERGASTER = člověk dělný</vt:lpstr>
      <vt:lpstr>  HOMO ERECTUS = člověk vzpřímený</vt:lpstr>
      <vt:lpstr>HOMO ERECTUS = člověk vzpřímený</vt:lpstr>
      <vt:lpstr>HOMO SAPIENS – člověk rozumný</vt:lpstr>
      <vt:lpstr>HOMO SAPIENS – člověk rozumný</vt:lpstr>
      <vt:lpstr>1. Homo sapiens Neandrthalensis  - neandrtálec</vt:lpstr>
      <vt:lpstr>2. Homo sapiens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Lucinka</dc:creator>
  <cp:lastModifiedBy>expert</cp:lastModifiedBy>
  <cp:revision>12</cp:revision>
  <dcterms:created xsi:type="dcterms:W3CDTF">2012-03-11T18:20:54Z</dcterms:created>
  <dcterms:modified xsi:type="dcterms:W3CDTF">2012-05-21T15:10:20Z</dcterms:modified>
</cp:coreProperties>
</file>