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374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394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157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844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99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10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32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805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876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62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68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A960D-AE33-441D-8D89-B0C3019B3A01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C8E4C8-CA74-4F64-804F-7B2FB41B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123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ussula.foetens.-.lindsey.jpg" TargetMode="External"/><Relationship Id="rId13" Type="http://schemas.openxmlformats.org/officeDocument/2006/relationships/image" Target="../media/image1.png"/><Relationship Id="rId3" Type="http://schemas.openxmlformats.org/officeDocument/2006/relationships/hyperlink" Target="http://cs.wikipedia.org/wiki/Soubor:Agaricus_campestris.jpg" TargetMode="External"/><Relationship Id="rId7" Type="http://schemas.openxmlformats.org/officeDocument/2006/relationships/hyperlink" Target="http://cs.wikipedia.org/wiki/Soubor:Leccinum_versipelle.jpg" TargetMode="External"/><Relationship Id="rId12" Type="http://schemas.openxmlformats.org/officeDocument/2006/relationships/hyperlink" Target="http://cs.wikipedia.org/wiki/Soubor:Amanita_phalloides.jpg" TargetMode="External"/><Relationship Id="rId2" Type="http://schemas.openxmlformats.org/officeDocument/2006/relationships/hyperlink" Target="http://cs.wikipedia.org/wiki/Soubor:Cep_in_basket_2006_G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ingle_lycoperdon_perlatum.jpg" TargetMode="External"/><Relationship Id="rId11" Type="http://schemas.openxmlformats.org/officeDocument/2006/relationships/hyperlink" Target="http://cs.wikipedia.org/wiki/Soubor:Pantherpilz-1.jpg" TargetMode="External"/><Relationship Id="rId5" Type="http://schemas.openxmlformats.org/officeDocument/2006/relationships/hyperlink" Target="http://cs.wikipedia.org/wiki/Soubor:Parasol-1.jpg" TargetMode="External"/><Relationship Id="rId10" Type="http://schemas.openxmlformats.org/officeDocument/2006/relationships/hyperlink" Target="http://cs.wikipedia.org/wiki/Soubor:Boletus_rhodoxanthus.JPG" TargetMode="External"/><Relationship Id="rId4" Type="http://schemas.openxmlformats.org/officeDocument/2006/relationships/hyperlink" Target="http://cs.wikipedia.org/wiki/Soubor:Boletus_edulis_EtgHollande_041031_091.jpg" TargetMode="External"/><Relationship Id="rId9" Type="http://schemas.openxmlformats.org/officeDocument/2006/relationships/hyperlink" Target="http://cs.wikipedia.org/wiki/Soubor:Boletus_satanas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676456" cy="4968552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2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Číslo projektu:  </a:t>
            </a:r>
            <a:r>
              <a:rPr lang="cs-CZ" sz="12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Šablona:  </a:t>
            </a:r>
            <a:r>
              <a:rPr lang="cs-CZ" sz="12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Název:  </a:t>
            </a:r>
            <a:r>
              <a:rPr lang="cs-CZ" sz="1200" dirty="0" smtClean="0">
                <a:solidFill>
                  <a:prstClr val="black"/>
                </a:solidFill>
              </a:rPr>
              <a:t>VY_32_INOVACE_19_HOUBY</a:t>
            </a:r>
            <a:endParaRPr lang="cs-CZ" sz="1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Sada: </a:t>
            </a:r>
            <a:r>
              <a:rPr lang="cs-CZ" sz="12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Druh materiálu:  </a:t>
            </a:r>
            <a:r>
              <a:rPr lang="cs-CZ" sz="1200" dirty="0">
                <a:solidFill>
                  <a:prstClr val="black"/>
                </a:solidFill>
              </a:rPr>
              <a:t>DUM PRV č. </a:t>
            </a:r>
            <a:r>
              <a:rPr lang="cs-CZ" sz="1200" dirty="0" smtClean="0">
                <a:solidFill>
                  <a:prstClr val="black"/>
                </a:solidFill>
              </a:rPr>
              <a:t>19 </a:t>
            </a:r>
            <a:endParaRPr lang="cs-CZ" sz="1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Jméno autora:  </a:t>
            </a:r>
            <a:r>
              <a:rPr lang="cs-CZ" sz="12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Škola: </a:t>
            </a:r>
            <a:r>
              <a:rPr lang="cs-CZ" sz="12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200" dirty="0">
                <a:solidFill>
                  <a:prstClr val="black"/>
                </a:solidFill>
              </a:rPr>
              <a:t>            Cholina 35, 783 </a:t>
            </a:r>
            <a:r>
              <a:rPr lang="cs-CZ" sz="12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200" dirty="0" smtClean="0">
                <a:solidFill>
                  <a:prstClr val="black"/>
                </a:solidFill>
              </a:rPr>
              <a:t>8. 3. 2012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Předmět:  </a:t>
            </a:r>
            <a:r>
              <a:rPr lang="cs-CZ" sz="12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Ročník:  </a:t>
            </a:r>
            <a:r>
              <a:rPr lang="cs-CZ" sz="12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Anotace:  </a:t>
            </a:r>
            <a:r>
              <a:rPr lang="cs-CZ" sz="1200" dirty="0">
                <a:solidFill>
                  <a:prstClr val="black"/>
                </a:solidFill>
              </a:rPr>
              <a:t>Materiál (DUM) je určený k </a:t>
            </a:r>
            <a:r>
              <a:rPr lang="cs-CZ" sz="1200" dirty="0" smtClean="0">
                <a:solidFill>
                  <a:prstClr val="black"/>
                </a:solidFill>
              </a:rPr>
              <a:t>seznámení se skupinou živých organizmů – hub. </a:t>
            </a:r>
            <a:endParaRPr lang="cs-CZ" sz="1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dirty="0">
                <a:solidFill>
                  <a:prstClr val="black"/>
                </a:solidFill>
              </a:rPr>
              <a:t>                  Je 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Klíčová slova:  </a:t>
            </a:r>
            <a:r>
              <a:rPr lang="cs-CZ" sz="1200" dirty="0" smtClean="0">
                <a:solidFill>
                  <a:prstClr val="black"/>
                </a:solidFill>
              </a:rPr>
              <a:t>tělo houby, druhy hub, zásady houbaření</a:t>
            </a:r>
            <a:endParaRPr lang="cs-CZ" sz="1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Zdroje: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cs.wikipedia.org/wiki/Soubor:Cep_in_basket_2006_G01.jpg</a:t>
            </a:r>
            <a:r>
              <a:rPr lang="cs-CZ" sz="1200" dirty="0" smtClean="0"/>
              <a:t>,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</a:t>
            </a:r>
            <a:r>
              <a:rPr lang="cs-CZ" sz="1200" dirty="0" err="1" smtClean="0">
                <a:hlinkClick r:id="rId3"/>
              </a:rPr>
              <a:t>Soubor:Agaricus_campestris.jpg</a:t>
            </a:r>
            <a:r>
              <a:rPr lang="cs-CZ" sz="1200" dirty="0" smtClean="0"/>
              <a:t>,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cs.wikipedia.org/wiki/Soubor:Boletus_edulis_EtgHollande_041031_091.jpg</a:t>
            </a:r>
            <a:r>
              <a:rPr lang="cs-CZ" sz="1200" dirty="0" smtClean="0"/>
              <a:t>,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cs.wikipedia.org/wiki/Soubor:Parasol-1.jpg</a:t>
            </a:r>
            <a:r>
              <a:rPr lang="cs-CZ" sz="1200" dirty="0" smtClean="0"/>
              <a:t>,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</a:t>
            </a:r>
            <a:r>
              <a:rPr lang="cs-CZ" sz="1200" dirty="0" err="1" smtClean="0">
                <a:hlinkClick r:id="rId6"/>
              </a:rPr>
              <a:t>Soubor:Single_lycoperdon_perlatum.jpg</a:t>
            </a:r>
            <a:r>
              <a:rPr lang="cs-CZ" sz="1200" dirty="0" smtClean="0"/>
              <a:t>,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</a:t>
            </a:r>
            <a:r>
              <a:rPr lang="cs-CZ" sz="1200" dirty="0" err="1" smtClean="0">
                <a:hlinkClick r:id="rId7"/>
              </a:rPr>
              <a:t>Soubor:Leccinum_versipelle.jpg</a:t>
            </a:r>
            <a:r>
              <a:rPr lang="cs-CZ" sz="1200" dirty="0" smtClean="0"/>
              <a:t>, </a:t>
            </a:r>
            <a:r>
              <a:rPr lang="cs-CZ" sz="1200" dirty="0">
                <a:hlinkClick r:id="rId8"/>
              </a:rPr>
              <a:t>http://cs.wikipedia.org/wiki/</a:t>
            </a:r>
            <a:r>
              <a:rPr lang="cs-CZ" sz="1200" dirty="0" err="1">
                <a:hlinkClick r:id="rId8"/>
              </a:rPr>
              <a:t>Soubor:Russula.foetens.-.</a:t>
            </a:r>
            <a:r>
              <a:rPr lang="cs-CZ" sz="1200" dirty="0" err="1" smtClean="0">
                <a:hlinkClick r:id="rId8"/>
              </a:rPr>
              <a:t>lindsey.jpg</a:t>
            </a:r>
            <a:r>
              <a:rPr lang="cs-CZ" sz="1200" dirty="0" smtClean="0"/>
              <a:t>,</a:t>
            </a:r>
            <a:r>
              <a:rPr lang="cs-CZ" sz="1200" dirty="0">
                <a:hlinkClick r:id="rId9"/>
              </a:rPr>
              <a:t> http://cs.wikipedia.org/wiki/Soubor:Boletus_satanas.JPG</a:t>
            </a:r>
            <a:r>
              <a:rPr lang="cs-CZ" sz="1200" dirty="0" smtClean="0"/>
              <a:t> ,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</a:t>
            </a:r>
            <a:r>
              <a:rPr lang="cs-CZ" sz="1200" dirty="0" err="1" smtClean="0">
                <a:hlinkClick r:id="rId10"/>
              </a:rPr>
              <a:t>Soubor:Boletus_rhodoxanthus.JPG</a:t>
            </a:r>
            <a:r>
              <a:rPr lang="cs-CZ" sz="1200" dirty="0" smtClean="0"/>
              <a:t>,</a:t>
            </a:r>
            <a:r>
              <a:rPr lang="cs-CZ" sz="1200" dirty="0">
                <a:hlinkClick r:id="rId11"/>
              </a:rPr>
              <a:t> http://</a:t>
            </a:r>
            <a:r>
              <a:rPr lang="cs-CZ" sz="1200" dirty="0" smtClean="0">
                <a:hlinkClick r:id="rId11"/>
              </a:rPr>
              <a:t>cs.wikipedia.org/wiki/Soubor:Pantherpilz-1.jpg</a:t>
            </a:r>
            <a:r>
              <a:rPr lang="cs-CZ" sz="1200" dirty="0" smtClean="0"/>
              <a:t>,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</a:t>
            </a:r>
            <a:r>
              <a:rPr lang="cs-CZ" sz="1200" dirty="0" err="1" smtClean="0">
                <a:hlinkClick r:id="rId12"/>
              </a:rPr>
              <a:t>Soubor:Amanita_phalloides.jpg</a:t>
            </a:r>
            <a:r>
              <a:rPr lang="cs-CZ" sz="1200" dirty="0" smtClean="0"/>
              <a:t>, </a:t>
            </a:r>
            <a:endParaRPr lang="cs-CZ" sz="1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810867"/>
            <a:ext cx="5832648" cy="1035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885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JSOU SAMOSTATNOU SKUPINOU ŽIVÝCH ORGANIZMŮ</a:t>
            </a:r>
          </a:p>
          <a:p>
            <a:pPr>
              <a:buFont typeface="Wingdings" pitchFamily="2" charset="2"/>
              <a:buChar char="Ø"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NEOBSAHUJÍ ZELEŇ LISTOVOU, NEMAJÍ KOŘENY, LISTY ANI KVĚTY</a:t>
            </a:r>
          </a:p>
          <a:p>
            <a:pPr>
              <a:buFont typeface="Wingdings" pitchFamily="2" charset="2"/>
              <a:buChar char="Ø"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ŽIVINY ČERPAJÍ ZE ZBYTKŮ TĚL ROSTLIN A ŽIVOČICHŮ</a:t>
            </a:r>
          </a:p>
          <a:p>
            <a:pPr>
              <a:buFont typeface="Wingdings" pitchFamily="2" charset="2"/>
              <a:buChar char="Ø"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ROZMNOŽUJÍ SE VÝTRUSY</a:t>
            </a:r>
          </a:p>
          <a:p>
            <a:pPr>
              <a:buFont typeface="Wingdings" pitchFamily="2" charset="2"/>
              <a:buChar char="Ø"/>
            </a:pPr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LIŠÍ SE VELIKOSTÍ, TVAREM A ZBARVENÍM</a:t>
            </a:r>
          </a:p>
          <a:p>
            <a:pPr marL="0" indent="0">
              <a:buNone/>
            </a:pPr>
            <a:endParaRPr lang="cs-CZ" sz="29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981" y="272108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20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210220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HOUBY MAJÍ PODHOUBÍ, ZE KTERÉHO VYRŮSTÁ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PLODNICE HOUBY – TŘEŇ A KLOBOUK.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TĚLO HOUBY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55143"/>
            <a:ext cx="3776019" cy="2839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600" y="5094709"/>
            <a:ext cx="3976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ŽAMPION POLNÍ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5148064" y="2708920"/>
            <a:ext cx="158417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355976" y="3861048"/>
            <a:ext cx="237626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732240" y="367492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PLODNICE HOUBY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1187624" y="2708920"/>
            <a:ext cx="19442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79512" y="28169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KLOBOUK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4355976" y="494116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488112" y="475650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PODHOUBÍ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331640" y="3001598"/>
            <a:ext cx="2376264" cy="7154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1331640" y="3717032"/>
            <a:ext cx="237626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55576" y="353236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TŘEŇ</a:t>
            </a:r>
            <a:endParaRPr lang="cs-CZ" b="1" dirty="0">
              <a:solidFill>
                <a:srgbClr val="FFC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4572000" y="3068960"/>
            <a:ext cx="20162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488112" y="2956302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VÝTRUSY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68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14" grpId="0"/>
      <p:bldP spid="17" grpId="0"/>
      <p:bldP spid="20" grpId="0"/>
      <p:bldP spid="25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i="1" u="sng" dirty="0" smtClean="0">
                <a:solidFill>
                  <a:srgbClr val="FFC000"/>
                </a:solidFill>
              </a:rPr>
              <a:t>DĚLÍME NA:</a:t>
            </a:r>
            <a:endParaRPr lang="cs-CZ" sz="4000" b="1" dirty="0" smtClean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JEDLÉ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NEJEDLÉ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JEDOVATÉ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062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SBÍRÁME JE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JSOU VHODNÉ K JÍDLU A MAJÍ DOBROU CHUŤ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 JEDLÉ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684043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4700786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HŘIB SMRKOVÝ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103" y="2700645"/>
            <a:ext cx="1476945" cy="2252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67410" y="4972366"/>
            <a:ext cx="1764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BEDLA VYSOKÁ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455" y="2692370"/>
            <a:ext cx="1876797" cy="2436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73872" y="5117474"/>
            <a:ext cx="2093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PÝCHAVKA OBECNÁ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00645"/>
            <a:ext cx="1804789" cy="242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6" y="5145846"/>
            <a:ext cx="242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KŘEMENÁČ BŘEZOVÝ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62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68952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NESBÍRÁME JE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NEUBLÍŽÍ NÁM, ALE NEJSOU VHODNÉ K JÍDLU, NEMAJÍ  DOBROU CHUŤ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 NEJEDLÉ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4101" y="4832201"/>
            <a:ext cx="2592288" cy="377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HOLUBINKA SMRDUTÁ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3143200"/>
            <a:ext cx="2149971" cy="2149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11674" y="5349230"/>
            <a:ext cx="2149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HŘIB SATAN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73313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68144" y="5021163"/>
            <a:ext cx="245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HŘIB NACHOVÝ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6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NESBÍRÁME JE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NESMÍME JE JÍST, ANI SE JICH NEDOTÝKÁME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</a:rPr>
              <a:t>MOHOU ZPŮSOBIT VÁŽNÉ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   ZDRAVOTNÍ POTÍŽE A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   NĚKTERÉ I SMRT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 JEDOVATÉ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48654"/>
            <a:ext cx="1512168" cy="2104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17307" y="48574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MUCHOMŮRKA ZELENÁ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84984"/>
            <a:ext cx="1580360" cy="1941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72011" y="522674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MUCHOMŮRKA TYGROVANÁ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744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SBÍRÁME JEN HOUBY, KTERÉ DOBŘE ZNÁME!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SBÍRÁME HOUBY MLADÉ A NEPOŠKOZENÉ.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UKLÁDÁME  JE  DO  KOŠÍKU.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NEROZKOPÁVÁME  HOUBY, KTERÉ NESBÍRÁME.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HOUBY CO NEJDŘÍVE ZPRAVOVÁVÁME.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(VAŘÍME, SMAŽÍME, SUŠÍME….)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ZÁSADY HOUBAŘENÍ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4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HOUBY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DOPLŇ: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        JSOU SAMOSTATNOU SKUPINOU ŽIVÝCH ORGANIZMŮ.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NEOBSAHUJÍ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ŽIVINY ČERPAJÍ ZE ZBYTKŮ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ROZMNOŽUJÍ SE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LIŠÍ SE  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84628"/>
            <a:ext cx="14324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HOUBY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3249131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ZELEŇ LISTOVOU.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833906"/>
            <a:ext cx="46294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C000"/>
                </a:solidFill>
              </a:rPr>
              <a:t>TĚL ROSTLIN A ŽIVOČICHŮ.</a:t>
            </a:r>
            <a:endParaRPr lang="cs-CZ" sz="30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53941" y="4447570"/>
            <a:ext cx="39708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</a:rPr>
              <a:t>VÝTRUSY.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5001883"/>
            <a:ext cx="7668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VELIKOSTÍ, TVAREM A ZBARVENÍM.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096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377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HOUBY</vt:lpstr>
      <vt:lpstr>HOUBY</vt:lpstr>
      <vt:lpstr>TĚLO HOUBY</vt:lpstr>
      <vt:lpstr>HOUBY</vt:lpstr>
      <vt:lpstr>HOUBY JEDLÉ</vt:lpstr>
      <vt:lpstr>HOUBY NEJEDLÉ</vt:lpstr>
      <vt:lpstr>HOUBY JEDOVATÉ</vt:lpstr>
      <vt:lpstr>ZÁSADY HOUBAŘENÍ</vt:lpstr>
      <vt:lpstr>HOUBY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Zaneta</dc:creator>
  <cp:lastModifiedBy>Zaneta</cp:lastModifiedBy>
  <cp:revision>17</cp:revision>
  <dcterms:created xsi:type="dcterms:W3CDTF">2012-04-21T19:46:29Z</dcterms:created>
  <dcterms:modified xsi:type="dcterms:W3CDTF">2012-05-21T15:07:44Z</dcterms:modified>
</cp:coreProperties>
</file>