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sk-SK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sk-SK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DB6FEFF-B1A9-46BB-89C9-FFD9954750DD}" type="slidenum">
              <a:rPr lang="sk-SK"/>
              <a:pPr/>
              <a:t>‹#›</a:t>
            </a:fld>
            <a:endParaRPr lang="sk-SK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fyzweb.cz/materialy/aplety_hwang/brown/gas2D/gas2D_cz.html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dum.rvp.cz/materialy/latky-jsou-slozeny-z-castic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VLASTNOSTI KAPALIN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4221088"/>
            <a:ext cx="39080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VY_32_INOVACE_21_Vlastnosti_kapalin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Kapalné látky , tělesa a jejich vlastnosti</a:t>
            </a: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0" y="476672"/>
            <a:ext cx="43559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Uveď příklady kapalných látek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1700808"/>
            <a:ext cx="29878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Mají svůj vlastní tvar?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67336" y="1700807"/>
            <a:ext cx="568863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mají tvar podle nádoby, ve které se nachází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2681891"/>
            <a:ext cx="54360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Jaké další vlastnosti mají kapalná tělesa?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501008"/>
            <a:ext cx="32403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přelévat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077072"/>
            <a:ext cx="75963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rozdělit (do více nádob, na drobné kapičky) 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725144"/>
            <a:ext cx="280831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...jsou nestlačitelné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5301208"/>
            <a:ext cx="475252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...hladina je vodorovná (vodováha)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052736"/>
            <a:ext cx="43559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Uveď příklady kapalných těles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5949280"/>
            <a:ext cx="475252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...mají stálý objem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99992" y="47667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Voda, benzín, líh, olej, 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636" y="105273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Čaj v hrnku, benzín v kanystru, …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0" y="1556792"/>
            <a:ext cx="320384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Pevné krystalické látky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1900" y="1556792"/>
            <a:ext cx="194421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Kapalné látky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08204" y="1556792"/>
            <a:ext cx="18002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Plynné látky</a:t>
            </a:r>
            <a:endParaRPr lang="cs-CZ" sz="2400" b="1" dirty="0"/>
          </a:p>
        </p:txBody>
      </p:sp>
      <p:grpSp>
        <p:nvGrpSpPr>
          <p:cNvPr id="130" name="Skupina 129"/>
          <p:cNvGrpSpPr/>
          <p:nvPr/>
        </p:nvGrpSpPr>
        <p:grpSpPr>
          <a:xfrm>
            <a:off x="488027" y="2420888"/>
            <a:ext cx="2376264" cy="2376264"/>
            <a:chOff x="179512" y="4149080"/>
            <a:chExt cx="2376264" cy="2376264"/>
          </a:xfrm>
        </p:grpSpPr>
        <p:sp>
          <p:nvSpPr>
            <p:cNvPr id="43" name="Elipsa 42"/>
            <p:cNvSpPr/>
            <p:nvPr/>
          </p:nvSpPr>
          <p:spPr>
            <a:xfrm>
              <a:off x="2267744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>
              <a:off x="1979712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Elipsa 44"/>
            <p:cNvSpPr/>
            <p:nvPr/>
          </p:nvSpPr>
          <p:spPr>
            <a:xfrm>
              <a:off x="1691680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Elipsa 45"/>
            <p:cNvSpPr/>
            <p:nvPr/>
          </p:nvSpPr>
          <p:spPr>
            <a:xfrm>
              <a:off x="1403648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4" name="Skupina 83"/>
            <p:cNvGrpSpPr/>
            <p:nvPr/>
          </p:nvGrpSpPr>
          <p:grpSpPr>
            <a:xfrm>
              <a:off x="179512" y="4149080"/>
              <a:ext cx="2376264" cy="2376264"/>
              <a:chOff x="179512" y="4149080"/>
              <a:chExt cx="2376264" cy="2376264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79512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83" name="Skupina 82"/>
              <p:cNvGrpSpPr/>
              <p:nvPr/>
            </p:nvGrpSpPr>
            <p:grpSpPr>
              <a:xfrm>
                <a:off x="251520" y="4149080"/>
                <a:ext cx="2304256" cy="2304256"/>
                <a:chOff x="251520" y="4149080"/>
                <a:chExt cx="2304256" cy="2304256"/>
              </a:xfrm>
            </p:grpSpPr>
            <p:sp>
              <p:nvSpPr>
                <p:cNvPr id="19" name="Elipsa 18"/>
                <p:cNvSpPr/>
                <p:nvPr/>
              </p:nvSpPr>
              <p:spPr>
                <a:xfrm>
                  <a:off x="25152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Elipsa 19"/>
                <p:cNvSpPr/>
                <p:nvPr/>
              </p:nvSpPr>
              <p:spPr>
                <a:xfrm>
                  <a:off x="53955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Elipsa 20"/>
                <p:cNvSpPr/>
                <p:nvPr/>
              </p:nvSpPr>
              <p:spPr>
                <a:xfrm>
                  <a:off x="82758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Elipsa 21"/>
                <p:cNvSpPr/>
                <p:nvPr/>
              </p:nvSpPr>
              <p:spPr>
                <a:xfrm>
                  <a:off x="1115616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Elipsa 22"/>
                <p:cNvSpPr/>
                <p:nvPr/>
              </p:nvSpPr>
              <p:spPr>
                <a:xfrm>
                  <a:off x="1403648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Elipsa 23"/>
                <p:cNvSpPr/>
                <p:nvPr/>
              </p:nvSpPr>
              <p:spPr>
                <a:xfrm>
                  <a:off x="169168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Elipsa 24"/>
                <p:cNvSpPr/>
                <p:nvPr/>
              </p:nvSpPr>
              <p:spPr>
                <a:xfrm>
                  <a:off x="197971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Elipsa 25"/>
                <p:cNvSpPr/>
                <p:nvPr/>
              </p:nvSpPr>
              <p:spPr>
                <a:xfrm>
                  <a:off x="226774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Elipsa 26"/>
                <p:cNvSpPr/>
                <p:nvPr/>
              </p:nvSpPr>
              <p:spPr>
                <a:xfrm>
                  <a:off x="226774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Elipsa 27"/>
                <p:cNvSpPr/>
                <p:nvPr/>
              </p:nvSpPr>
              <p:spPr>
                <a:xfrm>
                  <a:off x="197971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Elipsa 28"/>
                <p:cNvSpPr/>
                <p:nvPr/>
              </p:nvSpPr>
              <p:spPr>
                <a:xfrm>
                  <a:off x="169168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Elipsa 29"/>
                <p:cNvSpPr/>
                <p:nvPr/>
              </p:nvSpPr>
              <p:spPr>
                <a:xfrm>
                  <a:off x="1403648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Elipsa 30"/>
                <p:cNvSpPr/>
                <p:nvPr/>
              </p:nvSpPr>
              <p:spPr>
                <a:xfrm>
                  <a:off x="1115616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Elipsa 31"/>
                <p:cNvSpPr/>
                <p:nvPr/>
              </p:nvSpPr>
              <p:spPr>
                <a:xfrm>
                  <a:off x="82758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Elipsa 32"/>
                <p:cNvSpPr/>
                <p:nvPr/>
              </p:nvSpPr>
              <p:spPr>
                <a:xfrm>
                  <a:off x="53955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Elipsa 33"/>
                <p:cNvSpPr/>
                <p:nvPr/>
              </p:nvSpPr>
              <p:spPr>
                <a:xfrm>
                  <a:off x="25152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34"/>
                <p:cNvSpPr/>
                <p:nvPr/>
              </p:nvSpPr>
              <p:spPr>
                <a:xfrm>
                  <a:off x="25152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Elipsa 35"/>
                <p:cNvSpPr/>
                <p:nvPr/>
              </p:nvSpPr>
              <p:spPr>
                <a:xfrm>
                  <a:off x="53955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Elipsa 36"/>
                <p:cNvSpPr/>
                <p:nvPr/>
              </p:nvSpPr>
              <p:spPr>
                <a:xfrm>
                  <a:off x="82758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Elipsa 37"/>
                <p:cNvSpPr/>
                <p:nvPr/>
              </p:nvSpPr>
              <p:spPr>
                <a:xfrm>
                  <a:off x="1115616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Elipsa 38"/>
                <p:cNvSpPr/>
                <p:nvPr/>
              </p:nvSpPr>
              <p:spPr>
                <a:xfrm>
                  <a:off x="1403648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Elipsa 39"/>
                <p:cNvSpPr/>
                <p:nvPr/>
              </p:nvSpPr>
              <p:spPr>
                <a:xfrm>
                  <a:off x="169168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Elipsa 40"/>
                <p:cNvSpPr/>
                <p:nvPr/>
              </p:nvSpPr>
              <p:spPr>
                <a:xfrm>
                  <a:off x="197971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Elipsa 41"/>
                <p:cNvSpPr/>
                <p:nvPr/>
              </p:nvSpPr>
              <p:spPr>
                <a:xfrm>
                  <a:off x="226774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Elipsa 46"/>
                <p:cNvSpPr/>
                <p:nvPr/>
              </p:nvSpPr>
              <p:spPr>
                <a:xfrm>
                  <a:off x="1115616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Elipsa 47"/>
                <p:cNvSpPr/>
                <p:nvPr/>
              </p:nvSpPr>
              <p:spPr>
                <a:xfrm>
                  <a:off x="827584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Elipsa 48"/>
                <p:cNvSpPr/>
                <p:nvPr/>
              </p:nvSpPr>
              <p:spPr>
                <a:xfrm>
                  <a:off x="539552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Elipsa 49"/>
                <p:cNvSpPr/>
                <p:nvPr/>
              </p:nvSpPr>
              <p:spPr>
                <a:xfrm>
                  <a:off x="251520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Elipsa 50"/>
                <p:cNvSpPr/>
                <p:nvPr/>
              </p:nvSpPr>
              <p:spPr>
                <a:xfrm>
                  <a:off x="25152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Elipsa 51"/>
                <p:cNvSpPr/>
                <p:nvPr/>
              </p:nvSpPr>
              <p:spPr>
                <a:xfrm>
                  <a:off x="53955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Elipsa 52"/>
                <p:cNvSpPr/>
                <p:nvPr/>
              </p:nvSpPr>
              <p:spPr>
                <a:xfrm>
                  <a:off x="82758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Elipsa 53"/>
                <p:cNvSpPr/>
                <p:nvPr/>
              </p:nvSpPr>
              <p:spPr>
                <a:xfrm>
                  <a:off x="1115616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Elipsa 54"/>
                <p:cNvSpPr/>
                <p:nvPr/>
              </p:nvSpPr>
              <p:spPr>
                <a:xfrm>
                  <a:off x="1403648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Elipsa 55"/>
                <p:cNvSpPr/>
                <p:nvPr/>
              </p:nvSpPr>
              <p:spPr>
                <a:xfrm>
                  <a:off x="169168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Elipsa 56"/>
                <p:cNvSpPr/>
                <p:nvPr/>
              </p:nvSpPr>
              <p:spPr>
                <a:xfrm>
                  <a:off x="197971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Elipsa 57"/>
                <p:cNvSpPr/>
                <p:nvPr/>
              </p:nvSpPr>
              <p:spPr>
                <a:xfrm>
                  <a:off x="226774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Elipsa 58"/>
                <p:cNvSpPr/>
                <p:nvPr/>
              </p:nvSpPr>
              <p:spPr>
                <a:xfrm>
                  <a:off x="25152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Elipsa 59"/>
                <p:cNvSpPr/>
                <p:nvPr/>
              </p:nvSpPr>
              <p:spPr>
                <a:xfrm>
                  <a:off x="226774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1" name="Elipsa 60"/>
                <p:cNvSpPr/>
                <p:nvPr/>
              </p:nvSpPr>
              <p:spPr>
                <a:xfrm>
                  <a:off x="53955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2" name="Elipsa 61"/>
                <p:cNvSpPr/>
                <p:nvPr/>
              </p:nvSpPr>
              <p:spPr>
                <a:xfrm>
                  <a:off x="82758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Elipsa 62"/>
                <p:cNvSpPr/>
                <p:nvPr/>
              </p:nvSpPr>
              <p:spPr>
                <a:xfrm>
                  <a:off x="1115616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Elipsa 63"/>
                <p:cNvSpPr/>
                <p:nvPr/>
              </p:nvSpPr>
              <p:spPr>
                <a:xfrm>
                  <a:off x="1403648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Elipsa 64"/>
                <p:cNvSpPr/>
                <p:nvPr/>
              </p:nvSpPr>
              <p:spPr>
                <a:xfrm>
                  <a:off x="169168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6" name="Elipsa 65"/>
                <p:cNvSpPr/>
                <p:nvPr/>
              </p:nvSpPr>
              <p:spPr>
                <a:xfrm>
                  <a:off x="197971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Elipsa 66"/>
                <p:cNvSpPr/>
                <p:nvPr/>
              </p:nvSpPr>
              <p:spPr>
                <a:xfrm>
                  <a:off x="25152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Elipsa 67"/>
                <p:cNvSpPr/>
                <p:nvPr/>
              </p:nvSpPr>
              <p:spPr>
                <a:xfrm>
                  <a:off x="226774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Elipsa 68"/>
                <p:cNvSpPr/>
                <p:nvPr/>
              </p:nvSpPr>
              <p:spPr>
                <a:xfrm>
                  <a:off x="53955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Elipsa 69"/>
                <p:cNvSpPr/>
                <p:nvPr/>
              </p:nvSpPr>
              <p:spPr>
                <a:xfrm>
                  <a:off x="82758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Elipsa 70"/>
                <p:cNvSpPr/>
                <p:nvPr/>
              </p:nvSpPr>
              <p:spPr>
                <a:xfrm>
                  <a:off x="1115616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2" name="Elipsa 71"/>
                <p:cNvSpPr/>
                <p:nvPr/>
              </p:nvSpPr>
              <p:spPr>
                <a:xfrm>
                  <a:off x="1403648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Elipsa 72"/>
                <p:cNvSpPr/>
                <p:nvPr/>
              </p:nvSpPr>
              <p:spPr>
                <a:xfrm>
                  <a:off x="169168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4" name="Elipsa 73"/>
                <p:cNvSpPr/>
                <p:nvPr/>
              </p:nvSpPr>
              <p:spPr>
                <a:xfrm>
                  <a:off x="197971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Elipsa 74"/>
                <p:cNvSpPr/>
                <p:nvPr/>
              </p:nvSpPr>
              <p:spPr>
                <a:xfrm>
                  <a:off x="25152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6" name="Elipsa 75"/>
                <p:cNvSpPr/>
                <p:nvPr/>
              </p:nvSpPr>
              <p:spPr>
                <a:xfrm>
                  <a:off x="226774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Elipsa 76"/>
                <p:cNvSpPr/>
                <p:nvPr/>
              </p:nvSpPr>
              <p:spPr>
                <a:xfrm>
                  <a:off x="53955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Elipsa 77"/>
                <p:cNvSpPr/>
                <p:nvPr/>
              </p:nvSpPr>
              <p:spPr>
                <a:xfrm>
                  <a:off x="82758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9" name="Elipsa 78"/>
                <p:cNvSpPr/>
                <p:nvPr/>
              </p:nvSpPr>
              <p:spPr>
                <a:xfrm>
                  <a:off x="1115616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0" name="Elipsa 79"/>
                <p:cNvSpPr/>
                <p:nvPr/>
              </p:nvSpPr>
              <p:spPr>
                <a:xfrm>
                  <a:off x="1403648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Elipsa 80"/>
                <p:cNvSpPr/>
                <p:nvPr/>
              </p:nvSpPr>
              <p:spPr>
                <a:xfrm>
                  <a:off x="169168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2" name="Elipsa 81"/>
                <p:cNvSpPr/>
                <p:nvPr/>
              </p:nvSpPr>
              <p:spPr>
                <a:xfrm>
                  <a:off x="197971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120" name="Skupina 119"/>
          <p:cNvGrpSpPr/>
          <p:nvPr/>
        </p:nvGrpSpPr>
        <p:grpSpPr>
          <a:xfrm>
            <a:off x="3419872" y="2420888"/>
            <a:ext cx="2448272" cy="2376264"/>
            <a:chOff x="2987824" y="4149080"/>
            <a:chExt cx="2448272" cy="2376264"/>
          </a:xfrm>
        </p:grpSpPr>
        <p:grpSp>
          <p:nvGrpSpPr>
            <p:cNvPr id="117" name="Skupina 116"/>
            <p:cNvGrpSpPr/>
            <p:nvPr/>
          </p:nvGrpSpPr>
          <p:grpSpPr>
            <a:xfrm>
              <a:off x="2987824" y="4149080"/>
              <a:ext cx="2448272" cy="2376264"/>
              <a:chOff x="2987824" y="4149080"/>
              <a:chExt cx="2448272" cy="2376264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2987824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Elipsa 84"/>
              <p:cNvSpPr/>
              <p:nvPr/>
            </p:nvSpPr>
            <p:spPr>
              <a:xfrm>
                <a:off x="305983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Elipsa 85"/>
              <p:cNvSpPr/>
              <p:nvPr/>
            </p:nvSpPr>
            <p:spPr>
              <a:xfrm>
                <a:off x="3419872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Elipsa 86"/>
              <p:cNvSpPr/>
              <p:nvPr/>
            </p:nvSpPr>
            <p:spPr>
              <a:xfrm>
                <a:off x="377991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Elipsa 87"/>
              <p:cNvSpPr/>
              <p:nvPr/>
            </p:nvSpPr>
            <p:spPr>
              <a:xfrm>
                <a:off x="406794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Elipsa 88"/>
              <p:cNvSpPr/>
              <p:nvPr/>
            </p:nvSpPr>
            <p:spPr>
              <a:xfrm>
                <a:off x="442798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Elipsa 89"/>
              <p:cNvSpPr/>
              <p:nvPr/>
            </p:nvSpPr>
            <p:spPr>
              <a:xfrm>
                <a:off x="471601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Elipsa 90"/>
              <p:cNvSpPr/>
              <p:nvPr/>
            </p:nvSpPr>
            <p:spPr>
              <a:xfrm>
                <a:off x="507605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Elipsa 91"/>
              <p:cNvSpPr/>
              <p:nvPr/>
            </p:nvSpPr>
            <p:spPr>
              <a:xfrm>
                <a:off x="349188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Elipsa 92"/>
              <p:cNvSpPr/>
              <p:nvPr/>
            </p:nvSpPr>
            <p:spPr>
              <a:xfrm>
                <a:off x="5148064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Elipsa 93"/>
              <p:cNvSpPr/>
              <p:nvPr/>
            </p:nvSpPr>
            <p:spPr>
              <a:xfrm>
                <a:off x="3491880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Elipsa 94"/>
              <p:cNvSpPr/>
              <p:nvPr/>
            </p:nvSpPr>
            <p:spPr>
              <a:xfrm>
                <a:off x="3203848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Elipsa 95"/>
              <p:cNvSpPr/>
              <p:nvPr/>
            </p:nvSpPr>
            <p:spPr>
              <a:xfrm>
                <a:off x="4788024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Elipsa 96"/>
              <p:cNvSpPr/>
              <p:nvPr/>
            </p:nvSpPr>
            <p:spPr>
              <a:xfrm>
                <a:off x="3851920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Elipsa 97"/>
              <p:cNvSpPr/>
              <p:nvPr/>
            </p:nvSpPr>
            <p:spPr>
              <a:xfrm>
                <a:off x="421196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Elipsa 98"/>
              <p:cNvSpPr/>
              <p:nvPr/>
            </p:nvSpPr>
            <p:spPr>
              <a:xfrm>
                <a:off x="4499992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Elipsa 99"/>
              <p:cNvSpPr/>
              <p:nvPr/>
            </p:nvSpPr>
            <p:spPr>
              <a:xfrm>
                <a:off x="2987824" y="551723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Elipsa 100"/>
              <p:cNvSpPr/>
              <p:nvPr/>
            </p:nvSpPr>
            <p:spPr>
              <a:xfrm>
                <a:off x="3851920" y="544522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Elipsa 101"/>
              <p:cNvSpPr/>
              <p:nvPr/>
            </p:nvSpPr>
            <p:spPr>
              <a:xfrm>
                <a:off x="413995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Elipsa 102"/>
              <p:cNvSpPr/>
              <p:nvPr/>
            </p:nvSpPr>
            <p:spPr>
              <a:xfrm>
                <a:off x="449999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Elipsa 103"/>
              <p:cNvSpPr/>
              <p:nvPr/>
            </p:nvSpPr>
            <p:spPr>
              <a:xfrm>
                <a:off x="5004048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Elipsa 104"/>
              <p:cNvSpPr/>
              <p:nvPr/>
            </p:nvSpPr>
            <p:spPr>
              <a:xfrm>
                <a:off x="471601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Elipsa 105"/>
              <p:cNvSpPr/>
              <p:nvPr/>
            </p:nvSpPr>
            <p:spPr>
              <a:xfrm>
                <a:off x="428396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Elipsa 106"/>
              <p:cNvSpPr/>
              <p:nvPr/>
            </p:nvSpPr>
            <p:spPr>
              <a:xfrm>
                <a:off x="449999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Elipsa 107"/>
              <p:cNvSpPr/>
              <p:nvPr/>
            </p:nvSpPr>
            <p:spPr>
              <a:xfrm>
                <a:off x="327585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Elipsa 108"/>
              <p:cNvSpPr/>
              <p:nvPr/>
            </p:nvSpPr>
            <p:spPr>
              <a:xfrm>
                <a:off x="356388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Elipsa 109"/>
              <p:cNvSpPr/>
              <p:nvPr/>
            </p:nvSpPr>
            <p:spPr>
              <a:xfrm>
                <a:off x="406794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Elipsa 110"/>
              <p:cNvSpPr/>
              <p:nvPr/>
            </p:nvSpPr>
            <p:spPr>
              <a:xfrm>
                <a:off x="5076056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Elipsa 111"/>
              <p:cNvSpPr/>
              <p:nvPr/>
            </p:nvSpPr>
            <p:spPr>
              <a:xfrm>
                <a:off x="298782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Elipsa 112"/>
              <p:cNvSpPr/>
              <p:nvPr/>
            </p:nvSpPr>
            <p:spPr>
              <a:xfrm>
                <a:off x="370790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Elipsa 113"/>
              <p:cNvSpPr/>
              <p:nvPr/>
            </p:nvSpPr>
            <p:spPr>
              <a:xfrm>
                <a:off x="486003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Elipsa 115"/>
              <p:cNvSpPr/>
              <p:nvPr/>
            </p:nvSpPr>
            <p:spPr>
              <a:xfrm>
                <a:off x="334786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19" name="Přímá spojovací čára 118"/>
            <p:cNvCxnSpPr/>
            <p:nvPr/>
          </p:nvCxnSpPr>
          <p:spPr>
            <a:xfrm>
              <a:off x="2987824" y="5085184"/>
              <a:ext cx="237626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9" name="Skupina 128"/>
          <p:cNvGrpSpPr/>
          <p:nvPr/>
        </p:nvGrpSpPr>
        <p:grpSpPr>
          <a:xfrm>
            <a:off x="6264188" y="2348880"/>
            <a:ext cx="2376264" cy="2376264"/>
            <a:chOff x="5796136" y="4149080"/>
            <a:chExt cx="2376264" cy="2376264"/>
          </a:xfrm>
        </p:grpSpPr>
        <p:sp>
          <p:nvSpPr>
            <p:cNvPr id="18" name="Obdélník 17"/>
            <p:cNvSpPr/>
            <p:nvPr/>
          </p:nvSpPr>
          <p:spPr>
            <a:xfrm>
              <a:off x="5796136" y="4149080"/>
              <a:ext cx="2376264" cy="23762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Elipsa 120"/>
            <p:cNvSpPr/>
            <p:nvPr/>
          </p:nvSpPr>
          <p:spPr>
            <a:xfrm>
              <a:off x="5940152" y="60212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Elipsa 121"/>
            <p:cNvSpPr/>
            <p:nvPr/>
          </p:nvSpPr>
          <p:spPr>
            <a:xfrm>
              <a:off x="6660232" y="566124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Elipsa 122"/>
            <p:cNvSpPr/>
            <p:nvPr/>
          </p:nvSpPr>
          <p:spPr>
            <a:xfrm>
              <a:off x="7524328" y="5805264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Elipsa 123"/>
            <p:cNvSpPr/>
            <p:nvPr/>
          </p:nvSpPr>
          <p:spPr>
            <a:xfrm>
              <a:off x="752432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Elipsa 124"/>
            <p:cNvSpPr/>
            <p:nvPr/>
          </p:nvSpPr>
          <p:spPr>
            <a:xfrm>
              <a:off x="644420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Elipsa 125"/>
            <p:cNvSpPr/>
            <p:nvPr/>
          </p:nvSpPr>
          <p:spPr>
            <a:xfrm>
              <a:off x="7092280" y="4509120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Elipsa 126"/>
            <p:cNvSpPr/>
            <p:nvPr/>
          </p:nvSpPr>
          <p:spPr>
            <a:xfrm>
              <a:off x="5796136" y="4653136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Elipsa 127"/>
            <p:cNvSpPr/>
            <p:nvPr/>
          </p:nvSpPr>
          <p:spPr>
            <a:xfrm>
              <a:off x="6444208" y="42210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1" name="TextovéPole 130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Porovnání částicové stavby látek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504453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3095836" y="504453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6048164" y="504453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31" grpId="0" animBg="1"/>
      <p:bldP spid="2" grpId="0"/>
      <p:bldP spid="132" grpId="0"/>
      <p:bldP spid="1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Shrnutí - rozdíly v částicové stavbě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Pevné krystalické látky: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908720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hodně blízko u sebe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velmi malé mezery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772816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pevných látek se pohybují jen velmi málo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204864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pevných látek na sebe působí velkými vzájemnými silami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77055" y="263395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Kapalné látky:</a:t>
            </a:r>
            <a:endParaRPr lang="cs-CZ" sz="24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068960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blízko u sebe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501008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větší mezery než u pevných látek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933056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kapalin po sobě kloužou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623731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plynů na sebe působí velmi malými vzájemnými silami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7251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Plynné látky:</a:t>
            </a:r>
            <a:endParaRPr lang="cs-CZ" sz="24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15719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daleko od sebe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51723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velké mezery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877272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plynů se pohybují nejrychleji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4278078"/>
            <a:ext cx="8532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pevných látek na sebe působí menšími vzájemnými silami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968124" y="292387"/>
            <a:ext cx="1980728" cy="1897033"/>
            <a:chOff x="179512" y="4149080"/>
            <a:chExt cx="2376264" cy="2376264"/>
          </a:xfrm>
        </p:grpSpPr>
        <p:sp>
          <p:nvSpPr>
            <p:cNvPr id="19" name="Elipsa 42"/>
            <p:cNvSpPr/>
            <p:nvPr/>
          </p:nvSpPr>
          <p:spPr>
            <a:xfrm>
              <a:off x="2267744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43"/>
            <p:cNvSpPr/>
            <p:nvPr/>
          </p:nvSpPr>
          <p:spPr>
            <a:xfrm>
              <a:off x="1979712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44"/>
            <p:cNvSpPr/>
            <p:nvPr/>
          </p:nvSpPr>
          <p:spPr>
            <a:xfrm>
              <a:off x="1691680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45"/>
            <p:cNvSpPr/>
            <p:nvPr/>
          </p:nvSpPr>
          <p:spPr>
            <a:xfrm>
              <a:off x="1403648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179512" y="4149080"/>
              <a:ext cx="2376264" cy="2376264"/>
              <a:chOff x="179512" y="4149080"/>
              <a:chExt cx="2376264" cy="2376264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179512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5" name="Skupina 24"/>
              <p:cNvGrpSpPr/>
              <p:nvPr/>
            </p:nvGrpSpPr>
            <p:grpSpPr>
              <a:xfrm>
                <a:off x="251520" y="4149080"/>
                <a:ext cx="2304256" cy="2304256"/>
                <a:chOff x="251520" y="4149080"/>
                <a:chExt cx="2304256" cy="2304256"/>
              </a:xfrm>
            </p:grpSpPr>
            <p:sp>
              <p:nvSpPr>
                <p:cNvPr id="26" name="Elipsa 18"/>
                <p:cNvSpPr/>
                <p:nvPr/>
              </p:nvSpPr>
              <p:spPr>
                <a:xfrm>
                  <a:off x="25152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Elipsa 19"/>
                <p:cNvSpPr/>
                <p:nvPr/>
              </p:nvSpPr>
              <p:spPr>
                <a:xfrm>
                  <a:off x="53955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Elipsa 20"/>
                <p:cNvSpPr/>
                <p:nvPr/>
              </p:nvSpPr>
              <p:spPr>
                <a:xfrm>
                  <a:off x="82758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Elipsa 21"/>
                <p:cNvSpPr/>
                <p:nvPr/>
              </p:nvSpPr>
              <p:spPr>
                <a:xfrm>
                  <a:off x="1115616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Elipsa 22"/>
                <p:cNvSpPr/>
                <p:nvPr/>
              </p:nvSpPr>
              <p:spPr>
                <a:xfrm>
                  <a:off x="1403648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Elipsa 23"/>
                <p:cNvSpPr/>
                <p:nvPr/>
              </p:nvSpPr>
              <p:spPr>
                <a:xfrm>
                  <a:off x="169168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Elipsa 24"/>
                <p:cNvSpPr/>
                <p:nvPr/>
              </p:nvSpPr>
              <p:spPr>
                <a:xfrm>
                  <a:off x="197971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Elipsa 25"/>
                <p:cNvSpPr/>
                <p:nvPr/>
              </p:nvSpPr>
              <p:spPr>
                <a:xfrm>
                  <a:off x="226774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Elipsa 26"/>
                <p:cNvSpPr/>
                <p:nvPr/>
              </p:nvSpPr>
              <p:spPr>
                <a:xfrm>
                  <a:off x="226774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27"/>
                <p:cNvSpPr/>
                <p:nvPr/>
              </p:nvSpPr>
              <p:spPr>
                <a:xfrm>
                  <a:off x="197971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Elipsa 28"/>
                <p:cNvSpPr/>
                <p:nvPr/>
              </p:nvSpPr>
              <p:spPr>
                <a:xfrm>
                  <a:off x="169168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Elipsa 29"/>
                <p:cNvSpPr/>
                <p:nvPr/>
              </p:nvSpPr>
              <p:spPr>
                <a:xfrm>
                  <a:off x="1403648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Elipsa 30"/>
                <p:cNvSpPr/>
                <p:nvPr/>
              </p:nvSpPr>
              <p:spPr>
                <a:xfrm>
                  <a:off x="1115616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Elipsa 31"/>
                <p:cNvSpPr/>
                <p:nvPr/>
              </p:nvSpPr>
              <p:spPr>
                <a:xfrm>
                  <a:off x="82758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Elipsa 32"/>
                <p:cNvSpPr/>
                <p:nvPr/>
              </p:nvSpPr>
              <p:spPr>
                <a:xfrm>
                  <a:off x="53955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Elipsa 33"/>
                <p:cNvSpPr/>
                <p:nvPr/>
              </p:nvSpPr>
              <p:spPr>
                <a:xfrm>
                  <a:off x="25152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Elipsa 34"/>
                <p:cNvSpPr/>
                <p:nvPr/>
              </p:nvSpPr>
              <p:spPr>
                <a:xfrm>
                  <a:off x="25152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Elipsa 35"/>
                <p:cNvSpPr/>
                <p:nvPr/>
              </p:nvSpPr>
              <p:spPr>
                <a:xfrm>
                  <a:off x="53955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Elipsa 36"/>
                <p:cNvSpPr/>
                <p:nvPr/>
              </p:nvSpPr>
              <p:spPr>
                <a:xfrm>
                  <a:off x="82758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Elipsa 37"/>
                <p:cNvSpPr/>
                <p:nvPr/>
              </p:nvSpPr>
              <p:spPr>
                <a:xfrm>
                  <a:off x="1115616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Elipsa 38"/>
                <p:cNvSpPr/>
                <p:nvPr/>
              </p:nvSpPr>
              <p:spPr>
                <a:xfrm>
                  <a:off x="1403648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Elipsa 39"/>
                <p:cNvSpPr/>
                <p:nvPr/>
              </p:nvSpPr>
              <p:spPr>
                <a:xfrm>
                  <a:off x="169168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Elipsa 40"/>
                <p:cNvSpPr/>
                <p:nvPr/>
              </p:nvSpPr>
              <p:spPr>
                <a:xfrm>
                  <a:off x="197971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Elipsa 41"/>
                <p:cNvSpPr/>
                <p:nvPr/>
              </p:nvSpPr>
              <p:spPr>
                <a:xfrm>
                  <a:off x="226774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Elipsa 46"/>
                <p:cNvSpPr/>
                <p:nvPr/>
              </p:nvSpPr>
              <p:spPr>
                <a:xfrm>
                  <a:off x="1115616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Elipsa 47"/>
                <p:cNvSpPr/>
                <p:nvPr/>
              </p:nvSpPr>
              <p:spPr>
                <a:xfrm>
                  <a:off x="827584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Elipsa 48"/>
                <p:cNvSpPr/>
                <p:nvPr/>
              </p:nvSpPr>
              <p:spPr>
                <a:xfrm>
                  <a:off x="539552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Elipsa 49"/>
                <p:cNvSpPr/>
                <p:nvPr/>
              </p:nvSpPr>
              <p:spPr>
                <a:xfrm>
                  <a:off x="251520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Elipsa 50"/>
                <p:cNvSpPr/>
                <p:nvPr/>
              </p:nvSpPr>
              <p:spPr>
                <a:xfrm>
                  <a:off x="25152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Elipsa 51"/>
                <p:cNvSpPr/>
                <p:nvPr/>
              </p:nvSpPr>
              <p:spPr>
                <a:xfrm>
                  <a:off x="53955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Elipsa 52"/>
                <p:cNvSpPr/>
                <p:nvPr/>
              </p:nvSpPr>
              <p:spPr>
                <a:xfrm>
                  <a:off x="82758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Elipsa 53"/>
                <p:cNvSpPr/>
                <p:nvPr/>
              </p:nvSpPr>
              <p:spPr>
                <a:xfrm>
                  <a:off x="1115616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Elipsa 54"/>
                <p:cNvSpPr/>
                <p:nvPr/>
              </p:nvSpPr>
              <p:spPr>
                <a:xfrm>
                  <a:off x="1403648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Elipsa 55"/>
                <p:cNvSpPr/>
                <p:nvPr/>
              </p:nvSpPr>
              <p:spPr>
                <a:xfrm>
                  <a:off x="169168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Elipsa 56"/>
                <p:cNvSpPr/>
                <p:nvPr/>
              </p:nvSpPr>
              <p:spPr>
                <a:xfrm>
                  <a:off x="197971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1" name="Elipsa 57"/>
                <p:cNvSpPr/>
                <p:nvPr/>
              </p:nvSpPr>
              <p:spPr>
                <a:xfrm>
                  <a:off x="226774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2" name="Elipsa 58"/>
                <p:cNvSpPr/>
                <p:nvPr/>
              </p:nvSpPr>
              <p:spPr>
                <a:xfrm>
                  <a:off x="25152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Elipsa 59"/>
                <p:cNvSpPr/>
                <p:nvPr/>
              </p:nvSpPr>
              <p:spPr>
                <a:xfrm>
                  <a:off x="226774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Elipsa 60"/>
                <p:cNvSpPr/>
                <p:nvPr/>
              </p:nvSpPr>
              <p:spPr>
                <a:xfrm>
                  <a:off x="53955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Elipsa 61"/>
                <p:cNvSpPr/>
                <p:nvPr/>
              </p:nvSpPr>
              <p:spPr>
                <a:xfrm>
                  <a:off x="82758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6" name="Elipsa 62"/>
                <p:cNvSpPr/>
                <p:nvPr/>
              </p:nvSpPr>
              <p:spPr>
                <a:xfrm>
                  <a:off x="1115616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Elipsa 63"/>
                <p:cNvSpPr/>
                <p:nvPr/>
              </p:nvSpPr>
              <p:spPr>
                <a:xfrm>
                  <a:off x="1403648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Elipsa 64"/>
                <p:cNvSpPr/>
                <p:nvPr/>
              </p:nvSpPr>
              <p:spPr>
                <a:xfrm>
                  <a:off x="169168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Elipsa 65"/>
                <p:cNvSpPr/>
                <p:nvPr/>
              </p:nvSpPr>
              <p:spPr>
                <a:xfrm>
                  <a:off x="197971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Elipsa 66"/>
                <p:cNvSpPr/>
                <p:nvPr/>
              </p:nvSpPr>
              <p:spPr>
                <a:xfrm>
                  <a:off x="25152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Elipsa 67"/>
                <p:cNvSpPr/>
                <p:nvPr/>
              </p:nvSpPr>
              <p:spPr>
                <a:xfrm>
                  <a:off x="226774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2" name="Elipsa 68"/>
                <p:cNvSpPr/>
                <p:nvPr/>
              </p:nvSpPr>
              <p:spPr>
                <a:xfrm>
                  <a:off x="53955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Elipsa 69"/>
                <p:cNvSpPr/>
                <p:nvPr/>
              </p:nvSpPr>
              <p:spPr>
                <a:xfrm>
                  <a:off x="82758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4" name="Elipsa 70"/>
                <p:cNvSpPr/>
                <p:nvPr/>
              </p:nvSpPr>
              <p:spPr>
                <a:xfrm>
                  <a:off x="1115616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Elipsa 71"/>
                <p:cNvSpPr/>
                <p:nvPr/>
              </p:nvSpPr>
              <p:spPr>
                <a:xfrm>
                  <a:off x="1403648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6" name="Elipsa 72"/>
                <p:cNvSpPr/>
                <p:nvPr/>
              </p:nvSpPr>
              <p:spPr>
                <a:xfrm>
                  <a:off x="169168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Elipsa 73"/>
                <p:cNvSpPr/>
                <p:nvPr/>
              </p:nvSpPr>
              <p:spPr>
                <a:xfrm>
                  <a:off x="197971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Elipsa 74"/>
                <p:cNvSpPr/>
                <p:nvPr/>
              </p:nvSpPr>
              <p:spPr>
                <a:xfrm>
                  <a:off x="25152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9" name="Elipsa 75"/>
                <p:cNvSpPr/>
                <p:nvPr/>
              </p:nvSpPr>
              <p:spPr>
                <a:xfrm>
                  <a:off x="226774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0" name="Elipsa 76"/>
                <p:cNvSpPr/>
                <p:nvPr/>
              </p:nvSpPr>
              <p:spPr>
                <a:xfrm>
                  <a:off x="53955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Elipsa 77"/>
                <p:cNvSpPr/>
                <p:nvPr/>
              </p:nvSpPr>
              <p:spPr>
                <a:xfrm>
                  <a:off x="82758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2" name="Elipsa 78"/>
                <p:cNvSpPr/>
                <p:nvPr/>
              </p:nvSpPr>
              <p:spPr>
                <a:xfrm>
                  <a:off x="1115616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Elipsa 79"/>
                <p:cNvSpPr/>
                <p:nvPr/>
              </p:nvSpPr>
              <p:spPr>
                <a:xfrm>
                  <a:off x="1403648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4" name="Elipsa 80"/>
                <p:cNvSpPr/>
                <p:nvPr/>
              </p:nvSpPr>
              <p:spPr>
                <a:xfrm>
                  <a:off x="169168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5" name="Elipsa 81"/>
                <p:cNvSpPr/>
                <p:nvPr/>
              </p:nvSpPr>
              <p:spPr>
                <a:xfrm>
                  <a:off x="197971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86" name="Skupina 85"/>
          <p:cNvGrpSpPr/>
          <p:nvPr/>
        </p:nvGrpSpPr>
        <p:grpSpPr>
          <a:xfrm>
            <a:off x="6981174" y="2435697"/>
            <a:ext cx="2028589" cy="2093040"/>
            <a:chOff x="2987824" y="4149080"/>
            <a:chExt cx="2448272" cy="2376264"/>
          </a:xfrm>
        </p:grpSpPr>
        <p:grpSp>
          <p:nvGrpSpPr>
            <p:cNvPr id="87" name="Skupina 86"/>
            <p:cNvGrpSpPr/>
            <p:nvPr/>
          </p:nvGrpSpPr>
          <p:grpSpPr>
            <a:xfrm>
              <a:off x="2987824" y="4149080"/>
              <a:ext cx="2448272" cy="2376264"/>
              <a:chOff x="2987824" y="4149080"/>
              <a:chExt cx="2448272" cy="2376264"/>
            </a:xfrm>
          </p:grpSpPr>
          <p:sp>
            <p:nvSpPr>
              <p:cNvPr id="89" name="Obdélník 88"/>
              <p:cNvSpPr/>
              <p:nvPr/>
            </p:nvSpPr>
            <p:spPr>
              <a:xfrm>
                <a:off x="2987824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Elipsa 84"/>
              <p:cNvSpPr/>
              <p:nvPr/>
            </p:nvSpPr>
            <p:spPr>
              <a:xfrm>
                <a:off x="305983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Elipsa 85"/>
              <p:cNvSpPr/>
              <p:nvPr/>
            </p:nvSpPr>
            <p:spPr>
              <a:xfrm>
                <a:off x="3419872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Elipsa 86"/>
              <p:cNvSpPr/>
              <p:nvPr/>
            </p:nvSpPr>
            <p:spPr>
              <a:xfrm>
                <a:off x="377991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Elipsa 87"/>
              <p:cNvSpPr/>
              <p:nvPr/>
            </p:nvSpPr>
            <p:spPr>
              <a:xfrm>
                <a:off x="406794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Elipsa 88"/>
              <p:cNvSpPr/>
              <p:nvPr/>
            </p:nvSpPr>
            <p:spPr>
              <a:xfrm>
                <a:off x="442798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Elipsa 89"/>
              <p:cNvSpPr/>
              <p:nvPr/>
            </p:nvSpPr>
            <p:spPr>
              <a:xfrm>
                <a:off x="471601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Elipsa 90"/>
              <p:cNvSpPr/>
              <p:nvPr/>
            </p:nvSpPr>
            <p:spPr>
              <a:xfrm>
                <a:off x="507605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Elipsa 91"/>
              <p:cNvSpPr/>
              <p:nvPr/>
            </p:nvSpPr>
            <p:spPr>
              <a:xfrm>
                <a:off x="349188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Elipsa 92"/>
              <p:cNvSpPr/>
              <p:nvPr/>
            </p:nvSpPr>
            <p:spPr>
              <a:xfrm>
                <a:off x="5148064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Elipsa 93"/>
              <p:cNvSpPr/>
              <p:nvPr/>
            </p:nvSpPr>
            <p:spPr>
              <a:xfrm>
                <a:off x="3491880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Elipsa 94"/>
              <p:cNvSpPr/>
              <p:nvPr/>
            </p:nvSpPr>
            <p:spPr>
              <a:xfrm>
                <a:off x="3203848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Elipsa 95"/>
              <p:cNvSpPr/>
              <p:nvPr/>
            </p:nvSpPr>
            <p:spPr>
              <a:xfrm>
                <a:off x="4788024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Elipsa 96"/>
              <p:cNvSpPr/>
              <p:nvPr/>
            </p:nvSpPr>
            <p:spPr>
              <a:xfrm>
                <a:off x="3851920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Elipsa 97"/>
              <p:cNvSpPr/>
              <p:nvPr/>
            </p:nvSpPr>
            <p:spPr>
              <a:xfrm>
                <a:off x="421196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Elipsa 98"/>
              <p:cNvSpPr/>
              <p:nvPr/>
            </p:nvSpPr>
            <p:spPr>
              <a:xfrm>
                <a:off x="4499992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Elipsa 99"/>
              <p:cNvSpPr/>
              <p:nvPr/>
            </p:nvSpPr>
            <p:spPr>
              <a:xfrm>
                <a:off x="2987824" y="551723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Elipsa 100"/>
              <p:cNvSpPr/>
              <p:nvPr/>
            </p:nvSpPr>
            <p:spPr>
              <a:xfrm>
                <a:off x="3851920" y="544522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Elipsa 101"/>
              <p:cNvSpPr/>
              <p:nvPr/>
            </p:nvSpPr>
            <p:spPr>
              <a:xfrm>
                <a:off x="413995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Elipsa 102"/>
              <p:cNvSpPr/>
              <p:nvPr/>
            </p:nvSpPr>
            <p:spPr>
              <a:xfrm>
                <a:off x="449999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Elipsa 103"/>
              <p:cNvSpPr/>
              <p:nvPr/>
            </p:nvSpPr>
            <p:spPr>
              <a:xfrm>
                <a:off x="5004048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Elipsa 104"/>
              <p:cNvSpPr/>
              <p:nvPr/>
            </p:nvSpPr>
            <p:spPr>
              <a:xfrm>
                <a:off x="471601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Elipsa 105"/>
              <p:cNvSpPr/>
              <p:nvPr/>
            </p:nvSpPr>
            <p:spPr>
              <a:xfrm>
                <a:off x="428396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Elipsa 106"/>
              <p:cNvSpPr/>
              <p:nvPr/>
            </p:nvSpPr>
            <p:spPr>
              <a:xfrm>
                <a:off x="449999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Elipsa 107"/>
              <p:cNvSpPr/>
              <p:nvPr/>
            </p:nvSpPr>
            <p:spPr>
              <a:xfrm>
                <a:off x="327585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Elipsa 108"/>
              <p:cNvSpPr/>
              <p:nvPr/>
            </p:nvSpPr>
            <p:spPr>
              <a:xfrm>
                <a:off x="356388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Elipsa 109"/>
              <p:cNvSpPr/>
              <p:nvPr/>
            </p:nvSpPr>
            <p:spPr>
              <a:xfrm>
                <a:off x="406794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Elipsa 110"/>
              <p:cNvSpPr/>
              <p:nvPr/>
            </p:nvSpPr>
            <p:spPr>
              <a:xfrm>
                <a:off x="5076056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Elipsa 111"/>
              <p:cNvSpPr/>
              <p:nvPr/>
            </p:nvSpPr>
            <p:spPr>
              <a:xfrm>
                <a:off x="298782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Elipsa 112"/>
              <p:cNvSpPr/>
              <p:nvPr/>
            </p:nvSpPr>
            <p:spPr>
              <a:xfrm>
                <a:off x="370790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Elipsa 113"/>
              <p:cNvSpPr/>
              <p:nvPr/>
            </p:nvSpPr>
            <p:spPr>
              <a:xfrm>
                <a:off x="486003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Elipsa 115"/>
              <p:cNvSpPr/>
              <p:nvPr/>
            </p:nvSpPr>
            <p:spPr>
              <a:xfrm>
                <a:off x="334786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88" name="Přímá spojovací čára 118"/>
            <p:cNvCxnSpPr/>
            <p:nvPr/>
          </p:nvCxnSpPr>
          <p:spPr>
            <a:xfrm>
              <a:off x="2987824" y="5085184"/>
              <a:ext cx="237626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1" name="Skupina 120"/>
          <p:cNvGrpSpPr/>
          <p:nvPr/>
        </p:nvGrpSpPr>
        <p:grpSpPr>
          <a:xfrm>
            <a:off x="6981174" y="4785172"/>
            <a:ext cx="1968926" cy="1920882"/>
            <a:chOff x="5796136" y="4149080"/>
            <a:chExt cx="2376264" cy="2376264"/>
          </a:xfrm>
        </p:grpSpPr>
        <p:sp>
          <p:nvSpPr>
            <p:cNvPr id="122" name="Obdélník 121"/>
            <p:cNvSpPr/>
            <p:nvPr/>
          </p:nvSpPr>
          <p:spPr>
            <a:xfrm>
              <a:off x="5796136" y="4149080"/>
              <a:ext cx="2376264" cy="23762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Elipsa 120"/>
            <p:cNvSpPr/>
            <p:nvPr/>
          </p:nvSpPr>
          <p:spPr>
            <a:xfrm>
              <a:off x="5940152" y="60212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Elipsa 121"/>
            <p:cNvSpPr/>
            <p:nvPr/>
          </p:nvSpPr>
          <p:spPr>
            <a:xfrm>
              <a:off x="6660232" y="566124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Elipsa 122"/>
            <p:cNvSpPr/>
            <p:nvPr/>
          </p:nvSpPr>
          <p:spPr>
            <a:xfrm>
              <a:off x="7524328" y="5805264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Elipsa 123"/>
            <p:cNvSpPr/>
            <p:nvPr/>
          </p:nvSpPr>
          <p:spPr>
            <a:xfrm>
              <a:off x="752432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Elipsa 124"/>
            <p:cNvSpPr/>
            <p:nvPr/>
          </p:nvSpPr>
          <p:spPr>
            <a:xfrm>
              <a:off x="644420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Elipsa 125"/>
            <p:cNvSpPr/>
            <p:nvPr/>
          </p:nvSpPr>
          <p:spPr>
            <a:xfrm>
              <a:off x="7092280" y="4509120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Elipsa 126"/>
            <p:cNvSpPr/>
            <p:nvPr/>
          </p:nvSpPr>
          <p:spPr>
            <a:xfrm>
              <a:off x="5796136" y="4653136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Elipsa 127"/>
            <p:cNvSpPr/>
            <p:nvPr/>
          </p:nvSpPr>
          <p:spPr>
            <a:xfrm>
              <a:off x="6444208" y="42210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1" name="TextovéPole 130"/>
          <p:cNvSpPr txBox="1"/>
          <p:nvPr/>
        </p:nvSpPr>
        <p:spPr>
          <a:xfrm>
            <a:off x="6464068" y="26796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6464068" y="262009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6477118" y="47820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1" grpId="0"/>
      <p:bldP spid="132" grpId="0"/>
      <p:bldP spid="1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6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5847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Jak </a:t>
            </a:r>
            <a:r>
              <a:rPr lang="cs-CZ" sz="3200" b="1" dirty="0"/>
              <a:t>vysvětlíte tento experiment?</a:t>
            </a:r>
          </a:p>
        </p:txBody>
      </p:sp>
      <p:sp>
        <p:nvSpPr>
          <p:cNvPr id="248837" name="Text Box 5"/>
          <p:cNvSpPr txBox="1">
            <a:spLocks noChangeArrowheads="1"/>
          </p:cNvSpPr>
          <p:nvPr/>
        </p:nvSpPr>
        <p:spPr bwMode="auto">
          <a:xfrm>
            <a:off x="0" y="548680"/>
            <a:ext cx="9144000" cy="1373188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Na dno sklenice dáme sbalený sáček s čajem a </a:t>
            </a:r>
            <a:r>
              <a:rPr lang="cs-CZ" sz="2800" dirty="0" smtClean="0"/>
              <a:t>zatížíme ho, aby </a:t>
            </a:r>
            <a:r>
              <a:rPr lang="cs-CZ" sz="2800" dirty="0"/>
              <a:t>zůstal u dna. Pak do sklenice opatrně nalijeme </a:t>
            </a:r>
            <a:r>
              <a:rPr lang="cs-CZ" sz="2800" dirty="0" smtClean="0"/>
              <a:t>studenou </a:t>
            </a:r>
            <a:r>
              <a:rPr lang="cs-CZ" sz="2800" dirty="0"/>
              <a:t>vodu. Co se stane po několika dnech?</a:t>
            </a:r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0" y="620688"/>
            <a:ext cx="9144000" cy="94615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Jak vysvětlíme, že částice čaje se přemísťovaly v </a:t>
            </a:r>
            <a:r>
              <a:rPr lang="cs-CZ" sz="2800" dirty="0" smtClean="0"/>
              <a:t>opačném směru</a:t>
            </a:r>
            <a:r>
              <a:rPr lang="cs-CZ" sz="2800" dirty="0"/>
              <a:t>, než na ně působila gravitační síla Země?</a:t>
            </a:r>
          </a:p>
        </p:txBody>
      </p:sp>
      <p:sp>
        <p:nvSpPr>
          <p:cNvPr id="248841" name="Text Box 9"/>
          <p:cNvSpPr txBox="1">
            <a:spLocks noChangeArrowheads="1"/>
          </p:cNvSpPr>
          <p:nvPr/>
        </p:nvSpPr>
        <p:spPr bwMode="auto">
          <a:xfrm>
            <a:off x="0" y="1556792"/>
            <a:ext cx="914400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Protože částice látek se neustále neuspořádaně pohybují.</a:t>
            </a:r>
          </a:p>
        </p:txBody>
      </p:sp>
      <p:sp>
        <p:nvSpPr>
          <p:cNvPr id="248842" name="Text Box 10"/>
          <p:cNvSpPr txBox="1">
            <a:spLocks noChangeArrowheads="1"/>
          </p:cNvSpPr>
          <p:nvPr/>
        </p:nvSpPr>
        <p:spPr bwMode="auto">
          <a:xfrm>
            <a:off x="0" y="620688"/>
            <a:ext cx="9144000" cy="181588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Těmto </a:t>
            </a:r>
            <a:r>
              <a:rPr lang="cs-CZ" sz="2800" dirty="0" smtClean="0"/>
              <a:t>dějům říkáme </a:t>
            </a:r>
            <a:r>
              <a:rPr lang="cs-CZ" sz="2800" b="1" dirty="0" smtClean="0">
                <a:solidFill>
                  <a:srgbClr val="FF0000"/>
                </a:solidFill>
              </a:rPr>
              <a:t>DIFUZE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Difuze = samovolné </a:t>
            </a:r>
            <a:r>
              <a:rPr lang="cs-CZ" sz="2800" dirty="0">
                <a:solidFill>
                  <a:srgbClr val="FF0000"/>
                </a:solidFill>
              </a:rPr>
              <a:t>pronikání částic jedné látky </a:t>
            </a:r>
            <a:r>
              <a:rPr lang="cs-CZ" sz="2800" dirty="0" smtClean="0">
                <a:solidFill>
                  <a:srgbClr val="FF0000"/>
                </a:solidFill>
              </a:rPr>
              <a:t>mezi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částice </a:t>
            </a:r>
            <a:r>
              <a:rPr lang="cs-CZ" sz="2800" dirty="0">
                <a:solidFill>
                  <a:srgbClr val="FF0000"/>
                </a:solidFill>
              </a:rPr>
              <a:t>druhé </a:t>
            </a:r>
            <a:r>
              <a:rPr lang="cs-CZ" sz="2800" dirty="0" smtClean="0">
                <a:solidFill>
                  <a:srgbClr val="FF0000"/>
                </a:solidFill>
              </a:rPr>
              <a:t>látky.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248845" name="Picture 13" descr="3_lahv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9" y="2276081"/>
            <a:ext cx="4104456" cy="45819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48843" name="Text Box 11"/>
          <p:cNvSpPr txBox="1">
            <a:spLocks noChangeArrowheads="1"/>
          </p:cNvSpPr>
          <p:nvPr/>
        </p:nvSpPr>
        <p:spPr bwMode="auto">
          <a:xfrm>
            <a:off x="6246" y="2895669"/>
            <a:ext cx="9144000" cy="181588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… probíhá </a:t>
            </a:r>
            <a:r>
              <a:rPr lang="cs-CZ" sz="2800" b="1" dirty="0"/>
              <a:t>v</a:t>
            </a:r>
            <a:r>
              <a:rPr lang="cs-CZ" sz="2800" dirty="0"/>
              <a:t> </a:t>
            </a:r>
            <a:r>
              <a:rPr lang="cs-CZ" sz="2800" b="1" dirty="0" smtClean="0"/>
              <a:t>kapalinách</a:t>
            </a:r>
            <a:r>
              <a:rPr lang="cs-CZ" sz="2800" dirty="0"/>
              <a:t> </a:t>
            </a:r>
            <a:r>
              <a:rPr lang="cs-CZ" sz="2800" dirty="0" smtClean="0"/>
              <a:t>– sirup ve vodě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</a:t>
            </a:r>
            <a:r>
              <a:rPr lang="cs-CZ" sz="2800" b="1" dirty="0" smtClean="0"/>
              <a:t>v plynech</a:t>
            </a:r>
            <a:r>
              <a:rPr lang="cs-CZ" sz="2800" b="1" dirty="0"/>
              <a:t> </a:t>
            </a:r>
            <a:r>
              <a:rPr lang="cs-CZ" sz="2800" dirty="0" smtClean="0"/>
              <a:t>– vůně či zápach ve vzduchu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i </a:t>
            </a:r>
            <a:r>
              <a:rPr lang="cs-CZ" sz="2800" b="1" dirty="0" smtClean="0"/>
              <a:t>v </a:t>
            </a:r>
            <a:r>
              <a:rPr lang="cs-CZ" sz="2800" b="1" dirty="0"/>
              <a:t>pevných </a:t>
            </a:r>
            <a:r>
              <a:rPr lang="cs-CZ" sz="2800" b="1" dirty="0" smtClean="0"/>
              <a:t>látkách</a:t>
            </a:r>
            <a:r>
              <a:rPr lang="cs-CZ" sz="2800" dirty="0" smtClean="0"/>
              <a:t>, ale </a:t>
            </a:r>
            <a:r>
              <a:rPr lang="cs-CZ" sz="2800" dirty="0"/>
              <a:t>velmi </a:t>
            </a:r>
            <a:r>
              <a:rPr lang="cs-CZ" sz="2800" dirty="0" smtClean="0"/>
              <a:t>pomalu –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archeologické vykopávky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1835696" y="6488668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488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488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6" grpId="0" animBg="1"/>
      <p:bldP spid="248837" grpId="0" animBg="1"/>
      <p:bldP spid="248837" grpId="1" animBg="1"/>
      <p:bldP spid="248840" grpId="0" animBg="1"/>
      <p:bldP spid="248840" grpId="1" animBg="1"/>
      <p:bldP spid="248841" grpId="0" animBg="1"/>
      <p:bldP spid="248841" grpId="1" animBg="1"/>
      <p:bldP spid="248842" grpId="0" animBg="1"/>
      <p:bldP spid="248843" grpId="0" animBg="1"/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550" name="Picture 6" descr="Diffusion1"/>
          <p:cNvPicPr>
            <a:picLocks noChangeAspect="1" noChangeArrowheads="1"/>
          </p:cNvPicPr>
          <p:nvPr/>
        </p:nvPicPr>
        <p:blipFill>
          <a:blip r:embed="rId2" cstate="print"/>
          <a:srcRect r="4283"/>
          <a:stretch>
            <a:fillRect/>
          </a:stretch>
        </p:blipFill>
        <p:spPr bwMode="auto">
          <a:xfrm>
            <a:off x="0" y="1217613"/>
            <a:ext cx="1954213" cy="2722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1" name="Picture 7" descr="Diffusion2"/>
          <p:cNvPicPr>
            <a:picLocks noChangeAspect="1" noChangeArrowheads="1"/>
          </p:cNvPicPr>
          <p:nvPr/>
        </p:nvPicPr>
        <p:blipFill>
          <a:blip r:embed="rId3" cstate="print"/>
          <a:srcRect l="7559" r="7559"/>
          <a:stretch>
            <a:fillRect/>
          </a:stretch>
        </p:blipFill>
        <p:spPr bwMode="auto">
          <a:xfrm>
            <a:off x="2017713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2" name="Picture 8" descr="Diffusion4"/>
          <p:cNvPicPr>
            <a:picLocks noChangeAspect="1" noChangeArrowheads="1"/>
          </p:cNvPicPr>
          <p:nvPr/>
        </p:nvPicPr>
        <p:blipFill>
          <a:blip r:embed="rId4" cstate="print"/>
          <a:srcRect l="7559" r="7559"/>
          <a:stretch>
            <a:fillRect/>
          </a:stretch>
        </p:blipFill>
        <p:spPr bwMode="auto">
          <a:xfrm>
            <a:off x="3798888" y="1216024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3" name="Picture 9" descr="Diffusion6"/>
          <p:cNvPicPr>
            <a:picLocks noChangeAspect="1" noChangeArrowheads="1"/>
          </p:cNvPicPr>
          <p:nvPr/>
        </p:nvPicPr>
        <p:blipFill>
          <a:blip r:embed="rId5" cstate="print"/>
          <a:srcRect l="7559" r="7559"/>
          <a:stretch>
            <a:fillRect/>
          </a:stretch>
        </p:blipFill>
        <p:spPr bwMode="auto">
          <a:xfrm>
            <a:off x="5602288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4" name="Picture 10" descr="Diffusion8"/>
          <p:cNvPicPr>
            <a:picLocks noChangeAspect="1" noChangeArrowheads="1"/>
          </p:cNvPicPr>
          <p:nvPr/>
        </p:nvPicPr>
        <p:blipFill>
          <a:blip r:embed="rId6" cstate="print"/>
          <a:srcRect l="7559" r="7559"/>
          <a:stretch>
            <a:fillRect/>
          </a:stretch>
        </p:blipFill>
        <p:spPr bwMode="auto">
          <a:xfrm>
            <a:off x="7410450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36555" name="Text Box 11"/>
          <p:cNvSpPr txBox="1">
            <a:spLocks noChangeArrowheads="1"/>
          </p:cNvSpPr>
          <p:nvPr/>
        </p:nvSpPr>
        <p:spPr bwMode="auto">
          <a:xfrm>
            <a:off x="0" y="0"/>
            <a:ext cx="9144000" cy="954107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/>
              <a:t>Další příklad </a:t>
            </a:r>
            <a:r>
              <a:rPr lang="cs-CZ" sz="2800" b="1" dirty="0" smtClean="0"/>
              <a:t>difuze</a:t>
            </a:r>
            <a:endParaRPr lang="cs-CZ" sz="2800" dirty="0" smtClean="0"/>
          </a:p>
          <a:p>
            <a:pPr algn="ctr"/>
            <a:r>
              <a:rPr lang="cs-CZ" sz="2800" dirty="0" smtClean="0"/>
              <a:t>- pronikání částic barviva (skalice modrá) mezi molekuly vody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437112"/>
            <a:ext cx="9144000" cy="22467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To, že se voda bude postupně celá obarvovat nám dokazuje, že mezi molekulami vody jsou mezery, do kterých mohou částice barviva pronikat.</a:t>
            </a:r>
          </a:p>
          <a:p>
            <a:r>
              <a:rPr lang="cs-CZ" sz="2800" dirty="0" smtClean="0"/>
              <a:t>Také dokazuje, že se částice vody pohybují a díky tomu se voda obarvuje směrem vzhůru.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0" y="3927103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36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236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236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236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236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236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55" grpId="0" animBg="1"/>
      <p:bldP spid="8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605" name="Text Box 37"/>
          <p:cNvSpPr txBox="1">
            <a:spLocks noChangeArrowheads="1"/>
          </p:cNvSpPr>
          <p:nvPr/>
        </p:nvSpPr>
        <p:spPr bwMode="auto">
          <a:xfrm>
            <a:off x="0" y="0"/>
            <a:ext cx="9144000" cy="94615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K potvrzení o neustálém neuspořádaném pohybu látek</a:t>
            </a:r>
          </a:p>
          <a:p>
            <a:r>
              <a:rPr lang="cs-CZ" sz="2800" dirty="0"/>
              <a:t>přispěl r. 1827 anglický botanik </a:t>
            </a:r>
            <a:r>
              <a:rPr lang="cs-CZ" sz="2800" b="1" dirty="0"/>
              <a:t>Brown</a:t>
            </a:r>
            <a:r>
              <a:rPr lang="cs-CZ" sz="2800" dirty="0"/>
              <a:t> (čti  braun).</a:t>
            </a:r>
          </a:p>
        </p:txBody>
      </p:sp>
      <p:sp>
        <p:nvSpPr>
          <p:cNvPr id="237607" name="Text Box 39"/>
          <p:cNvSpPr txBox="1">
            <a:spLocks noChangeArrowheads="1"/>
          </p:cNvSpPr>
          <p:nvPr/>
        </p:nvSpPr>
        <p:spPr bwMode="auto">
          <a:xfrm>
            <a:off x="-11297" y="1844824"/>
            <a:ext cx="5904148" cy="1384995"/>
          </a:xfrm>
          <a:prstGeom prst="rect">
            <a:avLst/>
          </a:prstGeom>
          <a:ln w="28575">
            <a:headEnd type="none" w="sm" len="sm"/>
            <a:tailEnd type="none" w="sm" len="sm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Do kapky vody nasypal zrníčka pylu a pozoroval </a:t>
            </a:r>
            <a:r>
              <a:rPr lang="cs-CZ" sz="2800" dirty="0" smtClean="0"/>
              <a:t>je pod </a:t>
            </a:r>
            <a:r>
              <a:rPr lang="cs-CZ" sz="2800" dirty="0"/>
              <a:t>mikroskopem. Co asi viděl?  </a:t>
            </a:r>
          </a:p>
        </p:txBody>
      </p:sp>
      <p:sp>
        <p:nvSpPr>
          <p:cNvPr id="237608" name="Text Box 40"/>
          <p:cNvSpPr txBox="1">
            <a:spLocks noChangeArrowheads="1"/>
          </p:cNvSpPr>
          <p:nvPr/>
        </p:nvSpPr>
        <p:spPr bwMode="auto">
          <a:xfrm>
            <a:off x="384747" y="3316145"/>
            <a:ext cx="5508104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/>
              <a:t>…viděl </a:t>
            </a:r>
            <a:r>
              <a:rPr lang="cs-CZ" sz="2800" dirty="0"/>
              <a:t>trhavý pohyb pylových </a:t>
            </a:r>
            <a:r>
              <a:rPr lang="cs-CZ" sz="2800" dirty="0" smtClean="0"/>
              <a:t>zrnek</a:t>
            </a:r>
          </a:p>
          <a:p>
            <a:r>
              <a:rPr lang="cs-CZ" sz="2800" dirty="0" smtClean="0"/>
              <a:t>   = </a:t>
            </a:r>
            <a:r>
              <a:rPr lang="cs-CZ" sz="2800" b="1" dirty="0"/>
              <a:t>Brownův pohyb</a:t>
            </a:r>
            <a:r>
              <a:rPr lang="cs-CZ" sz="2800" dirty="0"/>
              <a:t>.</a:t>
            </a:r>
          </a:p>
        </p:txBody>
      </p:sp>
      <p:sp>
        <p:nvSpPr>
          <p:cNvPr id="237609" name="Text Box 41"/>
          <p:cNvSpPr txBox="1">
            <a:spLocks noChangeArrowheads="1"/>
          </p:cNvSpPr>
          <p:nvPr/>
        </p:nvSpPr>
        <p:spPr bwMode="auto">
          <a:xfrm>
            <a:off x="0" y="1153220"/>
            <a:ext cx="421196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/>
              <a:t>Robert Brown</a:t>
            </a:r>
            <a:r>
              <a:rPr lang="cs-CZ" sz="2800" dirty="0"/>
              <a:t> (1773-1858)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300192" y="6406149"/>
            <a:ext cx="24482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aplet -Brownův pohyb</a:t>
            </a:r>
            <a:endParaRPr lang="cs-CZ" dirty="0"/>
          </a:p>
        </p:txBody>
      </p:sp>
      <p:sp>
        <p:nvSpPr>
          <p:cNvPr id="7" name="Text Box 40"/>
          <p:cNvSpPr txBox="1">
            <a:spLocks noChangeArrowheads="1"/>
          </p:cNvSpPr>
          <p:nvPr/>
        </p:nvSpPr>
        <p:spPr bwMode="auto">
          <a:xfrm>
            <a:off x="-11297" y="5676304"/>
            <a:ext cx="914400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Tímto pokusem nepřímo dokázal, že částice látky se pohybují.</a:t>
            </a:r>
            <a:endParaRPr lang="cs-CZ" sz="2800" dirty="0"/>
          </a:p>
        </p:txBody>
      </p:sp>
      <p:pic>
        <p:nvPicPr>
          <p:cNvPr id="1026" name="Picture 2" descr="http://upload.wikimedia.org/wikipedia/commons/3/32/Robert_Brown_%28botanist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6628" y="1153220"/>
            <a:ext cx="2886075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682773" y="4296435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10" name="Text Box 40"/>
          <p:cNvSpPr txBox="1">
            <a:spLocks noChangeArrowheads="1"/>
          </p:cNvSpPr>
          <p:nvPr/>
        </p:nvSpPr>
        <p:spPr bwMode="auto">
          <a:xfrm>
            <a:off x="379633" y="4299487"/>
            <a:ext cx="5508104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/>
              <a:t>…zrnka se pohybovala v důsledku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nárazů molekul vody.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803878" y="6430643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237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605" grpId="0" animBg="1"/>
      <p:bldP spid="237607" grpId="0" animBg="1"/>
      <p:bldP spid="237608" grpId="0"/>
      <p:bldP spid="237609" grpId="0" animBg="1"/>
      <p:bldP spid="6" grpId="0"/>
      <p:bldP spid="7" grpId="0" animBg="1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http://fyzweb.cz/materialy/aplety_hwang/brown/gas2D/gas2D_cz.html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/>
              <a:t>[1</a:t>
            </a:r>
            <a:r>
              <a:rPr lang="cs-CZ" dirty="0" smtClean="0"/>
              <a:t>], [2], [3]</a:t>
            </a:r>
          </a:p>
          <a:p>
            <a:r>
              <a:rPr lang="cs-CZ" dirty="0" smtClean="0"/>
              <a:t>- vlastní</a:t>
            </a:r>
            <a:endParaRPr lang="cs-CZ" dirty="0"/>
          </a:p>
          <a:p>
            <a:r>
              <a:rPr lang="cs-CZ" dirty="0" smtClean="0"/>
              <a:t>[4], [5]</a:t>
            </a:r>
            <a:endParaRPr lang="cs-CZ" dirty="0"/>
          </a:p>
          <a:p>
            <a:r>
              <a:rPr lang="cs-CZ" dirty="0" smtClean="0"/>
              <a:t>Obrázky použity z výukového materiálu uloženého na: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dum.</a:t>
            </a:r>
            <a:r>
              <a:rPr lang="cs-CZ" dirty="0" err="1" smtClean="0">
                <a:hlinkClick r:id="rId2"/>
              </a:rPr>
              <a:t>rvp.cz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materialy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latky</a:t>
            </a:r>
            <a:r>
              <a:rPr lang="cs-CZ" dirty="0" smtClean="0">
                <a:hlinkClick r:id="rId2"/>
              </a:rPr>
              <a:t>-jsou-</a:t>
            </a:r>
            <a:r>
              <a:rPr lang="cs-CZ" dirty="0" err="1" smtClean="0">
                <a:hlinkClick r:id="rId2"/>
              </a:rPr>
              <a:t>slozeny</a:t>
            </a:r>
            <a:r>
              <a:rPr lang="cs-CZ" dirty="0" smtClean="0">
                <a:hlinkClick r:id="rId2"/>
              </a:rPr>
              <a:t>-z-</a:t>
            </a:r>
            <a:r>
              <a:rPr lang="cs-CZ" dirty="0" err="1" smtClean="0">
                <a:hlinkClick r:id="rId2"/>
              </a:rPr>
              <a:t>castic.html</a:t>
            </a:r>
            <a:r>
              <a:rPr lang="cs-CZ" dirty="0" smtClean="0">
                <a:hlinkClick r:id="rId2"/>
              </a:rPr>
              <a:t>#</a:t>
            </a:r>
            <a:r>
              <a:rPr lang="cs-CZ" dirty="0" err="1" smtClean="0">
                <a:hlinkClick r:id="rId2"/>
              </a:rPr>
              <a:t>material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files</a:t>
            </a:r>
            <a:r>
              <a:rPr lang="cs-CZ" dirty="0" smtClean="0"/>
              <a:t>, autor fotografií Mgr. Marek </a:t>
            </a:r>
            <a:r>
              <a:rPr lang="cs-CZ" dirty="0" err="1" smtClean="0"/>
              <a:t>Killar</a:t>
            </a:r>
            <a:endParaRPr lang="cs-CZ" dirty="0" smtClean="0"/>
          </a:p>
          <a:p>
            <a:r>
              <a:rPr lang="cs-CZ" dirty="0" smtClean="0"/>
              <a:t>Obrázky z učebnice: Fyzika pro 6.ročník, nakladatelství </a:t>
            </a:r>
            <a:r>
              <a:rPr lang="cs-CZ" dirty="0" err="1" smtClean="0"/>
              <a:t>Prometheus</a:t>
            </a:r>
            <a:endParaRPr lang="cs-CZ" dirty="0" smtClean="0"/>
          </a:p>
          <a:p>
            <a:r>
              <a:rPr lang="cs-CZ" dirty="0" smtClean="0"/>
              <a:t>[6]</a:t>
            </a:r>
            <a:endParaRPr lang="cs-CZ" dirty="0"/>
          </a:p>
          <a:p>
            <a:r>
              <a:rPr lang="cs-CZ" dirty="0"/>
              <a:t>http://upload.wikimedia.org/wikipedia/commons/3/32/Robert_Brown_%</a:t>
            </a:r>
            <a:r>
              <a:rPr lang="cs-CZ" dirty="0" smtClean="0"/>
              <a:t>28botanist%29.jpg</a:t>
            </a:r>
          </a:p>
          <a:p>
            <a:r>
              <a:rPr lang="cs-CZ" dirty="0" smtClean="0"/>
              <a:t>[7]</a:t>
            </a:r>
            <a:endParaRPr lang="cs-CZ" dirty="0"/>
          </a:p>
          <a:p>
            <a:r>
              <a:rPr lang="cs-CZ" dirty="0" smtClean="0"/>
              <a:t>Odkaz na aplet:</a:t>
            </a:r>
          </a:p>
          <a:p>
            <a:r>
              <a:rPr lang="cs-CZ" dirty="0"/>
              <a:t>http://fyzweb.cz/materialy/aplety_hwang/brown/gas2D/gas2D_cz.html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572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58</cp:revision>
  <dcterms:modified xsi:type="dcterms:W3CDTF">2012-05-21T15:32:54Z</dcterms:modified>
</cp:coreProperties>
</file>