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63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92896"/>
            <a:ext cx="89644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Závislost hustoty kapaliny na teplotě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1763688" y="4221088"/>
            <a:ext cx="59046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VY_32_INOVACE_24_ </a:t>
            </a:r>
            <a:r>
              <a:rPr lang="cs-CZ" dirty="0" err="1" smtClean="0"/>
              <a:t>zavislost</a:t>
            </a:r>
            <a:r>
              <a:rPr lang="cs-CZ" dirty="0" smtClean="0"/>
              <a:t>_hustoty_kapaliny_na_</a:t>
            </a:r>
            <a:r>
              <a:rPr lang="cs-CZ" dirty="0" err="1" smtClean="0"/>
              <a:t>teplote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899592" cy="4672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115616" y="0"/>
            <a:ext cx="453650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 se nazývá zařízení na obrázku?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692696"/>
            <a:ext cx="216024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 čemu slouží?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412776"/>
            <a:ext cx="36004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Na jakém principu funguje?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068960"/>
            <a:ext cx="612068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 se mění objem kapaliny s rostoucí teplotou?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221088"/>
            <a:ext cx="453650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Bude se měnit i její hustota? A jak?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4221088"/>
            <a:ext cx="1440160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FF0000"/>
                </a:solidFill>
              </a:rPr>
              <a:t>ρ </a:t>
            </a:r>
            <a:r>
              <a:rPr lang="cs-CZ" sz="2400" b="1" dirty="0" smtClean="0">
                <a:solidFill>
                  <a:srgbClr val="FF0000"/>
                </a:solidFill>
              </a:rPr>
              <a:t>= m : 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16216" y="5085184"/>
            <a:ext cx="244827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Objem se zvětšuje</a:t>
            </a:r>
            <a:endParaRPr lang="cs-CZ" sz="2400" dirty="0"/>
          </a:p>
        </p:txBody>
      </p:sp>
      <p:cxnSp>
        <p:nvCxnSpPr>
          <p:cNvPr id="11" name="Přímá spojovací šipka 10"/>
          <p:cNvCxnSpPr/>
          <p:nvPr/>
        </p:nvCxnSpPr>
        <p:spPr>
          <a:xfrm rot="16200000" flipV="1">
            <a:off x="6984268" y="4761148"/>
            <a:ext cx="504056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131840" y="5013176"/>
            <a:ext cx="295232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Hustota se zmenšuje</a:t>
            </a:r>
            <a:endParaRPr lang="cs-CZ" sz="2400" dirty="0"/>
          </a:p>
        </p:txBody>
      </p:sp>
      <p:cxnSp>
        <p:nvCxnSpPr>
          <p:cNvPr id="13" name="Přímá spojovací šipka 12"/>
          <p:cNvCxnSpPr/>
          <p:nvPr/>
        </p:nvCxnSpPr>
        <p:spPr>
          <a:xfrm rot="5400000" flipH="1" flipV="1">
            <a:off x="5706126" y="4599130"/>
            <a:ext cx="432048" cy="3960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868144" y="0"/>
            <a:ext cx="3275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...teploměr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692696"/>
            <a:ext cx="5652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...k měření teploty vzduchu (venkovní)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75656" y="1988840"/>
            <a:ext cx="7668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...oteplení – hladina kapaliny v teploměru stoupne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75656" y="2492896"/>
            <a:ext cx="7668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...ochlazení – hladina kapaliny v teploměru klesne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75656" y="3645024"/>
            <a:ext cx="7668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...s rostoucí teplotou se objem kapaliny zvětšuje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0" y="5733256"/>
            <a:ext cx="9144000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Téměř pro všechny kapaliny platí, že s rostoucí teplotou se jejich hustota zmenšuje, s klesající teplotou se naopak jejich hustota </a:t>
            </a:r>
            <a:r>
              <a:rPr lang="cs-CZ" sz="2400" dirty="0"/>
              <a:t>z</a:t>
            </a:r>
            <a:r>
              <a:rPr lang="cs-CZ" sz="2400" dirty="0" smtClean="0"/>
              <a:t>většuje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Jediná voda v určitém teplotním rozmezí toto nesplňuje.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0" y="4648489"/>
            <a:ext cx="449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/>
      <p:bldP spid="9" grpId="0" animBg="1"/>
      <p:bldP spid="12" grpId="0" animBg="1"/>
      <p:bldP spid="14" grpId="0"/>
      <p:bldP spid="15" grpId="0"/>
      <p:bldP spid="16" grpId="0"/>
      <p:bldP spid="17" grpId="0"/>
      <p:bldP spid="18" grpId="0"/>
      <p:bldP spid="22" grpId="0" animBg="1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S rostoucí teplotou se hustota látek zmenšuje.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524918"/>
            <a:ext cx="341987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Platí to pro všechny látky?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032189"/>
            <a:ext cx="586814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Zkus porovnat a vysvětlit následující obrázky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39813"/>
            <a:ext cx="9050982" cy="2539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984" y="4180344"/>
            <a:ext cx="9144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Podle dříve </a:t>
            </a:r>
            <a:r>
              <a:rPr lang="cs-CZ" sz="2400" dirty="0" smtClean="0"/>
              <a:t>popsané závislosti hustoty na teplotě by </a:t>
            </a:r>
            <a:r>
              <a:rPr lang="cs-CZ" sz="2400" dirty="0" smtClean="0"/>
              <a:t>voda měla být nejhustší při teplotě 0°C.</a:t>
            </a:r>
          </a:p>
          <a:p>
            <a:r>
              <a:rPr lang="cs-CZ" sz="2400" dirty="0" smtClean="0"/>
              <a:t>Nejhustší kapalina se drží u dna.</a:t>
            </a:r>
          </a:p>
          <a:p>
            <a:r>
              <a:rPr lang="cs-CZ" sz="2400" dirty="0" smtClean="0"/>
              <a:t>Z obrázků vyplývá, že voda má největší hustotu při 4°C.</a:t>
            </a:r>
          </a:p>
          <a:p>
            <a:r>
              <a:rPr lang="cs-CZ" sz="2400" dirty="0" smtClean="0"/>
              <a:t>Tato výjimečná vlastnost se nazývá </a:t>
            </a:r>
            <a:r>
              <a:rPr lang="cs-CZ" sz="2400" b="1" dirty="0" smtClean="0">
                <a:solidFill>
                  <a:srgbClr val="FF0000"/>
                </a:solidFill>
              </a:rPr>
              <a:t>anomálie vody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U dna velkých rybníků a jezer je i v zimě teplota blízká 4°C a mohou zde přežít mnohé druhy vodních živočichů.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3709535"/>
            <a:ext cx="449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Otázky k zamyšlení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Proč je u rychlovarné konvice topné těleso na dně nebo pod dnem?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196752"/>
            <a:ext cx="8388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 horká voda má menší hustotu než studená. Horká voda bude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stoupat  vzhůru a hustší chladnější voda bude klesat dolů. Tak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se postupně ohřeje kapalina v celém objemu.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564904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Proč se nemůže použít do venkovních teploměrů voda (2 důvody)?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212976"/>
            <a:ext cx="8388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FF0000"/>
                </a:solidFill>
              </a:rPr>
              <a:t>Při teplotě 0°C by zmrzla.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FF0000"/>
                </a:solidFill>
              </a:rPr>
              <a:t>V rozmezí od 0°C do 4°C by ukazoval špatně (anomálie vody)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4293096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Proč louže na rozdíl od rybníků mohou zamrznout celé a ne jen na povrchu?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5445224"/>
            <a:ext cx="8388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cs-CZ" sz="2400" b="1" dirty="0" smtClean="0">
                <a:solidFill>
                  <a:srgbClr val="FF0000"/>
                </a:solidFill>
              </a:rPr>
              <a:t>Hloubka louže je příliš malá, a proto tenká ledová slupka na loužích neizoluje zbytek louže od zamrzání.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 animBg="1"/>
      <p:bldP spid="6" grpId="0"/>
      <p:bldP spid="7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Zápis:</a:t>
            </a:r>
          </a:p>
          <a:p>
            <a:r>
              <a:rPr lang="cs-CZ" sz="2800" dirty="0" smtClean="0"/>
              <a:t>Téma: </a:t>
            </a:r>
            <a:r>
              <a:rPr lang="cs-CZ" sz="2800" b="1" dirty="0" smtClean="0">
                <a:solidFill>
                  <a:srgbClr val="FF0000"/>
                </a:solidFill>
              </a:rPr>
              <a:t>Závislost hustoty kapalin na teplotě</a:t>
            </a:r>
          </a:p>
          <a:p>
            <a:endParaRPr lang="cs-CZ" sz="2800" dirty="0" smtClean="0"/>
          </a:p>
          <a:p>
            <a:r>
              <a:rPr lang="cs-CZ" sz="2800" dirty="0" smtClean="0"/>
              <a:t>Při zvýšení teploty kapaliny:</a:t>
            </a:r>
          </a:p>
          <a:p>
            <a:r>
              <a:rPr lang="cs-CZ" sz="2800" dirty="0" smtClean="0"/>
              <a:t>	- se zvětší její objem (teploměr)</a:t>
            </a:r>
          </a:p>
          <a:p>
            <a:r>
              <a:rPr lang="cs-CZ" sz="2800" dirty="0" smtClean="0"/>
              <a:t>	- se zmenší její hustota (hmotnost se zachovává)</a:t>
            </a:r>
          </a:p>
          <a:p>
            <a:endParaRPr lang="cs-CZ" sz="2800" dirty="0" smtClean="0"/>
          </a:p>
          <a:p>
            <a:r>
              <a:rPr lang="cs-CZ" sz="2800" dirty="0" smtClean="0"/>
              <a:t>Výjimkou je voda</a:t>
            </a:r>
          </a:p>
          <a:p>
            <a:r>
              <a:rPr lang="cs-CZ" sz="2800" dirty="0" smtClean="0"/>
              <a:t>	- její hustota je nejvyšší při 4°C, nikoliv při 0°C</a:t>
            </a:r>
          </a:p>
          <a:p>
            <a:r>
              <a:rPr lang="cs-CZ" sz="2800" dirty="0" smtClean="0"/>
              <a:t>	- tato vlastnost se nazývá </a:t>
            </a:r>
            <a:r>
              <a:rPr lang="cs-CZ" sz="2800" b="1" dirty="0" smtClean="0"/>
              <a:t>anomálie vody</a:t>
            </a:r>
          </a:p>
          <a:p>
            <a:r>
              <a:rPr lang="cs-CZ" sz="2800" b="1" dirty="0" smtClean="0"/>
              <a:t>	</a:t>
            </a:r>
            <a:r>
              <a:rPr lang="cs-CZ" sz="2800" dirty="0" smtClean="0"/>
              <a:t>- tato anomálie umožňuje v zimě ve velkých rybnících a</a:t>
            </a:r>
          </a:p>
          <a:p>
            <a:r>
              <a:rPr lang="cs-CZ" sz="2800" dirty="0" smtClean="0"/>
              <a:t>             jezerech přežít u dna vodním živočichům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Obrázky:</a:t>
            </a:r>
          </a:p>
          <a:p>
            <a:r>
              <a:rPr lang="cs-CZ" dirty="0"/>
              <a:t>[1]</a:t>
            </a:r>
          </a:p>
          <a:p>
            <a:r>
              <a:rPr lang="cs-CZ" dirty="0" err="1" smtClean="0"/>
              <a:t>Sken</a:t>
            </a:r>
            <a:r>
              <a:rPr lang="cs-CZ" dirty="0" smtClean="0"/>
              <a:t>- str. 65 </a:t>
            </a:r>
            <a:r>
              <a:rPr lang="cs-CZ" dirty="0"/>
              <a:t>- </a:t>
            </a:r>
            <a:r>
              <a:rPr lang="cs-CZ" dirty="0" err="1"/>
              <a:t>Mgr.RAUNER</a:t>
            </a:r>
            <a:r>
              <a:rPr lang="cs-CZ" dirty="0"/>
              <a:t>, Karel , et al. Fyzika 7 učebnice pro základní školy a víceletá gymnázia. Plzeň : Fraus, 2005. 136 s. ISBN 80-7238-431-7.</a:t>
            </a:r>
          </a:p>
          <a:p>
            <a:r>
              <a:rPr lang="cs-CZ" dirty="0" smtClean="0"/>
              <a:t>[2]</a:t>
            </a:r>
            <a:endParaRPr lang="cs-CZ" dirty="0"/>
          </a:p>
          <a:p>
            <a:r>
              <a:rPr lang="cs-CZ" dirty="0" err="1"/>
              <a:t>Sken</a:t>
            </a:r>
            <a:r>
              <a:rPr lang="cs-CZ" dirty="0"/>
              <a:t>- str. 65 - </a:t>
            </a:r>
            <a:r>
              <a:rPr lang="cs-CZ" dirty="0" err="1"/>
              <a:t>Mgr.RAUNER</a:t>
            </a:r>
            <a:r>
              <a:rPr lang="cs-CZ" dirty="0"/>
              <a:t>, Karel , et al. Fyzika 7 učebnice pro základní školy a víceletá gymnázia. Plzeň : Fraus, 2005. 136 s. ISBN 80-7238-431-7.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466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user</cp:lastModifiedBy>
  <cp:revision>52</cp:revision>
  <dcterms:modified xsi:type="dcterms:W3CDTF">2012-05-21T15:43:37Z</dcterms:modified>
</cp:coreProperties>
</file>