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4B6FAF-C88F-4F54-B413-D14C45FB842E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AA6CFD-DBFA-4D87-A017-B6D9B3EFB2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515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AA6CFD-DBFA-4D87-A017-B6D9B3EFB2F0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2840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AA6CFD-DBFA-4D87-A017-B6D9B3EFB2F0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55445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9003E-BD0E-4363-A97F-69BE82985CEF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2EC8-D05A-486E-823B-BF1C025CBD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497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9003E-BD0E-4363-A97F-69BE82985CEF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2EC8-D05A-486E-823B-BF1C025CBD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3935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9003E-BD0E-4363-A97F-69BE82985CEF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2EC8-D05A-486E-823B-BF1C025CBD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6745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9003E-BD0E-4363-A97F-69BE82985CEF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2EC8-D05A-486E-823B-BF1C025CBD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5845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9003E-BD0E-4363-A97F-69BE82985CEF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2EC8-D05A-486E-823B-BF1C025CBD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2056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9003E-BD0E-4363-A97F-69BE82985CEF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2EC8-D05A-486E-823B-BF1C025CBD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3012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9003E-BD0E-4363-A97F-69BE82985CEF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2EC8-D05A-486E-823B-BF1C025CBD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2162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9003E-BD0E-4363-A97F-69BE82985CEF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2EC8-D05A-486E-823B-BF1C025CBD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8109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9003E-BD0E-4363-A97F-69BE82985CEF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2EC8-D05A-486E-823B-BF1C025CBD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4125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9003E-BD0E-4363-A97F-69BE82985CEF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2EC8-D05A-486E-823B-BF1C025CBD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86974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9003E-BD0E-4363-A97F-69BE82985CEF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2EC8-D05A-486E-823B-BF1C025CBD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2439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9003E-BD0E-4363-A97F-69BE82985CEF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62EC8-D05A-486E-823B-BF1C025CBD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5460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Picea_sitchensis_forest.jpg" TargetMode="External"/><Relationship Id="rId3" Type="http://schemas.openxmlformats.org/officeDocument/2006/relationships/hyperlink" Target="http://cs.wikipedia.org/wiki/Soubor:Feldhase.jpg" TargetMode="External"/><Relationship Id="rId7" Type="http://schemas.openxmlformats.org/officeDocument/2006/relationships/hyperlink" Target="http://cs.wikipedia.org/wiki/Soubor:Selpologne.jpg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Sphyrapicus_ruber1.jpg" TargetMode="External"/><Relationship Id="rId11" Type="http://schemas.openxmlformats.org/officeDocument/2006/relationships/image" Target="../media/image1.png"/><Relationship Id="rId5" Type="http://schemas.openxmlformats.org/officeDocument/2006/relationships/hyperlink" Target="http://cs.wikipedia.org/wiki/Soubor:Rapakivigranite_ss.jpg" TargetMode="External"/><Relationship Id="rId10" Type="http://schemas.openxmlformats.org/officeDocument/2006/relationships/hyperlink" Target="http://cs.wikipedia.org/wiki/Soubor:Coal.jpg" TargetMode="External"/><Relationship Id="rId4" Type="http://schemas.openxmlformats.org/officeDocument/2006/relationships/hyperlink" Target="http://cs.wikipedia.org/wiki/Soubor:Quartz_Crystal.jpg" TargetMode="External"/><Relationship Id="rId9" Type="http://schemas.openxmlformats.org/officeDocument/2006/relationships/hyperlink" Target="http://cs.wikipedia.org/wiki/Soubor:Lagarta2.jpg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9.png"/><Relationship Id="rId4" Type="http://schemas.openxmlformats.org/officeDocument/2006/relationships/image" Target="../media/image4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26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31.png"/><Relationship Id="rId4" Type="http://schemas.openxmlformats.org/officeDocument/2006/relationships/image" Target="../media/image17.png"/><Relationship Id="rId9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5192" y="30510"/>
            <a:ext cx="8229600" cy="1143000"/>
          </a:xfrm>
          <a:solidFill>
            <a:schemeClr val="bg2">
              <a:lumMod val="50000"/>
            </a:schemeClr>
          </a:solidFill>
        </p:spPr>
        <p:txBody>
          <a:bodyPr/>
          <a:lstStyle/>
          <a:p>
            <a:r>
              <a:rPr lang="cs-CZ" b="1" dirty="0" smtClean="0"/>
              <a:t>Neživá příroda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24744"/>
            <a:ext cx="8856984" cy="4752528"/>
          </a:xfrm>
        </p:spPr>
        <p:txBody>
          <a:bodyPr>
            <a:normAutofit fontScale="85000" lnSpcReduction="20000"/>
          </a:bodyPr>
          <a:lstStyle/>
          <a:p>
            <a:pPr marL="0" lvl="0" indent="0" algn="ctr">
              <a:buNone/>
            </a:pPr>
            <a:r>
              <a:rPr lang="cs-CZ" sz="1800" b="1" dirty="0">
                <a:solidFill>
                  <a:prstClr val="black"/>
                </a:solidFill>
              </a:rPr>
              <a:t>Člověk a jeho svět  (Prvouka pro 3. ročník)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Číslo projektu:  </a:t>
            </a:r>
            <a:r>
              <a:rPr lang="cs-CZ" sz="1800" dirty="0">
                <a:solidFill>
                  <a:prstClr val="black"/>
                </a:solidFill>
              </a:rPr>
              <a:t>CZ.1.07/1.4.00/21.0866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Šablona:  </a:t>
            </a:r>
            <a:r>
              <a:rPr lang="cs-CZ" sz="1800" dirty="0">
                <a:solidFill>
                  <a:prstClr val="black"/>
                </a:solidFill>
              </a:rPr>
              <a:t>III/2 Inovace a zkvalitnění výuky prostřednictvím ICT</a:t>
            </a:r>
            <a:endParaRPr lang="cs-CZ" sz="18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Název:  </a:t>
            </a:r>
            <a:r>
              <a:rPr lang="cs-CZ" sz="1800" dirty="0" smtClean="0">
                <a:solidFill>
                  <a:prstClr val="black"/>
                </a:solidFill>
              </a:rPr>
              <a:t>VY_32_INOVACE_11_NEŽIVÁ </a:t>
            </a:r>
            <a:r>
              <a:rPr lang="cs-CZ" sz="1800" dirty="0">
                <a:solidFill>
                  <a:prstClr val="black"/>
                </a:solidFill>
              </a:rPr>
              <a:t>PŘÍRODA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Sada: </a:t>
            </a:r>
            <a:r>
              <a:rPr lang="cs-CZ" sz="1800" dirty="0">
                <a:solidFill>
                  <a:prstClr val="black"/>
                </a:solidFill>
              </a:rPr>
              <a:t>2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Druh materiálu:  </a:t>
            </a:r>
            <a:r>
              <a:rPr lang="cs-CZ" sz="1800" dirty="0">
                <a:solidFill>
                  <a:prstClr val="black"/>
                </a:solidFill>
              </a:rPr>
              <a:t>DUM PRV </a:t>
            </a:r>
            <a:r>
              <a:rPr lang="cs-CZ" sz="1800" dirty="0" smtClean="0">
                <a:solidFill>
                  <a:prstClr val="black"/>
                </a:solidFill>
              </a:rPr>
              <a:t>č. 11</a:t>
            </a:r>
            <a:endParaRPr lang="cs-CZ" sz="18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Jméno autora:  </a:t>
            </a:r>
            <a:r>
              <a:rPr lang="cs-CZ" sz="1800" dirty="0">
                <a:solidFill>
                  <a:prstClr val="black"/>
                </a:solidFill>
              </a:rPr>
              <a:t>Mgr. Žaneta Gruntová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Škola: </a:t>
            </a:r>
            <a:r>
              <a:rPr lang="cs-CZ" sz="1800" dirty="0">
                <a:solidFill>
                  <a:prstClr val="black"/>
                </a:solidFill>
              </a:rPr>
              <a:t>ZŠ A MŠ Cholina, okres Olomouc, příspěvková organizace</a:t>
            </a:r>
          </a:p>
          <a:p>
            <a:pPr marL="0" lvl="0" indent="0">
              <a:buNone/>
            </a:pPr>
            <a:r>
              <a:rPr lang="cs-CZ" sz="1800" dirty="0">
                <a:solidFill>
                  <a:prstClr val="black"/>
                </a:solidFill>
              </a:rPr>
              <a:t>            Cholina 35, 783 </a:t>
            </a:r>
            <a:r>
              <a:rPr lang="cs-CZ" sz="1800" dirty="0" smtClean="0">
                <a:solidFill>
                  <a:prstClr val="black"/>
                </a:solidFill>
              </a:rPr>
              <a:t>22</a:t>
            </a:r>
          </a:p>
          <a:p>
            <a:pPr marL="0" lvl="0" indent="0">
              <a:buNone/>
            </a:pPr>
            <a:r>
              <a:rPr lang="cs-CZ" sz="1800" b="1" dirty="0" smtClean="0">
                <a:solidFill>
                  <a:prstClr val="black"/>
                </a:solidFill>
              </a:rPr>
              <a:t>Datum vytvoření:  </a:t>
            </a:r>
            <a:r>
              <a:rPr lang="cs-CZ" sz="1800" dirty="0" smtClean="0">
                <a:solidFill>
                  <a:prstClr val="black"/>
                </a:solidFill>
              </a:rPr>
              <a:t>7. 1. 2012</a:t>
            </a:r>
            <a:endParaRPr lang="cs-CZ" sz="18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Předmět:  </a:t>
            </a:r>
            <a:r>
              <a:rPr lang="cs-CZ" sz="1800" dirty="0">
                <a:solidFill>
                  <a:prstClr val="black"/>
                </a:solidFill>
              </a:rPr>
              <a:t>Prvouka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Ročník:  </a:t>
            </a:r>
            <a:r>
              <a:rPr lang="cs-CZ" sz="1800" dirty="0">
                <a:solidFill>
                  <a:prstClr val="black"/>
                </a:solidFill>
              </a:rPr>
              <a:t>třetí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Anotace:  </a:t>
            </a:r>
            <a:r>
              <a:rPr lang="cs-CZ" sz="1800" dirty="0">
                <a:solidFill>
                  <a:prstClr val="black"/>
                </a:solidFill>
              </a:rPr>
              <a:t>Materiál (DUM) je určený k procvičení učiva o </a:t>
            </a:r>
            <a:r>
              <a:rPr lang="cs-CZ" sz="1800" dirty="0" smtClean="0">
                <a:solidFill>
                  <a:prstClr val="black"/>
                </a:solidFill>
              </a:rPr>
              <a:t>neživé </a:t>
            </a:r>
            <a:r>
              <a:rPr lang="cs-CZ" sz="1800" dirty="0">
                <a:solidFill>
                  <a:prstClr val="black"/>
                </a:solidFill>
              </a:rPr>
              <a:t>přírodě. </a:t>
            </a:r>
          </a:p>
          <a:p>
            <a:pPr marL="0" lvl="0" indent="0">
              <a:buNone/>
            </a:pPr>
            <a:r>
              <a:rPr lang="cs-CZ" sz="1800" dirty="0">
                <a:solidFill>
                  <a:prstClr val="black"/>
                </a:solidFill>
              </a:rPr>
              <a:t>                  Je určen ke společné práci, která proběhne na interaktivní tabuli. 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Klíčová slova:  </a:t>
            </a:r>
            <a:r>
              <a:rPr lang="cs-CZ" sz="1800" dirty="0" smtClean="0">
                <a:solidFill>
                  <a:prstClr val="black"/>
                </a:solidFill>
              </a:rPr>
              <a:t>neživá </a:t>
            </a:r>
            <a:r>
              <a:rPr lang="cs-CZ" sz="1800" dirty="0">
                <a:solidFill>
                  <a:prstClr val="black"/>
                </a:solidFill>
              </a:rPr>
              <a:t>příroda, </a:t>
            </a:r>
            <a:r>
              <a:rPr lang="cs-CZ" sz="1800" dirty="0" smtClean="0">
                <a:solidFill>
                  <a:prstClr val="black"/>
                </a:solidFill>
              </a:rPr>
              <a:t>neživé přírodniny</a:t>
            </a:r>
            <a:r>
              <a:rPr lang="cs-CZ" sz="1800" dirty="0">
                <a:solidFill>
                  <a:prstClr val="black"/>
                </a:solidFill>
              </a:rPr>
              <a:t> 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Zdroje: </a:t>
            </a:r>
            <a:r>
              <a:rPr lang="cs-CZ" sz="1800" dirty="0">
                <a:solidFill>
                  <a:prstClr val="black"/>
                </a:solidFill>
                <a:hlinkClick r:id="rId2"/>
              </a:rPr>
              <a:t>www.office.microsoft.com</a:t>
            </a:r>
            <a:r>
              <a:rPr lang="cs-CZ" sz="1800" dirty="0">
                <a:solidFill>
                  <a:prstClr val="black"/>
                </a:solidFill>
              </a:rPr>
              <a:t>, </a:t>
            </a:r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cs.wikipedia.org/wiki/</a:t>
            </a:r>
            <a:r>
              <a:rPr lang="cs-CZ" sz="1800" dirty="0" err="1" smtClean="0">
                <a:hlinkClick r:id="rId3"/>
              </a:rPr>
              <a:t>Soubor:Feldhase.jpg</a:t>
            </a:r>
            <a:r>
              <a:rPr lang="cs-CZ" sz="1800" dirty="0" smtClean="0"/>
              <a:t>,  </a:t>
            </a:r>
          </a:p>
          <a:p>
            <a:pPr marL="0" lvl="0" indent="0">
              <a:buNone/>
            </a:pPr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cs.wikipedia.org/wiki/</a:t>
            </a:r>
            <a:r>
              <a:rPr lang="cs-CZ" sz="1800" dirty="0" err="1" smtClean="0">
                <a:hlinkClick r:id="rId4"/>
              </a:rPr>
              <a:t>Soubor:Quartz_Crystal.jpg</a:t>
            </a:r>
            <a:r>
              <a:rPr lang="cs-CZ" sz="1800" dirty="0" smtClean="0"/>
              <a:t>, </a:t>
            </a:r>
            <a:r>
              <a:rPr lang="cs-CZ" sz="1600" dirty="0">
                <a:hlinkClick r:id="rId5"/>
              </a:rPr>
              <a:t>http://</a:t>
            </a:r>
            <a:r>
              <a:rPr lang="cs-CZ" sz="1600" dirty="0" smtClean="0">
                <a:hlinkClick r:id="rId5"/>
              </a:rPr>
              <a:t>cs.wikipedia.org/wiki/Soubor:Rapakivigranite_ss.jpg</a:t>
            </a:r>
            <a:endParaRPr lang="cs-CZ" sz="1600" dirty="0" smtClean="0"/>
          </a:p>
          <a:p>
            <a:pPr marL="0" lvl="0" indent="0">
              <a:buNone/>
            </a:pPr>
            <a:r>
              <a:rPr lang="cs-CZ" sz="1800" dirty="0" smtClean="0">
                <a:hlinkClick r:id="rId6"/>
              </a:rPr>
              <a:t>http</a:t>
            </a:r>
            <a:r>
              <a:rPr lang="cs-CZ" sz="1800" dirty="0">
                <a:hlinkClick r:id="rId6"/>
              </a:rPr>
              <a:t>://</a:t>
            </a:r>
            <a:r>
              <a:rPr lang="cs-CZ" sz="1800" dirty="0" smtClean="0">
                <a:hlinkClick r:id="rId6"/>
              </a:rPr>
              <a:t>cs.wikipedia.org/wiki/Soubor:Sphyrapicus_ruber1.jpg</a:t>
            </a:r>
            <a:r>
              <a:rPr lang="cs-CZ" sz="1800" dirty="0" smtClean="0"/>
              <a:t>,  </a:t>
            </a:r>
            <a:r>
              <a:rPr lang="cs-CZ" sz="1600" dirty="0" smtClean="0">
                <a:hlinkClick r:id="rId7"/>
              </a:rPr>
              <a:t>http</a:t>
            </a:r>
            <a:r>
              <a:rPr lang="cs-CZ" sz="1600" dirty="0">
                <a:hlinkClick r:id="rId7"/>
              </a:rPr>
              <a:t>://cs.wikipedia.org/wiki/Soubor:Selpologne.jpg</a:t>
            </a:r>
            <a:endParaRPr lang="cs-CZ" sz="18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dirty="0">
                <a:hlinkClick r:id="rId8"/>
              </a:rPr>
              <a:t>http://</a:t>
            </a:r>
            <a:r>
              <a:rPr lang="cs-CZ" sz="1600" dirty="0" smtClean="0">
                <a:hlinkClick r:id="rId8"/>
              </a:rPr>
              <a:t>cs.wikipedia.org/wiki/</a:t>
            </a:r>
            <a:r>
              <a:rPr lang="cs-CZ" sz="1600" dirty="0" err="1" smtClean="0">
                <a:hlinkClick r:id="rId8"/>
              </a:rPr>
              <a:t>Soubor:Picea_sitchensis_forest.jpg</a:t>
            </a:r>
            <a:r>
              <a:rPr lang="cs-CZ" sz="1600" dirty="0" smtClean="0"/>
              <a:t>,  </a:t>
            </a:r>
            <a:r>
              <a:rPr lang="cs-CZ" sz="1600" dirty="0" smtClean="0">
                <a:hlinkClick r:id="rId9"/>
              </a:rPr>
              <a:t>http</a:t>
            </a:r>
            <a:r>
              <a:rPr lang="cs-CZ" sz="1600" dirty="0">
                <a:hlinkClick r:id="rId9"/>
              </a:rPr>
              <a:t>://</a:t>
            </a:r>
            <a:r>
              <a:rPr lang="cs-CZ" sz="1600" dirty="0" smtClean="0">
                <a:hlinkClick r:id="rId9"/>
              </a:rPr>
              <a:t>cs.wikipedia.org/wiki/Soubor:Lagarta2.jpg</a:t>
            </a:r>
            <a:endParaRPr lang="cs-CZ" sz="1600" dirty="0" smtClean="0"/>
          </a:p>
          <a:p>
            <a:pPr marL="0" lvl="0" indent="0">
              <a:buNone/>
            </a:pPr>
            <a:r>
              <a:rPr lang="cs-CZ" sz="1600" dirty="0">
                <a:hlinkClick r:id="rId10"/>
              </a:rPr>
              <a:t>http://cs.wikipedia.org/wiki/Soubor:Coal.jpg</a:t>
            </a:r>
            <a:endParaRPr lang="cs-CZ" sz="18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742384"/>
            <a:ext cx="6336704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7935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50000"/>
            </a:schemeClr>
          </a:solidFill>
        </p:spPr>
        <p:txBody>
          <a:bodyPr/>
          <a:lstStyle/>
          <a:p>
            <a:r>
              <a:rPr lang="cs-CZ" b="1" dirty="0">
                <a:solidFill>
                  <a:prstClr val="black"/>
                </a:solidFill>
              </a:rPr>
              <a:t>Neživá příroda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576362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/>
              <a:t>VODA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sz="2800" b="1" dirty="0" smtClean="0"/>
          </a:p>
          <a:p>
            <a:pPr marL="0" indent="0">
              <a:buNone/>
            </a:pPr>
            <a:r>
              <a:rPr lang="cs-CZ" sz="2800" b="1" dirty="0" smtClean="0"/>
              <a:t>VODA JE VE STAVU KAPALNÉM, PLYNNÉM A PEVNÉM. </a:t>
            </a:r>
          </a:p>
          <a:p>
            <a:pPr marL="0" indent="0">
              <a:buNone/>
            </a:pPr>
            <a:endParaRPr lang="cs-CZ" sz="2800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441351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3175869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415455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2261" y="1415455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624" y="316788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10544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742384"/>
            <a:ext cx="6336704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94320" y="383510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DÉŠŤ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809006" y="298321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ŘEKA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50554" y="4635366"/>
            <a:ext cx="18356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MOŘE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808512" y="2928383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SNÍH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856262" y="2924944"/>
            <a:ext cx="1828800" cy="37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LED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878957" y="465313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VODNÍ PÁRA</a:t>
            </a:r>
            <a:endParaRPr lang="cs-CZ" dirty="0"/>
          </a:p>
        </p:txBody>
      </p:sp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262" y="3175869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5856262" y="4670812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JINOVATKA</a:t>
            </a:r>
            <a:endParaRPr lang="cs-CZ" dirty="0"/>
          </a:p>
        </p:txBody>
      </p:sp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981172"/>
            <a:ext cx="1224136" cy="2109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7812360" y="3717032"/>
            <a:ext cx="1224136" cy="373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ROSA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698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/>
      <p:bldP spid="6" grpId="0"/>
      <p:bldP spid="7" grpId="0"/>
      <p:bldP spid="8" grpId="0"/>
      <p:bldP spid="9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50000"/>
            </a:schemeClr>
          </a:solidFill>
        </p:spPr>
        <p:txBody>
          <a:bodyPr/>
          <a:lstStyle/>
          <a:p>
            <a:r>
              <a:rPr lang="cs-CZ" b="1" dirty="0">
                <a:solidFill>
                  <a:prstClr val="black"/>
                </a:solidFill>
              </a:rPr>
              <a:t>Neživá příroda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600200"/>
            <a:ext cx="9001000" cy="4525963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   VZDUCH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sz="2700" b="1" dirty="0" smtClean="0"/>
          </a:p>
          <a:p>
            <a:pPr marL="0" indent="0">
              <a:buNone/>
            </a:pPr>
            <a:endParaRPr lang="cs-CZ" sz="2700" dirty="0" smtClean="0"/>
          </a:p>
          <a:p>
            <a:pPr marL="0" indent="0">
              <a:buNone/>
            </a:pPr>
            <a:r>
              <a:rPr lang="cs-CZ" sz="2700" b="1" dirty="0" smtClean="0"/>
              <a:t>VZDUCH SE SKLÁDÁ Z DUSÍKU, KYSLÍKU A OXIDU UHLIČITÉHO.</a:t>
            </a:r>
            <a:endParaRPr lang="cs-CZ" sz="27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897524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998" y="2325519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204864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275856" y="3415655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VICHŘICE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37717" y="3850417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VÍTR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868144" y="4033664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VÁNEK</a:t>
            </a:r>
            <a:endParaRPr lang="cs-CZ" dirty="0"/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742384"/>
            <a:ext cx="6336704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3504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50000"/>
            </a:schemeClr>
          </a:solidFill>
        </p:spPr>
        <p:txBody>
          <a:bodyPr/>
          <a:lstStyle/>
          <a:p>
            <a:r>
              <a:rPr lang="cs-CZ" b="1" dirty="0">
                <a:solidFill>
                  <a:prstClr val="black"/>
                </a:solidFill>
              </a:rPr>
              <a:t>Neživá příroda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SVĚTLO A TEPLO                         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                                        PŮDA</a:t>
            </a:r>
          </a:p>
          <a:p>
            <a:pPr marL="0" indent="0">
              <a:buNone/>
            </a:pPr>
            <a:endParaRPr lang="cs-CZ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564904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564904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7235" y="299695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924944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742384"/>
            <a:ext cx="6336704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1755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50000"/>
            </a:schemeClr>
          </a:solidFill>
        </p:spPr>
        <p:txBody>
          <a:bodyPr/>
          <a:lstStyle/>
          <a:p>
            <a:r>
              <a:rPr lang="cs-CZ" b="1" dirty="0" smtClean="0"/>
              <a:t>Neživá příroda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HORNINY A NEROSTY</a:t>
            </a:r>
          </a:p>
          <a:p>
            <a:pPr marL="0" indent="0">
              <a:buNone/>
            </a:pPr>
            <a:endParaRPr lang="cs-CZ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304306"/>
            <a:ext cx="2043986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23528" y="3639463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KŘEMEN</a:t>
            </a:r>
          </a:p>
          <a:p>
            <a:pPr algn="ctr"/>
            <a:r>
              <a:rPr lang="cs-CZ" dirty="0" smtClean="0"/>
              <a:t>(nerost)</a:t>
            </a:r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298973"/>
            <a:ext cx="1809750" cy="180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555776" y="4101917"/>
            <a:ext cx="18097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ŽULA</a:t>
            </a:r>
          </a:p>
          <a:p>
            <a:pPr algn="ctr"/>
            <a:r>
              <a:rPr lang="cs-CZ" dirty="0" smtClean="0"/>
              <a:t>(hornina)</a:t>
            </a:r>
            <a:endParaRPr lang="cs-CZ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98973"/>
            <a:ext cx="1985920" cy="180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541118" y="4108723"/>
            <a:ext cx="1985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SŮL KAMENNÁ</a:t>
            </a:r>
          </a:p>
          <a:p>
            <a:pPr algn="ctr"/>
            <a:r>
              <a:rPr lang="cs-CZ" dirty="0" smtClean="0"/>
              <a:t>(nerost)</a:t>
            </a:r>
            <a:endParaRPr lang="cs-CZ" dirty="0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117998"/>
            <a:ext cx="2095500" cy="217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6732240" y="4285794"/>
            <a:ext cx="2095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UHLÍ</a:t>
            </a:r>
          </a:p>
          <a:p>
            <a:pPr algn="ctr"/>
            <a:r>
              <a:rPr lang="cs-CZ" dirty="0" smtClean="0"/>
              <a:t>(hornina)</a:t>
            </a:r>
            <a:endParaRPr lang="cs-CZ" dirty="0"/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742384"/>
            <a:ext cx="6336704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4039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50000"/>
            </a:schemeClr>
          </a:solidFill>
        </p:spPr>
        <p:txBody>
          <a:bodyPr/>
          <a:lstStyle/>
          <a:p>
            <a:r>
              <a:rPr lang="cs-CZ" b="1" dirty="0">
                <a:solidFill>
                  <a:prstClr val="black"/>
                </a:solidFill>
              </a:rPr>
              <a:t>Neživá příroda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/>
          <a:lstStyle/>
          <a:p>
            <a:pPr marL="0" indent="0" algn="ctr">
              <a:buNone/>
            </a:pPr>
            <a:endParaRPr lang="cs-CZ" b="1" dirty="0" smtClean="0"/>
          </a:p>
          <a:p>
            <a:pPr marL="0" indent="0" algn="ctr">
              <a:buNone/>
            </a:pPr>
            <a:r>
              <a:rPr lang="cs-CZ" b="1" dirty="0" smtClean="0"/>
              <a:t>VZDUCH, VODA, SVĚTLO A TEPLO, PŮDA, HORNINY A NEROSTY JSOU</a:t>
            </a:r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endParaRPr lang="cs-CZ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1979712" y="3789040"/>
            <a:ext cx="55446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i="1" dirty="0" smtClean="0">
                <a:solidFill>
                  <a:schemeClr val="bg2">
                    <a:lumMod val="25000"/>
                  </a:schemeClr>
                </a:solidFill>
              </a:rPr>
              <a:t>NEŽIVÉ PŘÍRODNINY</a:t>
            </a:r>
            <a:r>
              <a:rPr lang="cs-CZ" sz="4400" b="1" i="1" dirty="0" smtClean="0"/>
              <a:t>.</a:t>
            </a:r>
            <a:endParaRPr lang="cs-CZ" sz="4400" b="1" i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742384"/>
            <a:ext cx="6336704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244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solidFill>
            <a:schemeClr val="bg2">
              <a:lumMod val="50000"/>
            </a:schemeClr>
          </a:solidFill>
        </p:spPr>
        <p:txBody>
          <a:bodyPr/>
          <a:lstStyle/>
          <a:p>
            <a:r>
              <a:rPr lang="cs-CZ" b="1" dirty="0" smtClean="0"/>
              <a:t>Lidské výtvory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556792"/>
            <a:ext cx="8229600" cy="4525963"/>
          </a:xfrm>
        </p:spPr>
        <p:txBody>
          <a:bodyPr/>
          <a:lstStyle/>
          <a:p>
            <a:pPr marL="0" lvl="0" indent="0">
              <a:buNone/>
            </a:pPr>
            <a:r>
              <a:rPr lang="cs-CZ" b="1" dirty="0">
                <a:solidFill>
                  <a:prstClr val="black"/>
                </a:solidFill>
              </a:rPr>
              <a:t>Člověk </a:t>
            </a:r>
            <a:r>
              <a:rPr lang="cs-CZ" b="1" dirty="0" smtClean="0">
                <a:solidFill>
                  <a:prstClr val="black"/>
                </a:solidFill>
              </a:rPr>
              <a:t> využívá živé a neživé </a:t>
            </a:r>
            <a:r>
              <a:rPr lang="cs-CZ" b="1" dirty="0">
                <a:solidFill>
                  <a:prstClr val="black"/>
                </a:solidFill>
              </a:rPr>
              <a:t>přírodniny </a:t>
            </a:r>
            <a:r>
              <a:rPr lang="cs-CZ" b="1" dirty="0" smtClean="0">
                <a:solidFill>
                  <a:prstClr val="black"/>
                </a:solidFill>
              </a:rPr>
              <a:t> a </a:t>
            </a:r>
            <a:r>
              <a:rPr lang="cs-CZ" b="1" dirty="0">
                <a:solidFill>
                  <a:prstClr val="black"/>
                </a:solidFill>
              </a:rPr>
              <a:t>vytváří z nich věci pro svoji potřebu </a:t>
            </a:r>
            <a:endParaRPr lang="cs-CZ" b="1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b="1" dirty="0" smtClean="0">
                <a:solidFill>
                  <a:prstClr val="black"/>
                </a:solidFill>
              </a:rPr>
              <a:t>               </a:t>
            </a:r>
            <a:r>
              <a:rPr lang="cs-CZ" b="1" u="sng" dirty="0" smtClean="0">
                <a:solidFill>
                  <a:prstClr val="black"/>
                </a:solidFill>
              </a:rPr>
              <a:t>LIDSKÉ </a:t>
            </a:r>
            <a:r>
              <a:rPr lang="cs-CZ" b="1" u="sng" dirty="0">
                <a:solidFill>
                  <a:prstClr val="black"/>
                </a:solidFill>
              </a:rPr>
              <a:t>VÝTVORY</a:t>
            </a:r>
            <a:r>
              <a:rPr lang="cs-CZ" b="1" dirty="0">
                <a:solidFill>
                  <a:prstClr val="black"/>
                </a:solidFill>
              </a:rPr>
              <a:t>.</a:t>
            </a:r>
          </a:p>
          <a:p>
            <a:pPr marL="0" lvl="0" indent="0" algn="ctr">
              <a:buNone/>
            </a:pP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755576" y="2780928"/>
            <a:ext cx="978408" cy="484632"/>
          </a:xfrm>
          <a:prstGeom prst="rightArrow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501008"/>
            <a:ext cx="1844539" cy="1844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583868"/>
            <a:ext cx="1202432" cy="1202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477580"/>
            <a:ext cx="1512168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2985" y="3504803"/>
            <a:ext cx="1368152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384215"/>
            <a:ext cx="1609328" cy="1609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742384"/>
            <a:ext cx="6336704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2740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50000"/>
            </a:schemeClr>
          </a:solidFill>
        </p:spPr>
        <p:txBody>
          <a:bodyPr/>
          <a:lstStyle/>
          <a:p>
            <a:r>
              <a:rPr lang="cs-CZ" b="1" dirty="0" smtClean="0"/>
              <a:t>Živá a neživá příroda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Říkej, zda patří do živé nebo neživé přírody.</a:t>
            </a:r>
          </a:p>
          <a:p>
            <a:pPr marL="0" indent="0">
              <a:buNone/>
            </a:pPr>
            <a:endParaRPr lang="cs-CZ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04864"/>
            <a:ext cx="1728192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15516" y="3350657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ZAJÍC POLNÍ</a:t>
            </a:r>
            <a:endParaRPr lang="cs-CZ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559" y="2204864"/>
            <a:ext cx="1672143" cy="1119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2660559" y="3286397"/>
            <a:ext cx="1672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KŘEMEN</a:t>
            </a:r>
            <a:endParaRPr lang="cs-CZ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774596"/>
            <a:ext cx="1675732" cy="1256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3152031" y="5044534"/>
            <a:ext cx="16757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SMRK</a:t>
            </a:r>
            <a:endParaRPr lang="cs-CZ" dirty="0"/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9131" y="3923846"/>
            <a:ext cx="1513961" cy="1135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6821996" y="5044534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HOUSENKA ZELENÁ</a:t>
            </a:r>
            <a:endParaRPr lang="cs-CZ" dirty="0"/>
          </a:p>
        </p:txBody>
      </p:sp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0535" y="2188485"/>
            <a:ext cx="2125132" cy="837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7380312" y="2999782"/>
            <a:ext cx="9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VODA</a:t>
            </a:r>
            <a:endParaRPr lang="cs-CZ" dirty="0"/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742384"/>
            <a:ext cx="6336704" cy="1124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186036"/>
            <a:ext cx="1444749" cy="2200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5327167" y="4402996"/>
            <a:ext cx="1256447" cy="3691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DATEL</a:t>
            </a:r>
            <a:endParaRPr lang="cs-CZ" dirty="0"/>
          </a:p>
        </p:txBody>
      </p:sp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328716"/>
            <a:ext cx="2337031" cy="1359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2660559" y="5229200"/>
            <a:ext cx="14793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PŮDA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973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281</Words>
  <Application>Microsoft Office PowerPoint</Application>
  <PresentationFormat>Předvádění na obrazovce (4:3)</PresentationFormat>
  <Paragraphs>80</Paragraphs>
  <Slides>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Neživá příroda</vt:lpstr>
      <vt:lpstr>Neživá příroda</vt:lpstr>
      <vt:lpstr>Neživá příroda</vt:lpstr>
      <vt:lpstr>Neživá příroda</vt:lpstr>
      <vt:lpstr>Neživá příroda</vt:lpstr>
      <vt:lpstr>Neživá příroda</vt:lpstr>
      <vt:lpstr>Lidské výtvory</vt:lpstr>
      <vt:lpstr>Živá a neživá příroda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Neživá příroda</dc:title>
  <dc:creator>Zaneta</dc:creator>
  <cp:lastModifiedBy>Zaneta</cp:lastModifiedBy>
  <cp:revision>12</cp:revision>
  <dcterms:created xsi:type="dcterms:W3CDTF">2012-04-08T19:45:47Z</dcterms:created>
  <dcterms:modified xsi:type="dcterms:W3CDTF">2012-05-21T15:56:21Z</dcterms:modified>
</cp:coreProperties>
</file>