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70892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Pascalův zákon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43808" y="4509120"/>
            <a:ext cx="36550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VY_32_INOVACE_33_</a:t>
            </a:r>
            <a:r>
              <a:rPr lang="cs-CZ" dirty="0" err="1" smtClean="0"/>
              <a:t>Pascaluv</a:t>
            </a:r>
            <a:r>
              <a:rPr lang="cs-CZ" dirty="0" smtClean="0"/>
              <a:t>_</a:t>
            </a:r>
            <a:r>
              <a:rPr lang="cs-CZ" dirty="0" err="1" smtClean="0"/>
              <a:t>zakon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Tlak v kapalině může být vyvolán nejen působením gravitační síly.</a:t>
            </a:r>
          </a:p>
          <a:p>
            <a:r>
              <a:rPr lang="cs-CZ" sz="2800" dirty="0" smtClean="0"/>
              <a:t>Pokud je kapalina uzavřená v nádobě, může být stlačována působením vnější síly na píst nádoby.</a:t>
            </a:r>
          </a:p>
          <a:p>
            <a:r>
              <a:rPr lang="cs-CZ" sz="2800" dirty="0" smtClean="0"/>
              <a:t>Díky této síle vzniká v kapalině tlak.</a:t>
            </a:r>
          </a:p>
          <a:p>
            <a:r>
              <a:rPr lang="cs-CZ" sz="2800" dirty="0" smtClean="0"/>
              <a:t>Tento poznatek má využití v technice – hydraulika (brzdy, zvedák).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2492" y="3103873"/>
            <a:ext cx="252648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084040" y="3530625"/>
            <a:ext cx="2232248" cy="28803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729639" y="299021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</a:t>
            </a:r>
            <a:endParaRPr lang="cs-CZ" sz="2800" dirty="0"/>
          </a:p>
        </p:txBody>
      </p:sp>
      <p:cxnSp>
        <p:nvCxnSpPr>
          <p:cNvPr id="8" name="Přímá spojovací šipka 7"/>
          <p:cNvCxnSpPr/>
          <p:nvPr/>
        </p:nvCxnSpPr>
        <p:spPr>
          <a:xfrm rot="5400000">
            <a:off x="1766070" y="3025775"/>
            <a:ext cx="100811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799692" y="248244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F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39166" y="2631489"/>
            <a:ext cx="4248472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 nádobě s pístem o obsahu S je kapalina.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364663" y="3798192"/>
            <a:ext cx="4392488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Na píst působí tlaková síla F.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23142" y="4575988"/>
            <a:ext cx="4680520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Díky této tlakové síle vzniká v kapalině tlak, který je ve všech místech kapaliny (na rozdíl od hydrostatického tlaku) stejný..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5091287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331640" y="3841884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46690" y="4268138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+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547664" y="512206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512996" y="3887069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743672" y="432141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0" y="6396335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Tento tlak se kapalinou přenáší.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5429841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9" grpId="0"/>
      <p:bldP spid="10" grpId="0" animBg="1"/>
      <p:bldP spid="12" grpId="0" animBg="1"/>
      <p:bldP spid="13" grpId="0" animBg="1"/>
      <p:bldP spid="14" grpId="0"/>
      <p:bldP spid="15" grpId="0"/>
      <p:bldP spid="16" grpId="0"/>
      <p:bldP spid="19" grpId="0"/>
      <p:bldP spid="21" grpId="0"/>
      <p:bldP spid="22" grpId="0"/>
      <p:bldP spid="23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Důkaz stejného tlaku v kapalině vyvolaného vnější silou.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475" y="839032"/>
            <a:ext cx="5263583" cy="5688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5436096" y="620688"/>
            <a:ext cx="370790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Pomocí „ježka“ si můžeme ověřit, že tlak je všude stejný:</a:t>
            </a:r>
          </a:p>
          <a:p>
            <a:r>
              <a:rPr lang="cs-CZ" sz="2800" dirty="0" smtClean="0"/>
              <a:t>Uvnitř válce je voda.</a:t>
            </a:r>
          </a:p>
          <a:p>
            <a:r>
              <a:rPr lang="cs-CZ" sz="2800" dirty="0" smtClean="0"/>
              <a:t>Působením tlakové síly na píst stříká voda ze všech otvorů stejně.</a:t>
            </a:r>
          </a:p>
          <a:p>
            <a:r>
              <a:rPr lang="cs-CZ" sz="2800" dirty="0" smtClean="0"/>
              <a:t>Ve všech otvorech tedy působí na vodu stejná tlaková síla.</a:t>
            </a:r>
          </a:p>
          <a:p>
            <a:r>
              <a:rPr lang="cs-CZ" sz="2800" dirty="0" smtClean="0"/>
              <a:t>Otvory jsou stejně velké, ve vodě je ve všech místech stejný tlak.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1435" y="64886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216749" y="692696"/>
            <a:ext cx="3779912" cy="48320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Působí-li na kapalinu dostatečně velká síla, je tlak vyvolaný působením tlakové síly mnohem větší než hydrostatický tlak uvnitř kapaliny a proto nemusíme s hydrostatickým tlakem vůbec počítat.</a:t>
            </a:r>
          </a:p>
          <a:p>
            <a:r>
              <a:rPr lang="cs-CZ" sz="2800" dirty="0" smtClean="0"/>
              <a:t>Pak je ve všech místech téměř stejný tlak.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83" y="579854"/>
            <a:ext cx="4086225" cy="505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9911" y="58772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Pascalův zákon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53" y="584775"/>
            <a:ext cx="9144000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Působí-li na kapalinu v uzavřené nádobě vnější tlaková síla, zvýší se tlak ve všech místech kapaliny stejně.</a:t>
            </a:r>
            <a:endParaRPr lang="cs-CZ" sz="28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899592" y="2204864"/>
            <a:ext cx="2304256" cy="1872208"/>
            <a:chOff x="755576" y="1988840"/>
            <a:chExt cx="2304256" cy="1872208"/>
          </a:xfrm>
        </p:grpSpPr>
        <p:sp>
          <p:nvSpPr>
            <p:cNvPr id="5" name="Rovnoramenný trojúhelník 4"/>
            <p:cNvSpPr/>
            <p:nvPr/>
          </p:nvSpPr>
          <p:spPr>
            <a:xfrm>
              <a:off x="755576" y="1988840"/>
              <a:ext cx="2304256" cy="1872208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1259632" y="3068960"/>
              <a:ext cx="129614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1691680" y="249289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F</a:t>
              </a:r>
              <a:endParaRPr lang="cs-CZ" sz="28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475656" y="321297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p . S</a:t>
              </a:r>
              <a:endParaRPr lang="cs-CZ" sz="2800" dirty="0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2960948" y="1943254"/>
            <a:ext cx="408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Tlak vyvolaný vnější silou: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1540873"/>
            <a:ext cx="298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Odvození vzorce: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20571" y="194780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 = F : S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10390" y="2517589"/>
            <a:ext cx="2187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Tlaková síla: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2529382"/>
            <a:ext cx="1997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F = p . S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51954" y="3125566"/>
            <a:ext cx="2312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Obsah pístu: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174940" y="312556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 = F : p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0" y="4725144"/>
            <a:ext cx="4716016" cy="18158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Vytvoření dostatečného tlaku je potřeba například pro hasiče, aby mohli dobře uhasit požár.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6500727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  <p:pic>
        <p:nvPicPr>
          <p:cNvPr id="3074" name="Picture 2" descr="http://www.udalosti112.cz/pic/2012-02-03pozar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330" y="3704764"/>
            <a:ext cx="4204315" cy="315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20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Využití Pascalova zákona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196752"/>
            <a:ext cx="8892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Hydraulický </a:t>
            </a:r>
            <a:r>
              <a:rPr lang="cs-CZ" sz="2800" dirty="0"/>
              <a:t>zvedák, </a:t>
            </a:r>
            <a:r>
              <a:rPr lang="cs-CZ" sz="2800" dirty="0" err="1" smtClean="0"/>
              <a:t>hydrolis</a:t>
            </a:r>
            <a:r>
              <a:rPr lang="cs-CZ" sz="2800" dirty="0" smtClean="0"/>
              <a:t>, hydraulické kleště, hydraulická ruka, …</a:t>
            </a:r>
            <a:endParaRPr lang="cs-CZ" sz="2800" dirty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  <p:pic>
        <p:nvPicPr>
          <p:cNvPr id="19458" name="Picture 2" descr="http://upload.wikimedia.org/wikipedia/commons/1/10/Hydrema_backhoe_loader_ub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599" y="2348880"/>
            <a:ext cx="8581920" cy="388843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75599" y="623551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[5]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Zápis:</a:t>
            </a:r>
          </a:p>
          <a:p>
            <a:r>
              <a:rPr lang="cs-CZ" sz="2400" dirty="0" smtClean="0"/>
              <a:t>Téma: </a:t>
            </a:r>
            <a:r>
              <a:rPr lang="cs-CZ" sz="2400" b="1" dirty="0" smtClean="0">
                <a:solidFill>
                  <a:srgbClr val="FF0000"/>
                </a:solidFill>
              </a:rPr>
              <a:t>Pascalův zákon</a:t>
            </a:r>
          </a:p>
        </p:txBody>
      </p:sp>
      <p:sp>
        <p:nvSpPr>
          <p:cNvPr id="3" name="Obdélník 2"/>
          <p:cNvSpPr/>
          <p:nvPr/>
        </p:nvSpPr>
        <p:spPr>
          <a:xfrm>
            <a:off x="0" y="764704"/>
            <a:ext cx="91440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Působí-li na kapalinu uzavřenou v nádobě vnější tlaková síla, zvýší se tlak ve všech místech kapaliny stejně.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77281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Využití:</a:t>
            </a:r>
          </a:p>
          <a:p>
            <a:r>
              <a:rPr lang="cs-CZ" sz="2400" dirty="0" smtClean="0"/>
              <a:t>hydraulický lis, hydraulický zvedák, brzdy v automobilu, stroje pro zemní práce (bagr)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2996952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Odvození vzorce:</a:t>
            </a:r>
            <a:endParaRPr lang="cs-CZ" sz="24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611560" y="3789040"/>
            <a:ext cx="2304256" cy="1872208"/>
            <a:chOff x="755576" y="1988840"/>
            <a:chExt cx="2304256" cy="1872208"/>
          </a:xfrm>
        </p:grpSpPr>
        <p:sp>
          <p:nvSpPr>
            <p:cNvPr id="7" name="Rovnoramenný trojúhelník 6"/>
            <p:cNvSpPr/>
            <p:nvPr/>
          </p:nvSpPr>
          <p:spPr>
            <a:xfrm>
              <a:off x="755576" y="1988840"/>
              <a:ext cx="2304256" cy="1872208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ovací čára 7"/>
            <p:cNvCxnSpPr/>
            <p:nvPr/>
          </p:nvCxnSpPr>
          <p:spPr>
            <a:xfrm>
              <a:off x="1259632" y="3068960"/>
              <a:ext cx="129614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1691680" y="249289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F</a:t>
              </a:r>
              <a:endParaRPr lang="cs-CZ" sz="2800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475656" y="321297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p . S</a:t>
              </a:r>
              <a:endParaRPr lang="cs-CZ" sz="2800" dirty="0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3131840" y="371703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Tlak vyvolaný vnější silou: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44208" y="37170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 = F : S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429309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Tlaková síla: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42930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F = p . S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31840" y="494116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Obsah pístu: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76056" y="494116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 = F : p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et al. Fyzika 7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136 s. ISBN 80-7238-431-7.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64 s. ISBN 80-7238-432-5. </a:t>
            </a:r>
            <a:endParaRPr lang="cs-CZ" dirty="0" smtClean="0"/>
          </a:p>
          <a:p>
            <a:r>
              <a:rPr lang="cs-CZ" dirty="0" smtClean="0"/>
              <a:t>Obrázky:</a:t>
            </a:r>
          </a:p>
          <a:p>
            <a:r>
              <a:rPr lang="cs-CZ" dirty="0"/>
              <a:t>[1]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Vlastní tvorba</a:t>
            </a:r>
          </a:p>
          <a:p>
            <a:r>
              <a:rPr lang="cs-CZ" dirty="0" smtClean="0"/>
              <a:t>[2],  [</a:t>
            </a:r>
            <a:r>
              <a:rPr lang="cs-CZ" dirty="0"/>
              <a:t>3</a:t>
            </a:r>
            <a:r>
              <a:rPr lang="cs-CZ" dirty="0" smtClean="0"/>
              <a:t>]</a:t>
            </a:r>
          </a:p>
          <a:p>
            <a:r>
              <a:rPr lang="cs-CZ" dirty="0" err="1" smtClean="0"/>
              <a:t>Sken</a:t>
            </a:r>
            <a:r>
              <a:rPr lang="cs-CZ" dirty="0" smtClean="0"/>
              <a:t> – str. 77 - </a:t>
            </a:r>
            <a:r>
              <a:rPr lang="cs-CZ" dirty="0" err="1"/>
              <a:t>Mgr.RAUNER</a:t>
            </a:r>
            <a:r>
              <a:rPr lang="cs-CZ" dirty="0"/>
              <a:t>, Karel , et al. Fyzika 7 učebnice pro základní školy a víceletá gymnázia. Plzeň : Fraus, 2005. 136 s. ISBN 80-7238-431-7.</a:t>
            </a:r>
          </a:p>
          <a:p>
            <a:r>
              <a:rPr lang="cs-CZ" dirty="0" smtClean="0"/>
              <a:t>[4]</a:t>
            </a:r>
            <a:endParaRPr lang="cs-CZ" dirty="0"/>
          </a:p>
          <a:p>
            <a:r>
              <a:rPr lang="cs-CZ" dirty="0"/>
              <a:t>http://www.google.cz/imgres?q=hasi%C4%8Di&amp;hl=cs&amp;biw=1366&amp;bih=571&amp;gbv=2&amp;tbm=isch&amp;tbnid=Im_oA6wC_AqbZM:&amp;imgrefurl=http://www.udalosti112.cz/udalosti-dne/u-hodonina-hori-dva-domy-hasici-bojuji-s-ohnem-i-mrazem.html&amp;docid=WX-s9NDf207_GM&amp;imgurl=http://www.udalosti112.cz/pic/2012-02-03pozar00.jpg&amp;w=500&amp;h=375&amp;ei=MGW6T_e5MoHNtAb1t83yBw&amp;zoom=1&amp;iact=hc&amp;vpx=1007&amp;vpy=2&amp;dur=2545&amp;hovh=194&amp;hovw=259&amp;tx=179&amp;ty=114&amp;sig=101810909943249336466&amp;page=1&amp;tbnh=156&amp;tbnw=206&amp;start=0&amp;ndsp=10&amp;ved=1t:429,r:4,s:0,i:144</a:t>
            </a:r>
          </a:p>
          <a:p>
            <a:r>
              <a:rPr lang="cs-CZ" dirty="0" smtClean="0"/>
              <a:t>[5]</a:t>
            </a:r>
            <a:endParaRPr lang="cs-CZ" dirty="0"/>
          </a:p>
          <a:p>
            <a:r>
              <a:rPr lang="cs-CZ" dirty="0"/>
              <a:t>http://upload.wikimedia.org/wikipedia/commons/1/10/Hydrema_backhoe_loader_ubt.jpeg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0" y="593467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533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33</cp:revision>
  <dcterms:modified xsi:type="dcterms:W3CDTF">2012-05-21T16:39:58Z</dcterms:modified>
</cp:coreProperties>
</file>