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735" autoAdjust="0"/>
    <p:restoredTop sz="94660"/>
  </p:normalViewPr>
  <p:slideViewPr>
    <p:cSldViewPr>
      <p:cViewPr>
        <p:scale>
          <a:sx n="100" d="100"/>
          <a:sy n="100" d="100"/>
        </p:scale>
        <p:origin x="-510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9978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5096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714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876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212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25986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2593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4577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31679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5546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449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5B1B8-CA62-470C-82F7-17E3089FB644}" type="datetimeFigureOut">
              <a:rPr lang="cs-CZ" smtClean="0"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D5632E-4C0E-4EEE-9770-BC8F2F92FC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811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urre5.jpg" TargetMode="External"/><Relationship Id="rId13" Type="http://schemas.openxmlformats.org/officeDocument/2006/relationships/hyperlink" Target="http://cs.wikipedia.org/wiki/Soubor:European_Common_Frog_Rana_temporaria_(cropped).jpg" TargetMode="External"/><Relationship Id="rId3" Type="http://schemas.openxmlformats.org/officeDocument/2006/relationships/hyperlink" Target="http://cs.wikipedia.org/wiki/Soubor:Feldhase.jpg" TargetMode="External"/><Relationship Id="rId7" Type="http://schemas.openxmlformats.org/officeDocument/2006/relationships/hyperlink" Target="http://cs.wikipedia.org/wiki/Soubor:Martes_martes_crop.jpg" TargetMode="External"/><Relationship Id="rId12" Type="http://schemas.openxmlformats.org/officeDocument/2006/relationships/hyperlink" Target="http://cs.wikipedia.org/wiki/Soubor:Orthetrum_cancellatum.jpg" TargetMode="External"/><Relationship Id="rId2" Type="http://schemas.openxmlformats.org/officeDocument/2006/relationships/hyperlink" Target="http://www.office.microsoft.com/" TargetMode="Externa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preolus_capreolus_(Marek_Szczepanek).jpg" TargetMode="External"/><Relationship Id="rId11" Type="http://schemas.openxmlformats.org/officeDocument/2006/relationships/hyperlink" Target="http://cs.wikipedia.org/wiki/Soubor:Pieris_napi_Suomenlinna.JPG" TargetMode="External"/><Relationship Id="rId5" Type="http://schemas.openxmlformats.org/officeDocument/2006/relationships/hyperlink" Target="http://cs.wikipedia.org/wiki/Soubor:Vulpes_vulpes_standing_in_snow.jpg" TargetMode="External"/><Relationship Id="rId15" Type="http://schemas.openxmlformats.org/officeDocument/2006/relationships/hyperlink" Target="http://cs.wikipedia.org/wiki/Soubor:Bristol.zoo.white.stork.head.arp.jpg" TargetMode="External"/><Relationship Id="rId10" Type="http://schemas.openxmlformats.org/officeDocument/2006/relationships/hyperlink" Target="http://cs.wikipedia.org/wiki/Soubor:Cabbage.jpg" TargetMode="External"/><Relationship Id="rId4" Type="http://schemas.openxmlformats.org/officeDocument/2006/relationships/hyperlink" Target="http://cs.wikipedia.org/wiki/Soubor:Prase_divoke.jpg" TargetMode="External"/><Relationship Id="rId9" Type="http://schemas.openxmlformats.org/officeDocument/2006/relationships/hyperlink" Target="http://cs.wikipedia.org/wiki/Soubor:WildRat.jpg" TargetMode="External"/><Relationship Id="rId14" Type="http://schemas.openxmlformats.org/officeDocument/2006/relationships/hyperlink" Target="http://cs.wikipedia.org/wiki/Soubor:Natrix_natrix_(Karl_L).jpg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0"/>
            <a:ext cx="8229600" cy="1143000"/>
          </a:xfrm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856984" cy="4813995"/>
          </a:xfrm>
        </p:spPr>
        <p:txBody>
          <a:bodyPr>
            <a:normAutofit fontScale="85000" lnSpcReduction="20000"/>
          </a:bodyPr>
          <a:lstStyle/>
          <a:p>
            <a:pPr marL="0" lvl="0" indent="0" algn="ctr">
              <a:buNone/>
            </a:pPr>
            <a:r>
              <a:rPr lang="cs-CZ" sz="1800" b="1" dirty="0">
                <a:solidFill>
                  <a:prstClr val="black"/>
                </a:solidFill>
              </a:rPr>
              <a:t>Člověk a jeho svět  (Prvouka pro 3. ročník)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Číslo projektu:  </a:t>
            </a:r>
            <a:r>
              <a:rPr lang="cs-CZ" sz="18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Šablona:  </a:t>
            </a:r>
            <a:r>
              <a:rPr lang="cs-CZ" sz="18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Název:  </a:t>
            </a:r>
            <a:r>
              <a:rPr lang="cs-CZ" sz="1800" dirty="0" smtClean="0">
                <a:solidFill>
                  <a:prstClr val="black"/>
                </a:solidFill>
              </a:rPr>
              <a:t>VY_32_INOVACE_20_ŽIVOČICHOVÉ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Sada: </a:t>
            </a:r>
            <a:r>
              <a:rPr lang="cs-CZ" sz="1800" dirty="0">
                <a:solidFill>
                  <a:prstClr val="black"/>
                </a:solidFill>
              </a:rPr>
              <a:t>2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Druh materiálu:  </a:t>
            </a:r>
            <a:r>
              <a:rPr lang="cs-CZ" sz="1800" dirty="0">
                <a:solidFill>
                  <a:prstClr val="black"/>
                </a:solidFill>
              </a:rPr>
              <a:t>DUM PRV č. </a:t>
            </a:r>
            <a:r>
              <a:rPr lang="cs-CZ" sz="1800" dirty="0" smtClean="0">
                <a:solidFill>
                  <a:prstClr val="black"/>
                </a:solidFill>
              </a:rPr>
              <a:t>20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Jméno autora:  </a:t>
            </a:r>
            <a:r>
              <a:rPr lang="cs-CZ" sz="18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Škola: </a:t>
            </a:r>
            <a:r>
              <a:rPr lang="cs-CZ" sz="1800" dirty="0">
                <a:solidFill>
                  <a:prstClr val="black"/>
                </a:solidFill>
              </a:rPr>
              <a:t>ZŠ A MŠ Cholina, okres Olomouc, příspěvková organizace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Cholina 35, 783 </a:t>
            </a:r>
            <a:r>
              <a:rPr lang="cs-CZ" sz="1800" dirty="0" smtClean="0">
                <a:solidFill>
                  <a:prstClr val="black"/>
                </a:solidFill>
              </a:rPr>
              <a:t>22</a:t>
            </a:r>
          </a:p>
          <a:p>
            <a:pPr marL="0" lvl="0" indent="0">
              <a:buNone/>
            </a:pPr>
            <a:r>
              <a:rPr lang="cs-CZ" sz="1800" b="1" dirty="0" smtClean="0">
                <a:solidFill>
                  <a:prstClr val="black"/>
                </a:solidFill>
              </a:rPr>
              <a:t>Datum vytvoření:  </a:t>
            </a:r>
            <a:r>
              <a:rPr lang="cs-CZ" sz="1800" dirty="0" smtClean="0">
                <a:solidFill>
                  <a:prstClr val="black"/>
                </a:solidFill>
              </a:rPr>
              <a:t>10. 3. 2012</a:t>
            </a:r>
            <a:endParaRPr lang="cs-CZ" sz="18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Předmět:  </a:t>
            </a:r>
            <a:r>
              <a:rPr lang="cs-CZ" sz="1800" dirty="0">
                <a:solidFill>
                  <a:prstClr val="black"/>
                </a:solidFill>
              </a:rPr>
              <a:t>Prvouka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Ročník:  </a:t>
            </a:r>
            <a:r>
              <a:rPr lang="cs-CZ" sz="1800" dirty="0">
                <a:solidFill>
                  <a:prstClr val="black"/>
                </a:solidFill>
              </a:rPr>
              <a:t>třetí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Anotace:  </a:t>
            </a:r>
            <a:r>
              <a:rPr lang="cs-CZ" sz="1800" dirty="0">
                <a:solidFill>
                  <a:prstClr val="black"/>
                </a:solidFill>
              </a:rPr>
              <a:t>Materiál (DUM) je určený </a:t>
            </a:r>
            <a:r>
              <a:rPr lang="cs-CZ" sz="1800" dirty="0" smtClean="0">
                <a:solidFill>
                  <a:prstClr val="black"/>
                </a:solidFill>
              </a:rPr>
              <a:t>k seznámení se součástí živé přírody – s živočichy a jejich</a:t>
            </a: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</a:t>
            </a:r>
            <a:r>
              <a:rPr lang="cs-CZ" sz="1800" dirty="0" smtClean="0">
                <a:solidFill>
                  <a:prstClr val="black"/>
                </a:solidFill>
              </a:rPr>
              <a:t>                 společnými znaky. 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dirty="0">
                <a:solidFill>
                  <a:prstClr val="black"/>
                </a:solidFill>
              </a:rPr>
              <a:t>                  Je určen ke společné práci, která proběhne na interaktivní tabuli. </a:t>
            </a: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Klíčová slova:  </a:t>
            </a:r>
            <a:r>
              <a:rPr lang="cs-CZ" sz="1800" dirty="0" smtClean="0">
                <a:solidFill>
                  <a:prstClr val="black"/>
                </a:solidFill>
              </a:rPr>
              <a:t>společné znaky živočichů, zařazení podle přijímané potravy, potravní řetězec</a:t>
            </a:r>
            <a:endParaRPr lang="cs-CZ" sz="18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800" b="1" dirty="0">
                <a:solidFill>
                  <a:prstClr val="black"/>
                </a:solidFill>
              </a:rPr>
              <a:t>Zdroje: </a:t>
            </a:r>
            <a:r>
              <a:rPr lang="cs-CZ" sz="1300" dirty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300" dirty="0" smtClean="0">
                <a:solidFill>
                  <a:prstClr val="black"/>
                </a:solidFill>
              </a:rPr>
              <a:t>,</a:t>
            </a:r>
            <a:r>
              <a:rPr lang="cs-CZ" sz="1300" dirty="0">
                <a:hlinkClick r:id="rId3"/>
              </a:rPr>
              <a:t> http://</a:t>
            </a:r>
            <a:r>
              <a:rPr lang="cs-CZ" sz="1300" dirty="0" smtClean="0">
                <a:hlinkClick r:id="rId3"/>
              </a:rPr>
              <a:t>cs.wikipedia.org/wiki/</a:t>
            </a:r>
            <a:r>
              <a:rPr lang="cs-CZ" sz="1300" dirty="0" err="1" smtClean="0">
                <a:hlinkClick r:id="rId3"/>
              </a:rPr>
              <a:t>Soubor:Feldhase.jpg</a:t>
            </a:r>
            <a:r>
              <a:rPr lang="cs-CZ" sz="1300" dirty="0" smtClean="0"/>
              <a:t>, </a:t>
            </a:r>
            <a:r>
              <a:rPr lang="cs-CZ" sz="1300" dirty="0">
                <a:hlinkClick r:id="rId4"/>
              </a:rPr>
              <a:t>http://</a:t>
            </a:r>
            <a:r>
              <a:rPr lang="cs-CZ" sz="1300" dirty="0" smtClean="0">
                <a:hlinkClick r:id="rId4"/>
              </a:rPr>
              <a:t>cs.wikipedia.org/wiki/</a:t>
            </a:r>
            <a:r>
              <a:rPr lang="cs-CZ" sz="1300" dirty="0" err="1" smtClean="0">
                <a:hlinkClick r:id="rId4"/>
              </a:rPr>
              <a:t>Soubor:Prase_divoke.jpg</a:t>
            </a:r>
            <a:r>
              <a:rPr lang="cs-CZ" sz="1300" dirty="0" smtClean="0"/>
              <a:t>, </a:t>
            </a:r>
            <a:r>
              <a:rPr lang="cs-CZ" sz="1300" dirty="0">
                <a:hlinkClick r:id="rId5"/>
              </a:rPr>
              <a:t>http://</a:t>
            </a:r>
            <a:r>
              <a:rPr lang="cs-CZ" sz="1300" dirty="0" smtClean="0">
                <a:hlinkClick r:id="rId5"/>
              </a:rPr>
              <a:t>cs.wikipedia.org/wiki/</a:t>
            </a:r>
            <a:r>
              <a:rPr lang="cs-CZ" sz="1300" dirty="0" err="1" smtClean="0">
                <a:hlinkClick r:id="rId5"/>
              </a:rPr>
              <a:t>Soubor:Vulpes_vulpes_standing_in_snow.jpg</a:t>
            </a:r>
            <a:r>
              <a:rPr lang="cs-CZ" sz="1300" dirty="0"/>
              <a:t>, </a:t>
            </a:r>
            <a:r>
              <a:rPr lang="cs-CZ" sz="1300" dirty="0">
                <a:hlinkClick r:id="rId6"/>
              </a:rPr>
              <a:t>http://cs.wikipedia.org/wiki/</a:t>
            </a:r>
            <a:r>
              <a:rPr lang="cs-CZ" sz="1300" dirty="0" err="1">
                <a:hlinkClick r:id="rId6"/>
              </a:rPr>
              <a:t>Soubor:Capreolus_capreolus</a:t>
            </a:r>
            <a:r>
              <a:rPr lang="cs-CZ" sz="1300" dirty="0">
                <a:hlinkClick r:id="rId6"/>
              </a:rPr>
              <a:t>_(</a:t>
            </a:r>
            <a:r>
              <a:rPr lang="cs-CZ" sz="1300" dirty="0" err="1">
                <a:hlinkClick r:id="rId6"/>
              </a:rPr>
              <a:t>Marek_Szczepanek</a:t>
            </a:r>
            <a:r>
              <a:rPr lang="cs-CZ" sz="1300" dirty="0">
                <a:hlinkClick r:id="rId6"/>
              </a:rPr>
              <a:t>).</a:t>
            </a:r>
            <a:r>
              <a:rPr lang="cs-CZ" sz="1300" dirty="0" err="1" smtClean="0">
                <a:hlinkClick r:id="rId6"/>
              </a:rPr>
              <a:t>jpg</a:t>
            </a:r>
            <a:r>
              <a:rPr lang="cs-CZ" sz="1300" dirty="0" smtClean="0"/>
              <a:t>, </a:t>
            </a:r>
            <a:r>
              <a:rPr lang="cs-CZ" sz="1300" dirty="0" smtClean="0">
                <a:hlinkClick r:id="rId7"/>
              </a:rPr>
              <a:t>http</a:t>
            </a:r>
            <a:r>
              <a:rPr lang="cs-CZ" sz="1300" dirty="0">
                <a:hlinkClick r:id="rId7"/>
              </a:rPr>
              <a:t>://</a:t>
            </a:r>
            <a:r>
              <a:rPr lang="cs-CZ" sz="1300" dirty="0" smtClean="0">
                <a:hlinkClick r:id="rId7"/>
              </a:rPr>
              <a:t>cs.wikipedia.org/wiki/</a:t>
            </a:r>
            <a:r>
              <a:rPr lang="cs-CZ" sz="1300" dirty="0" err="1" smtClean="0">
                <a:hlinkClick r:id="rId7"/>
              </a:rPr>
              <a:t>Soubor:Martes_martes_crop.jpg</a:t>
            </a:r>
            <a:r>
              <a:rPr lang="cs-CZ" sz="1300" dirty="0" smtClean="0"/>
              <a:t>, </a:t>
            </a:r>
            <a:r>
              <a:rPr lang="cs-CZ" sz="1300" dirty="0">
                <a:hlinkClick r:id="rId8"/>
              </a:rPr>
              <a:t>http://</a:t>
            </a:r>
            <a:r>
              <a:rPr lang="cs-CZ" sz="1300" dirty="0" smtClean="0">
                <a:hlinkClick r:id="rId8"/>
              </a:rPr>
              <a:t>cs.wikipedia.org/wiki/Soubor:Kurre5.jpg</a:t>
            </a:r>
            <a:r>
              <a:rPr lang="cs-CZ" sz="1300" dirty="0" smtClean="0"/>
              <a:t>, </a:t>
            </a:r>
            <a:r>
              <a:rPr lang="cs-CZ" sz="1300" dirty="0">
                <a:hlinkClick r:id="rId9"/>
              </a:rPr>
              <a:t>http://</a:t>
            </a:r>
            <a:r>
              <a:rPr lang="cs-CZ" sz="1300" dirty="0" smtClean="0">
                <a:hlinkClick r:id="rId9"/>
              </a:rPr>
              <a:t>cs.wikipedia.org/wiki/</a:t>
            </a:r>
            <a:r>
              <a:rPr lang="cs-CZ" sz="1300" dirty="0" err="1" smtClean="0">
                <a:hlinkClick r:id="rId9"/>
              </a:rPr>
              <a:t>Soubor:WildRat.jpg</a:t>
            </a:r>
            <a:r>
              <a:rPr lang="cs-CZ" sz="1300" dirty="0" smtClean="0"/>
              <a:t>, </a:t>
            </a:r>
            <a:r>
              <a:rPr lang="cs-CZ" sz="1300" dirty="0">
                <a:hlinkClick r:id="rId10"/>
              </a:rPr>
              <a:t>http://</a:t>
            </a:r>
            <a:r>
              <a:rPr lang="cs-CZ" sz="1300" dirty="0" smtClean="0">
                <a:hlinkClick r:id="rId10"/>
              </a:rPr>
              <a:t>cs.wikipedia.org/wiki/</a:t>
            </a:r>
            <a:r>
              <a:rPr lang="cs-CZ" sz="1300" dirty="0" err="1" smtClean="0">
                <a:hlinkClick r:id="rId10"/>
              </a:rPr>
              <a:t>Soubor:Cabbage.jpg</a:t>
            </a:r>
            <a:r>
              <a:rPr lang="cs-CZ" sz="1300" dirty="0" smtClean="0"/>
              <a:t>, </a:t>
            </a:r>
            <a:r>
              <a:rPr lang="cs-CZ" sz="1300" dirty="0">
                <a:hlinkClick r:id="rId11"/>
              </a:rPr>
              <a:t>http://</a:t>
            </a:r>
            <a:r>
              <a:rPr lang="cs-CZ" sz="1300" dirty="0" smtClean="0">
                <a:hlinkClick r:id="rId11"/>
              </a:rPr>
              <a:t>cs.wikipedia.org/wiki/</a:t>
            </a:r>
            <a:r>
              <a:rPr lang="cs-CZ" sz="1300" dirty="0" err="1" smtClean="0">
                <a:hlinkClick r:id="rId11"/>
              </a:rPr>
              <a:t>Soubor:Pieris_napi_Suomenlinna.JPG</a:t>
            </a:r>
            <a:r>
              <a:rPr lang="cs-CZ" sz="1300" dirty="0" smtClean="0"/>
              <a:t>, </a:t>
            </a:r>
            <a:r>
              <a:rPr lang="cs-CZ" sz="1300" dirty="0">
                <a:hlinkClick r:id="rId12"/>
              </a:rPr>
              <a:t>http://</a:t>
            </a:r>
            <a:r>
              <a:rPr lang="cs-CZ" sz="1300" dirty="0" smtClean="0">
                <a:hlinkClick r:id="rId12"/>
              </a:rPr>
              <a:t>cs.wikipedia.org/wiki/</a:t>
            </a:r>
            <a:r>
              <a:rPr lang="cs-CZ" sz="1300" dirty="0" err="1" smtClean="0">
                <a:hlinkClick r:id="rId12"/>
              </a:rPr>
              <a:t>Soubor:Orthetrum_cancellatum.jpg</a:t>
            </a:r>
            <a:r>
              <a:rPr lang="cs-CZ" sz="1300" dirty="0" smtClean="0"/>
              <a:t>, </a:t>
            </a:r>
            <a:r>
              <a:rPr lang="cs-CZ" sz="1300" dirty="0">
                <a:hlinkClick r:id="rId13"/>
              </a:rPr>
              <a:t>http://cs.wikipedia.org/wiki/</a:t>
            </a:r>
            <a:r>
              <a:rPr lang="cs-CZ" sz="1300" dirty="0" err="1">
                <a:hlinkClick r:id="rId13"/>
              </a:rPr>
              <a:t>Soubor:European_Common_Frog_Rana_temporaria</a:t>
            </a:r>
            <a:r>
              <a:rPr lang="cs-CZ" sz="1300" dirty="0">
                <a:hlinkClick r:id="rId13"/>
              </a:rPr>
              <a:t>_(</a:t>
            </a:r>
            <a:r>
              <a:rPr lang="cs-CZ" sz="1300" dirty="0" err="1">
                <a:hlinkClick r:id="rId13"/>
              </a:rPr>
              <a:t>cropped</a:t>
            </a:r>
            <a:r>
              <a:rPr lang="cs-CZ" sz="1300" dirty="0">
                <a:hlinkClick r:id="rId13"/>
              </a:rPr>
              <a:t>).</a:t>
            </a:r>
            <a:r>
              <a:rPr lang="cs-CZ" sz="1300" dirty="0" err="1" smtClean="0">
                <a:hlinkClick r:id="rId13"/>
              </a:rPr>
              <a:t>jpg</a:t>
            </a:r>
            <a:r>
              <a:rPr lang="cs-CZ" sz="1300" dirty="0" smtClean="0"/>
              <a:t>, </a:t>
            </a:r>
            <a:r>
              <a:rPr lang="cs-CZ" sz="1300" dirty="0">
                <a:hlinkClick r:id="rId14"/>
              </a:rPr>
              <a:t>http://cs.wikipedia.org/wiki/</a:t>
            </a:r>
            <a:r>
              <a:rPr lang="cs-CZ" sz="1300" dirty="0" err="1">
                <a:hlinkClick r:id="rId14"/>
              </a:rPr>
              <a:t>Soubor:Natrix_natrix</a:t>
            </a:r>
            <a:r>
              <a:rPr lang="cs-CZ" sz="1300" dirty="0">
                <a:hlinkClick r:id="rId14"/>
              </a:rPr>
              <a:t>_(</a:t>
            </a:r>
            <a:r>
              <a:rPr lang="cs-CZ" sz="1300" dirty="0" err="1">
                <a:hlinkClick r:id="rId14"/>
              </a:rPr>
              <a:t>Karl_L</a:t>
            </a:r>
            <a:r>
              <a:rPr lang="cs-CZ" sz="1300" dirty="0">
                <a:hlinkClick r:id="rId14"/>
              </a:rPr>
              <a:t>).</a:t>
            </a:r>
            <a:r>
              <a:rPr lang="cs-CZ" sz="1300" dirty="0" err="1" smtClean="0">
                <a:hlinkClick r:id="rId14"/>
              </a:rPr>
              <a:t>jpg</a:t>
            </a:r>
            <a:r>
              <a:rPr lang="cs-CZ" sz="1300" dirty="0" smtClean="0"/>
              <a:t>, </a:t>
            </a:r>
            <a:r>
              <a:rPr lang="cs-CZ" sz="1300" dirty="0">
                <a:hlinkClick r:id="rId15"/>
              </a:rPr>
              <a:t>http://</a:t>
            </a:r>
            <a:r>
              <a:rPr lang="cs-CZ" sz="1300" dirty="0" smtClean="0">
                <a:hlinkClick r:id="rId15"/>
              </a:rPr>
              <a:t>cs.wikipedia.org/wiki/</a:t>
            </a:r>
            <a:r>
              <a:rPr lang="cs-CZ" sz="1300" dirty="0" err="1" smtClean="0">
                <a:hlinkClick r:id="rId15"/>
              </a:rPr>
              <a:t>Soubor:Bristol.zoo.white.stork.head.arp.jpg</a:t>
            </a:r>
            <a:r>
              <a:rPr lang="cs-CZ" sz="1300" dirty="0" smtClean="0"/>
              <a:t>, </a:t>
            </a:r>
          </a:p>
          <a:p>
            <a:pPr marL="0" lvl="0" indent="0">
              <a:buNone/>
            </a:pPr>
            <a:endParaRPr lang="cs-CZ" sz="1800" dirty="0">
              <a:solidFill>
                <a:prstClr val="black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1303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SPOLEČNÉ ZNAKY: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827584" y="2564904"/>
            <a:ext cx="2412268" cy="936104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PŘIJÍMAJÍ </a:t>
            </a:r>
          </a:p>
          <a:p>
            <a:pPr algn="ctr"/>
            <a:r>
              <a:rPr lang="cs-CZ" b="1" dirty="0">
                <a:solidFill>
                  <a:srgbClr val="C00000"/>
                </a:solidFill>
              </a:rPr>
              <a:t>v</a:t>
            </a:r>
            <a:r>
              <a:rPr lang="cs-CZ" b="1" dirty="0" smtClean="0">
                <a:solidFill>
                  <a:srgbClr val="C00000"/>
                </a:solidFill>
              </a:rPr>
              <a:t>odu a potravu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3707904" y="1556792"/>
            <a:ext cx="3456384" cy="1584176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>
              <a:solidFill>
                <a:srgbClr val="C00000"/>
              </a:solidFill>
            </a:endParaRPr>
          </a:p>
          <a:p>
            <a:pPr algn="ctr"/>
            <a:endParaRPr lang="cs-CZ" b="1" dirty="0">
              <a:solidFill>
                <a:srgbClr val="C00000"/>
              </a:solidFill>
            </a:endParaRP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VYLUČUJÍ 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oxid uhličitý při dýchání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trus</a:t>
            </a:r>
          </a:p>
          <a:p>
            <a:pPr algn="ctr"/>
            <a:r>
              <a:rPr lang="cs-CZ" b="1" dirty="0">
                <a:solidFill>
                  <a:srgbClr val="C00000"/>
                </a:solidFill>
              </a:rPr>
              <a:t>m</a:t>
            </a:r>
            <a:r>
              <a:rPr lang="cs-CZ" b="1" dirty="0" smtClean="0">
                <a:solidFill>
                  <a:srgbClr val="C00000"/>
                </a:solidFill>
              </a:rPr>
              <a:t>oč a pot</a:t>
            </a:r>
          </a:p>
          <a:p>
            <a:pPr marL="285750" indent="-285750" algn="ctr">
              <a:buFontTx/>
              <a:buChar char="-"/>
            </a:pPr>
            <a:endParaRPr lang="cs-CZ" b="1" dirty="0" smtClean="0">
              <a:solidFill>
                <a:srgbClr val="C00000"/>
              </a:solidFill>
            </a:endParaRPr>
          </a:p>
          <a:p>
            <a:pPr marL="285750" indent="-285750" algn="ctr">
              <a:buFontTx/>
              <a:buChar char="-"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3245185" y="3212976"/>
            <a:ext cx="1944216" cy="1008112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DÝCHAJÍ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732240" y="2708920"/>
            <a:ext cx="2304256" cy="1296144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POHYBUJÍ SE </a:t>
            </a:r>
          </a:p>
          <a:p>
            <a:pPr algn="ctr"/>
            <a:r>
              <a:rPr lang="cs-CZ" b="1" dirty="0">
                <a:solidFill>
                  <a:srgbClr val="C00000"/>
                </a:solidFill>
              </a:rPr>
              <a:t>c</a:t>
            </a:r>
            <a:r>
              <a:rPr lang="cs-CZ" b="1" dirty="0" smtClean="0">
                <a:solidFill>
                  <a:srgbClr val="C00000"/>
                </a:solidFill>
              </a:rPr>
              <a:t>hodí, plavou, létají, plazí se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83568" y="4221088"/>
            <a:ext cx="2556284" cy="1521296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REAGUJÍ NA ZMĚNU TEPLOTY</a:t>
            </a:r>
          </a:p>
          <a:p>
            <a:pPr algn="ctr"/>
            <a:r>
              <a:rPr lang="cs-CZ" b="1" dirty="0">
                <a:solidFill>
                  <a:srgbClr val="C00000"/>
                </a:solidFill>
              </a:rPr>
              <a:t>z</a:t>
            </a:r>
            <a:r>
              <a:rPr lang="cs-CZ" b="1" dirty="0" smtClean="0">
                <a:solidFill>
                  <a:srgbClr val="C00000"/>
                </a:solidFill>
              </a:rPr>
              <a:t>imní spánek, letní spánek, stav strnulosti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211960" y="4242395"/>
            <a:ext cx="1944216" cy="1008112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ROSTOU 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A</a:t>
            </a:r>
          </a:p>
          <a:p>
            <a:pPr algn="ctr"/>
            <a:r>
              <a:rPr lang="cs-CZ" b="1" dirty="0" smtClean="0">
                <a:solidFill>
                  <a:srgbClr val="C00000"/>
                </a:solidFill>
              </a:rPr>
              <a:t> VYVÍJEJÍ SE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372200" y="4509120"/>
            <a:ext cx="2160240" cy="864096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ROZMNOŽUJÍ SE</a:t>
            </a:r>
            <a:endParaRPr lang="cs-CZ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11549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DOPLŇ TABULKU: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7499497"/>
              </p:ext>
            </p:extLst>
          </p:nvPr>
        </p:nvGraphicFramePr>
        <p:xfrm>
          <a:off x="1572344" y="2420888"/>
          <a:ext cx="6096000" cy="2225040"/>
        </p:xfrm>
        <a:graphic>
          <a:graphicData uri="http://schemas.openxmlformats.org/drawingml/2006/table">
            <a:tbl>
              <a:tblPr firstRow="1" bandRow="1">
                <a:effectLst/>
                <a:tableStyleId>{5940675A-B579-460E-94D1-54222C63F5DA}</a:tableStyleId>
              </a:tblPr>
              <a:tblGrid>
                <a:gridCol w="2032000"/>
                <a:gridCol w="2032000"/>
                <a:gridCol w="20320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SAMEC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SAMICE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>
                          <a:solidFill>
                            <a:srgbClr val="C00000"/>
                          </a:solidFill>
                        </a:rPr>
                        <a:t>MLÁDĚ</a:t>
                      </a:r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solidFill>
                      <a:srgbClr val="CCCC00"/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1691680" y="2780928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srnec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635896" y="278092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srna</a:t>
            </a:r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2780928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srnče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3150260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jelen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584848" y="313238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laň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652120" y="3150260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koloušek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19672" y="351959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kanec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35896" y="351959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bachyně</a:t>
            </a:r>
            <a:endParaRPr lang="cs-CZ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652120" y="351959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sele</a:t>
            </a:r>
            <a:endParaRPr lang="cs-CZ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3888924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zajíc</a:t>
            </a:r>
            <a:endParaRPr lang="cs-CZ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635896" y="3888924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zaječice</a:t>
            </a:r>
            <a:endParaRPr lang="cs-CZ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3888924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zajíček</a:t>
            </a:r>
            <a:endParaRPr lang="cs-CZ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19672" y="4258256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medvěd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35896" y="42582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medvědice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52120" y="4258256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medvídě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669087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PODLE PŘIJÍMANÉ POTRAVY DĚLÍME ŽIVOČICHY NA:</a:t>
            </a:r>
          </a:p>
          <a:p>
            <a:pPr marL="0" indent="0">
              <a:buNone/>
            </a:pPr>
            <a:endParaRPr lang="cs-CZ" b="1" i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/>
          <p:nvPr/>
        </p:nvSpPr>
        <p:spPr>
          <a:xfrm>
            <a:off x="395536" y="4293096"/>
            <a:ext cx="3384376" cy="828092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BÝLOŽRAVCE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2631976" y="3028671"/>
            <a:ext cx="3736032" cy="828092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MASOŽRAVCE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652120" y="4023066"/>
            <a:ext cx="3015952" cy="828092"/>
          </a:xfrm>
          <a:prstGeom prst="ellipse">
            <a:avLst/>
          </a:prstGeom>
          <a:solidFill>
            <a:srgbClr val="CCCC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C00000"/>
                </a:solidFill>
              </a:rPr>
              <a:t>VŠEŽRAVCE</a:t>
            </a:r>
            <a:endParaRPr lang="cs-CZ" sz="32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0153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BÝLOŽRAVCI</a:t>
            </a:r>
          </a:p>
          <a:p>
            <a:pPr marL="0" indent="0">
              <a:buNone/>
            </a:pPr>
            <a:r>
              <a:rPr lang="cs-CZ" b="1" i="1" dirty="0"/>
              <a:t>ž</a:t>
            </a:r>
            <a:r>
              <a:rPr lang="cs-CZ" b="1" i="1" dirty="0" smtClean="0"/>
              <a:t>iví se rostlinami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MASOŽRAVCI</a:t>
            </a:r>
          </a:p>
          <a:p>
            <a:pPr marL="0" indent="0">
              <a:buNone/>
            </a:pPr>
            <a:r>
              <a:rPr lang="cs-CZ" b="1" i="1" dirty="0"/>
              <a:t>ž</a:t>
            </a:r>
            <a:r>
              <a:rPr lang="cs-CZ" b="1" i="1" dirty="0" smtClean="0"/>
              <a:t>iví se masem jiných zvířat</a:t>
            </a:r>
            <a:endParaRPr lang="cs-CZ" b="1" i="1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VŠEŽRAVCI</a:t>
            </a:r>
          </a:p>
          <a:p>
            <a:pPr marL="0" indent="0">
              <a:buNone/>
            </a:pPr>
            <a:r>
              <a:rPr lang="cs-CZ" b="1" i="1" dirty="0"/>
              <a:t>ž</a:t>
            </a:r>
            <a:r>
              <a:rPr lang="cs-CZ" b="1" i="1" dirty="0" smtClean="0"/>
              <a:t>iví se rostlinami a živočichy</a:t>
            </a:r>
            <a:endParaRPr lang="cs-CZ" b="1" i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1808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ZAŘAĎ ŽIVOČICHY PODLE PŘIJÍMANÉ POTRAVY</a:t>
            </a:r>
          </a:p>
          <a:p>
            <a:pPr marL="0" indent="0">
              <a:buNone/>
            </a:pP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348880"/>
            <a:ext cx="1872208" cy="12481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361949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býložravec</a:t>
            </a:r>
            <a:endParaRPr lang="cs-CZ" b="1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8494" y="2174310"/>
            <a:ext cx="1548917" cy="1703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865190" y="3899451"/>
            <a:ext cx="14555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všežravec</a:t>
            </a:r>
            <a:endParaRPr lang="cs-CZ" b="1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204864"/>
            <a:ext cx="1845019" cy="1254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716735" y="3412353"/>
            <a:ext cx="18443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masožravec</a:t>
            </a:r>
            <a:endParaRPr lang="cs-CZ" b="1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599" y="2214815"/>
            <a:ext cx="1902668" cy="1244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948264" y="3434826"/>
            <a:ext cx="1902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býložravec</a:t>
            </a:r>
            <a:endParaRPr lang="cs-CZ" b="1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2740" y="3933852"/>
            <a:ext cx="1728192" cy="1299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7122740" y="5233345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všežravec</a:t>
            </a:r>
            <a:endParaRPr lang="cs-CZ" b="1" dirty="0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4811" y="3878119"/>
            <a:ext cx="1073714" cy="1648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5638525" y="5208890"/>
            <a:ext cx="13719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býložravec</a:t>
            </a:r>
            <a:endParaRPr lang="cs-CZ" b="1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46878"/>
            <a:ext cx="1956151" cy="1301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351687" y="5085184"/>
            <a:ext cx="15722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masožravec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888724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POTRAVNÍ ŘETĚZEC: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solidFill>
            <a:srgbClr val="CCCC00"/>
          </a:solidFill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ŽIVOČICHOVÉ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742384"/>
            <a:ext cx="6336704" cy="11247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180397"/>
            <a:ext cx="1584176" cy="11279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219891"/>
            <a:ext cx="1228725" cy="136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2203123"/>
            <a:ext cx="1476078" cy="1127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213" y="2206278"/>
            <a:ext cx="1622102" cy="1199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21160" y="3950230"/>
            <a:ext cx="1770133" cy="1331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910385"/>
            <a:ext cx="1358119" cy="1605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39552" y="330833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zelí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83768" y="3581966"/>
            <a:ext cx="12287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b</a:t>
            </a:r>
            <a:r>
              <a:rPr lang="cs-CZ" b="1" dirty="0" smtClean="0"/>
              <a:t>ělásek</a:t>
            </a:r>
          </a:p>
          <a:p>
            <a:pPr algn="ctr"/>
            <a:endParaRPr lang="cs-CZ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139952" y="3308330"/>
            <a:ext cx="14760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vážka</a:t>
            </a:r>
            <a:endParaRPr lang="cs-CZ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3330310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skokan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915816" y="5013176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užovka</a:t>
            </a:r>
            <a:endParaRPr lang="cs-CZ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69968" y="5085184"/>
            <a:ext cx="16024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čáp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01333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3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7" grpId="0"/>
      <p:bldP spid="8" grpId="0"/>
      <p:bldP spid="9" grpId="0"/>
      <p:bldP spid="10" grpId="0"/>
      <p:bldP spid="11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</TotalTime>
  <Words>316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ŽIVOČICHOVÉ</vt:lpstr>
      <vt:lpstr>ŽIVOČICHOVÉ</vt:lpstr>
      <vt:lpstr>ŽIVOČICHOVÉ</vt:lpstr>
      <vt:lpstr>ŽIVOČICHOVÉ</vt:lpstr>
      <vt:lpstr>ŽIVOČICHOVÉ</vt:lpstr>
      <vt:lpstr>ŽIVOČICHOVÉ</vt:lpstr>
      <vt:lpstr>ŽIVOČICHOVÉ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Zaneta</dc:creator>
  <cp:lastModifiedBy>Zaneta</cp:lastModifiedBy>
  <cp:revision>15</cp:revision>
  <dcterms:created xsi:type="dcterms:W3CDTF">2012-04-23T18:50:17Z</dcterms:created>
  <dcterms:modified xsi:type="dcterms:W3CDTF">2012-05-21T16:40:25Z</dcterms:modified>
</cp:coreProperties>
</file>