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2" r:id="rId2"/>
    <p:sldId id="257" r:id="rId3"/>
    <p:sldId id="258" r:id="rId4"/>
    <p:sldId id="259" r:id="rId5"/>
    <p:sldId id="260" r:id="rId6"/>
    <p:sldId id="261" r:id="rId7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560" autoAdjust="0"/>
  </p:normalViewPr>
  <p:slideViewPr>
    <p:cSldViewPr>
      <p:cViewPr>
        <p:scale>
          <a:sx n="100" d="100"/>
          <a:sy n="100" d="100"/>
        </p:scale>
        <p:origin x="-1236" y="792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716FA7-129B-4466-B9E2-CEAB4D6565CC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685800"/>
            <a:ext cx="25717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03E698-E061-4378-8BD9-C01BD0840E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628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03E698-E061-4378-8BD9-C01BD0840E6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51735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03E698-E061-4378-8BD9-C01BD0840E6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02602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03E698-E061-4378-8BD9-C01BD0840E6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05709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75C1B-6316-4F12-93BB-8FDA668EFA57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33426-D7B7-4B5B-9374-71969B17DD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27664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75C1B-6316-4F12-93BB-8FDA668EFA57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33426-D7B7-4B5B-9374-71969B17DD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7752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75C1B-6316-4F12-93BB-8FDA668EFA57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33426-D7B7-4B5B-9374-71969B17DD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2054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75C1B-6316-4F12-93BB-8FDA668EFA57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33426-D7B7-4B5B-9374-71969B17DD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70739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75C1B-6316-4F12-93BB-8FDA668EFA57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33426-D7B7-4B5B-9374-71969B17DD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23848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75C1B-6316-4F12-93BB-8FDA668EFA57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33426-D7B7-4B5B-9374-71969B17DD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2580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75C1B-6316-4F12-93BB-8FDA668EFA57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33426-D7B7-4B5B-9374-71969B17DD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2496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75C1B-6316-4F12-93BB-8FDA668EFA57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33426-D7B7-4B5B-9374-71969B17DD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9734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75C1B-6316-4F12-93BB-8FDA668EFA57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33426-D7B7-4B5B-9374-71969B17DD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82363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75C1B-6316-4F12-93BB-8FDA668EFA57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33426-D7B7-4B5B-9374-71969B17DD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9552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75C1B-6316-4F12-93BB-8FDA668EFA57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733426-D7B7-4B5B-9374-71969B17DD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8488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C75C1B-6316-4F12-93BB-8FDA668EFA57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733426-D7B7-4B5B-9374-71969B17DD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53925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himpanzee-Head.jpg" TargetMode="External"/><Relationship Id="rId2" Type="http://schemas.openxmlformats.org/officeDocument/2006/relationships/hyperlink" Target="http://obrazky.superia.cz/zvirata/osel.php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hyperlink" Target="http://obrazky.superia.cz/ovoce/ananas.php" TargetMode="External"/><Relationship Id="rId4" Type="http://schemas.openxmlformats.org/officeDocument/2006/relationships/hyperlink" Target="http://cs.wikipedia.org/wiki/Soubor:GoldenEagle-Nova.jpg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image" Target="../media/image2.emf"/><Relationship Id="rId7" Type="http://schemas.openxmlformats.org/officeDocument/2006/relationships/image" Target="../media/image6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emf"/><Relationship Id="rId5" Type="http://schemas.openxmlformats.org/officeDocument/2006/relationships/image" Target="../media/image4.emf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2.emf"/><Relationship Id="rId7" Type="http://schemas.openxmlformats.org/officeDocument/2006/relationships/image" Target="../media/image6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emf"/><Relationship Id="rId5" Type="http://schemas.openxmlformats.org/officeDocument/2006/relationships/image" Target="../media/image4.emf"/><Relationship Id="rId4" Type="http://schemas.openxmlformats.org/officeDocument/2006/relationships/image" Target="../media/image3.png"/><Relationship Id="rId9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0"/>
            <a:ext cx="6172200" cy="1331640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Písmeno </a:t>
            </a:r>
            <a:r>
              <a:rPr lang="cs-CZ" sz="2800" dirty="0" smtClean="0">
                <a:solidFill>
                  <a:prstClr val="black"/>
                </a:solidFill>
              </a:rPr>
              <a:t>O, o </a:t>
            </a:r>
            <a:r>
              <a:rPr lang="cs-CZ" sz="2800" dirty="0">
                <a:solidFill>
                  <a:prstClr val="black"/>
                </a:solidFill>
              </a:rPr>
              <a:t>- vyvození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0588" y="1043608"/>
            <a:ext cx="6318771" cy="6034617"/>
          </a:xfrm>
        </p:spPr>
        <p:txBody>
          <a:bodyPr>
            <a:noAutofit/>
          </a:bodyPr>
          <a:lstStyle/>
          <a:p>
            <a:pPr marL="0" lvl="0" indent="0" algn="ctr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Jazyková výchova</a:t>
            </a:r>
          </a:p>
          <a:p>
            <a:pPr marL="0" lvl="0" indent="0" algn="ctr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 (český jazyk pro 1. ročník)</a:t>
            </a: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Číslo projektu: </a:t>
            </a:r>
            <a:r>
              <a:rPr lang="cs-CZ" sz="1800" dirty="0">
                <a:solidFill>
                  <a:prstClr val="black"/>
                </a:solidFill>
              </a:rPr>
              <a:t>CZ.1.07/1.4.00/21.0866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Šablona:  </a:t>
            </a:r>
            <a:r>
              <a:rPr lang="cs-CZ" sz="1800" dirty="0">
                <a:solidFill>
                  <a:prstClr val="black"/>
                </a:solidFill>
              </a:rPr>
              <a:t>I/2 Inovace a zkvalitnění výuky směřující k rozvoji     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čtenářské a informační </a:t>
            </a:r>
            <a:r>
              <a:rPr lang="cs-CZ" sz="1800" dirty="0" smtClean="0">
                <a:solidFill>
                  <a:prstClr val="black"/>
                </a:solidFill>
              </a:rPr>
              <a:t>gramotnosti</a:t>
            </a:r>
            <a:endParaRPr lang="cs-CZ" sz="1800" b="1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Název:</a:t>
            </a:r>
            <a:r>
              <a:rPr lang="cs-CZ" sz="1800" dirty="0">
                <a:solidFill>
                  <a:prstClr val="black"/>
                </a:solidFill>
              </a:rPr>
              <a:t> </a:t>
            </a:r>
            <a:r>
              <a:rPr lang="cs-CZ" sz="1800" dirty="0" smtClean="0">
                <a:solidFill>
                  <a:prstClr val="black"/>
                </a:solidFill>
              </a:rPr>
              <a:t>VY_12_INOVACE_02_Písmeno  </a:t>
            </a:r>
            <a:r>
              <a:rPr lang="cs-CZ" sz="1800" dirty="0" smtClean="0">
                <a:solidFill>
                  <a:prstClr val="black"/>
                </a:solidFill>
              </a:rPr>
              <a:t>O, o </a:t>
            </a:r>
            <a:r>
              <a:rPr lang="cs-CZ" sz="1800" dirty="0">
                <a:solidFill>
                  <a:prstClr val="black"/>
                </a:solidFill>
              </a:rPr>
              <a:t>- vyvození </a:t>
            </a:r>
            <a:endParaRPr lang="cs-CZ" sz="18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Sada: 1</a:t>
            </a: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Druh materiálu: </a:t>
            </a:r>
            <a:r>
              <a:rPr lang="cs-CZ" sz="1800" dirty="0" smtClean="0">
                <a:solidFill>
                  <a:prstClr val="black"/>
                </a:solidFill>
              </a:rPr>
              <a:t>Pracovní list ČJ  č. 2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Jméno autora:  </a:t>
            </a:r>
            <a:r>
              <a:rPr lang="cs-CZ" sz="1800" dirty="0">
                <a:solidFill>
                  <a:prstClr val="black"/>
                </a:solidFill>
              </a:rPr>
              <a:t>Mgr. Helena Ostřanská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Škola:  </a:t>
            </a:r>
            <a:r>
              <a:rPr lang="cs-CZ" sz="18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            </a:t>
            </a:r>
            <a:r>
              <a:rPr lang="cs-CZ" sz="18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Datum vytvoření: </a:t>
            </a:r>
            <a:r>
              <a:rPr lang="cs-CZ" sz="1800" dirty="0" smtClean="0">
                <a:solidFill>
                  <a:prstClr val="black"/>
                </a:solidFill>
              </a:rPr>
              <a:t>4. </a:t>
            </a:r>
            <a:r>
              <a:rPr lang="cs-CZ" sz="1800" dirty="0">
                <a:solidFill>
                  <a:prstClr val="black"/>
                </a:solidFill>
              </a:rPr>
              <a:t>8. 2011</a:t>
            </a:r>
            <a:endParaRPr lang="cs-CZ" sz="18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Ročník:  </a:t>
            </a:r>
            <a:r>
              <a:rPr lang="cs-CZ" sz="1800" dirty="0" smtClean="0">
                <a:solidFill>
                  <a:prstClr val="black"/>
                </a:solidFill>
              </a:rPr>
              <a:t>první</a:t>
            </a: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Anotace: </a:t>
            </a:r>
            <a:r>
              <a:rPr lang="cs-CZ" sz="1800" dirty="0" smtClean="0">
                <a:solidFill>
                  <a:prstClr val="black"/>
                </a:solidFill>
              </a:rPr>
              <a:t>Pracovní list pro žáky 1. ročníku k vyvození písmene </a:t>
            </a: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                 </a:t>
            </a:r>
            <a:r>
              <a:rPr lang="cs-CZ" sz="1800" dirty="0" smtClean="0">
                <a:solidFill>
                  <a:prstClr val="black"/>
                </a:solidFill>
              </a:rPr>
              <a:t>O, o. Rozeznávání pozice hlásek ve slově – hlasem,</a:t>
            </a: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                 </a:t>
            </a:r>
            <a:r>
              <a:rPr lang="cs-CZ" sz="1800" dirty="0" smtClean="0">
                <a:solidFill>
                  <a:prstClr val="black"/>
                </a:solidFill>
              </a:rPr>
              <a:t>sluchem, zrakem. </a:t>
            </a:r>
            <a:r>
              <a:rPr lang="cs-CZ" sz="1800" dirty="0">
                <a:solidFill>
                  <a:prstClr val="black"/>
                </a:solidFill>
              </a:rPr>
              <a:t>Je určen pro samostatnou práci 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</a:t>
            </a:r>
            <a:r>
              <a:rPr lang="cs-CZ" sz="1800" dirty="0" smtClean="0">
                <a:solidFill>
                  <a:prstClr val="black"/>
                </a:solidFill>
              </a:rPr>
              <a:t>žáků</a:t>
            </a:r>
            <a:r>
              <a:rPr lang="cs-CZ" sz="1800" dirty="0">
                <a:solidFill>
                  <a:prstClr val="black"/>
                </a:solidFill>
              </a:rPr>
              <a:t>, společná kontrola proběhne na </a:t>
            </a:r>
            <a:r>
              <a:rPr lang="cs-CZ" sz="1800" dirty="0" smtClean="0">
                <a:solidFill>
                  <a:prstClr val="black"/>
                </a:solidFill>
              </a:rPr>
              <a:t>interaktivní  tabuli.</a:t>
            </a: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Klíčová slova:  </a:t>
            </a:r>
            <a:r>
              <a:rPr lang="cs-CZ" sz="1800" dirty="0" smtClean="0">
                <a:solidFill>
                  <a:prstClr val="black"/>
                </a:solidFill>
              </a:rPr>
              <a:t>hláska – písmeno, náslovná hláska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Zdroje</a:t>
            </a:r>
            <a:r>
              <a:rPr lang="cs-CZ" sz="1700" b="1" dirty="0" smtClean="0">
                <a:solidFill>
                  <a:prstClr val="black"/>
                </a:solidFill>
              </a:rPr>
              <a:t>: </a:t>
            </a:r>
            <a:r>
              <a:rPr lang="cs-CZ" sz="1700" dirty="0" smtClean="0">
                <a:solidFill>
                  <a:prstClr val="black"/>
                </a:solidFill>
                <a:hlinkClick r:id="rId2"/>
              </a:rPr>
              <a:t>http://obrazky.superia.cz/zvirata/osel.php</a:t>
            </a:r>
            <a:endParaRPr lang="cs-CZ" sz="17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700" dirty="0">
                <a:solidFill>
                  <a:prstClr val="black"/>
                </a:solidFill>
              </a:rPr>
              <a:t> </a:t>
            </a:r>
            <a:r>
              <a:rPr lang="cs-CZ" sz="1700" dirty="0" smtClean="0">
                <a:solidFill>
                  <a:prstClr val="black"/>
                </a:solidFill>
              </a:rPr>
              <a:t>             </a:t>
            </a:r>
            <a:r>
              <a:rPr lang="cs-CZ" sz="1700" dirty="0">
                <a:solidFill>
                  <a:prstClr val="black"/>
                </a:solidFill>
                <a:hlinkClick r:id="rId3"/>
              </a:rPr>
              <a:t>http</a:t>
            </a:r>
            <a:r>
              <a:rPr lang="cs-CZ" sz="1700" dirty="0" smtClean="0">
                <a:solidFill>
                  <a:prstClr val="black"/>
                </a:solidFill>
                <a:hlinkClick r:id="rId3"/>
              </a:rPr>
              <a:t>://cs.wikipedia.org/wiki/Soubor:Chimpanzee-Head.jpg</a:t>
            </a:r>
            <a:endParaRPr lang="cs-CZ" sz="17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700" dirty="0" smtClean="0">
                <a:solidFill>
                  <a:prstClr val="black"/>
                </a:solidFill>
              </a:rPr>
              <a:t>              </a:t>
            </a:r>
            <a:r>
              <a:rPr lang="cs-CZ" sz="1700" dirty="0" smtClean="0">
                <a:solidFill>
                  <a:prstClr val="black"/>
                </a:solidFill>
                <a:hlinkClick r:id="rId4"/>
              </a:rPr>
              <a:t>http://cs.wikipedia.org/wiki/Soubor:GoldenEagle-Nova.jpg</a:t>
            </a:r>
            <a:r>
              <a:rPr lang="cs-CZ" sz="1700" dirty="0" smtClean="0">
                <a:solidFill>
                  <a:prstClr val="black"/>
                </a:solidFill>
              </a:rPr>
              <a:t>                                                                      </a:t>
            </a:r>
            <a:endParaRPr lang="cs-CZ" sz="17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700" dirty="0" smtClean="0">
                <a:solidFill>
                  <a:prstClr val="black"/>
                </a:solidFill>
              </a:rPr>
              <a:t>              </a:t>
            </a:r>
            <a:r>
              <a:rPr lang="cs-CZ" sz="1700" dirty="0">
                <a:solidFill>
                  <a:prstClr val="black"/>
                </a:solidFill>
                <a:hlinkClick r:id="rId5"/>
              </a:rPr>
              <a:t>http://obrazky.superia.cz/ovoce/ananas.php</a:t>
            </a:r>
            <a:r>
              <a:rPr lang="cs-CZ" sz="1700" dirty="0">
                <a:solidFill>
                  <a:prstClr val="black"/>
                </a:solidFill>
              </a:rPr>
              <a:t>              </a:t>
            </a:r>
            <a:r>
              <a:rPr lang="cs-CZ" sz="1800" dirty="0">
                <a:solidFill>
                  <a:prstClr val="black"/>
                </a:solidFill>
              </a:rPr>
              <a:t>          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800" dirty="0" smtClean="0">
                <a:solidFill>
                  <a:prstClr val="black"/>
                </a:solidFill>
              </a:rPr>
              <a:t> 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8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                </a:t>
            </a:r>
          </a:p>
          <a:p>
            <a:pPr marL="0" lvl="0" indent="0">
              <a:buNone/>
            </a:pPr>
            <a:endParaRPr lang="cs-CZ" sz="1800" b="1" dirty="0" smtClean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8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8946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76540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181480"/>
          </a:xfrm>
        </p:spPr>
        <p:txBody>
          <a:bodyPr>
            <a:normAutofit fontScale="90000"/>
          </a:bodyPr>
          <a:lstStyle/>
          <a:p>
            <a:pPr algn="l"/>
            <a:r>
              <a:rPr lang="cs-CZ" sz="4000" b="1" dirty="0" smtClean="0"/>
              <a:t>O  </a:t>
            </a:r>
            <a:r>
              <a:rPr lang="cs-CZ" sz="4000" b="1" dirty="0" err="1" smtClean="0"/>
              <a:t>o</a:t>
            </a:r>
            <a:r>
              <a:rPr lang="cs-CZ" sz="4000" b="1" dirty="0" smtClean="0"/>
              <a:t>                       </a:t>
            </a:r>
            <a:r>
              <a:rPr lang="cs-CZ" sz="3100" dirty="0" smtClean="0"/>
              <a:t>Modrooká Olinka,</a:t>
            </a:r>
            <a:br>
              <a:rPr lang="cs-CZ" sz="3100" dirty="0" smtClean="0"/>
            </a:br>
            <a:r>
              <a:rPr lang="cs-CZ" sz="3100" dirty="0"/>
              <a:t> </a:t>
            </a:r>
            <a:r>
              <a:rPr lang="cs-CZ" sz="3100" dirty="0" smtClean="0"/>
              <a:t>                                      má odřená kolínka.</a:t>
            </a:r>
            <a:endParaRPr lang="cs-CZ" sz="3100" b="1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704" y="1763688"/>
            <a:ext cx="1105142" cy="8257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2936" y="1860263"/>
            <a:ext cx="834008" cy="7818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5144" y="1835696"/>
            <a:ext cx="892175" cy="806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9109837"/>
              </p:ext>
            </p:extLst>
          </p:nvPr>
        </p:nvGraphicFramePr>
        <p:xfrm>
          <a:off x="2564904" y="2771800"/>
          <a:ext cx="1512168" cy="371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8042"/>
                <a:gridCol w="378042"/>
                <a:gridCol w="378042"/>
                <a:gridCol w="378042"/>
              </a:tblGrid>
              <a:tr h="371872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0361621"/>
              </p:ext>
            </p:extLst>
          </p:nvPr>
        </p:nvGraphicFramePr>
        <p:xfrm>
          <a:off x="260648" y="2771800"/>
          <a:ext cx="2016224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36037"/>
                <a:gridCol w="336038"/>
                <a:gridCol w="336037"/>
                <a:gridCol w="336037"/>
                <a:gridCol w="336038"/>
                <a:gridCol w="33603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2535151"/>
              </p:ext>
            </p:extLst>
          </p:nvPr>
        </p:nvGraphicFramePr>
        <p:xfrm>
          <a:off x="4604295" y="2771800"/>
          <a:ext cx="1133872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7957"/>
                <a:gridCol w="377958"/>
                <a:gridCol w="37795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6961" y="3564384"/>
            <a:ext cx="777875" cy="1020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5203640"/>
              </p:ext>
            </p:extLst>
          </p:nvPr>
        </p:nvGraphicFramePr>
        <p:xfrm>
          <a:off x="1741822" y="4716016"/>
          <a:ext cx="1368152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42038"/>
                <a:gridCol w="342038"/>
                <a:gridCol w="342038"/>
                <a:gridCol w="34203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4195554"/>
              </p:ext>
            </p:extLst>
          </p:nvPr>
        </p:nvGraphicFramePr>
        <p:xfrm>
          <a:off x="3501008" y="4716016"/>
          <a:ext cx="1986136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31023"/>
                <a:gridCol w="331022"/>
                <a:gridCol w="331023"/>
                <a:gridCol w="331023"/>
                <a:gridCol w="331022"/>
                <a:gridCol w="331023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332656" y="5508104"/>
            <a:ext cx="650271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        </a:t>
            </a:r>
            <a:r>
              <a:rPr lang="pt-BR" b="1" dirty="0" smtClean="0"/>
              <a:t>O  </a:t>
            </a:r>
            <a:r>
              <a:rPr lang="cs-CZ" b="1" dirty="0" smtClean="0"/>
              <a:t>      </a:t>
            </a:r>
            <a:r>
              <a:rPr lang="pt-BR" b="1" dirty="0" smtClean="0"/>
              <a:t>        o    </a:t>
            </a:r>
            <a:r>
              <a:rPr lang="cs-CZ" b="1" dirty="0" smtClean="0"/>
              <a:t>         </a:t>
            </a:r>
            <a:r>
              <a:rPr lang="pt-BR" b="1" dirty="0" smtClean="0"/>
              <a:t>      O     </a:t>
            </a:r>
            <a:r>
              <a:rPr lang="cs-CZ" b="1" dirty="0" smtClean="0"/>
              <a:t>        </a:t>
            </a:r>
            <a:r>
              <a:rPr lang="pt-BR" b="1" dirty="0" smtClean="0"/>
              <a:t>     O   </a:t>
            </a:r>
            <a:r>
              <a:rPr lang="cs-CZ" b="1" dirty="0" smtClean="0"/>
              <a:t>        </a:t>
            </a:r>
            <a:r>
              <a:rPr lang="pt-BR" b="1" dirty="0" smtClean="0"/>
              <a:t>       o</a:t>
            </a:r>
            <a:endParaRPr lang="cs-CZ" b="1" dirty="0" smtClean="0"/>
          </a:p>
          <a:p>
            <a:endParaRPr lang="pt-BR" b="1" dirty="0" smtClean="0"/>
          </a:p>
          <a:p>
            <a:r>
              <a:rPr lang="pt-BR" b="1" dirty="0" smtClean="0"/>
              <a:t> </a:t>
            </a:r>
            <a:r>
              <a:rPr lang="cs-CZ" b="1" dirty="0" smtClean="0"/>
              <a:t>           </a:t>
            </a:r>
            <a:r>
              <a:rPr lang="pt-BR" b="1" dirty="0" smtClean="0"/>
              <a:t>a  </a:t>
            </a:r>
            <a:r>
              <a:rPr lang="cs-CZ" b="1" dirty="0" smtClean="0"/>
              <a:t>       </a:t>
            </a:r>
            <a:r>
              <a:rPr lang="pt-BR" b="1" dirty="0" smtClean="0"/>
              <a:t>       A     </a:t>
            </a:r>
            <a:r>
              <a:rPr lang="cs-CZ" b="1" dirty="0" smtClean="0"/>
              <a:t>         </a:t>
            </a:r>
            <a:r>
              <a:rPr lang="pt-BR" b="1" dirty="0" smtClean="0"/>
              <a:t>     A    </a:t>
            </a:r>
            <a:r>
              <a:rPr lang="cs-CZ" b="1" dirty="0" smtClean="0"/>
              <a:t>         </a:t>
            </a:r>
            <a:r>
              <a:rPr lang="pt-BR" b="1" dirty="0" smtClean="0"/>
              <a:t>      a    </a:t>
            </a:r>
            <a:r>
              <a:rPr lang="cs-CZ" b="1" dirty="0" smtClean="0"/>
              <a:t>         </a:t>
            </a:r>
            <a:r>
              <a:rPr lang="pt-BR" b="1" dirty="0" smtClean="0"/>
              <a:t>     A</a:t>
            </a:r>
            <a:endParaRPr lang="cs-CZ" b="1" dirty="0" smtClean="0"/>
          </a:p>
          <a:p>
            <a:endParaRPr lang="pt-BR" b="1" dirty="0" smtClean="0"/>
          </a:p>
          <a:p>
            <a:endParaRPr lang="pt-BR" b="1" dirty="0" smtClean="0"/>
          </a:p>
          <a:p>
            <a:r>
              <a:rPr lang="cs-CZ" dirty="0" smtClean="0"/>
              <a:t>  </a:t>
            </a:r>
            <a:r>
              <a:rPr lang="pt-BR" dirty="0" smtClean="0"/>
              <a:t>I </a:t>
            </a:r>
            <a:r>
              <a:rPr lang="cs-CZ" dirty="0" smtClean="0"/>
              <a:t>  </a:t>
            </a:r>
            <a:r>
              <a:rPr lang="pt-BR" dirty="0" smtClean="0"/>
              <a:t> a </a:t>
            </a:r>
            <a:r>
              <a:rPr lang="cs-CZ" dirty="0" smtClean="0"/>
              <a:t>  </a:t>
            </a:r>
            <a:r>
              <a:rPr lang="pt-BR" dirty="0" smtClean="0"/>
              <a:t> O  </a:t>
            </a:r>
            <a:r>
              <a:rPr lang="cs-CZ" dirty="0" smtClean="0"/>
              <a:t>  </a:t>
            </a:r>
            <a:r>
              <a:rPr lang="pt-BR" dirty="0" smtClean="0"/>
              <a:t>E </a:t>
            </a:r>
            <a:r>
              <a:rPr lang="cs-CZ" dirty="0" smtClean="0"/>
              <a:t>   </a:t>
            </a:r>
            <a:r>
              <a:rPr lang="pt-BR" dirty="0" smtClean="0"/>
              <a:t> u </a:t>
            </a:r>
            <a:r>
              <a:rPr lang="cs-CZ" dirty="0" smtClean="0"/>
              <a:t>   </a:t>
            </a:r>
            <a:r>
              <a:rPr lang="pt-BR" dirty="0" smtClean="0"/>
              <a:t> A </a:t>
            </a:r>
            <a:r>
              <a:rPr lang="cs-CZ" dirty="0" smtClean="0"/>
              <a:t>   </a:t>
            </a:r>
            <a:r>
              <a:rPr lang="pt-BR" dirty="0" smtClean="0"/>
              <a:t> o </a:t>
            </a:r>
            <a:r>
              <a:rPr lang="cs-CZ" dirty="0" smtClean="0"/>
              <a:t>   </a:t>
            </a:r>
            <a:r>
              <a:rPr lang="pt-BR" dirty="0" smtClean="0"/>
              <a:t> e </a:t>
            </a:r>
            <a:r>
              <a:rPr lang="cs-CZ" dirty="0" smtClean="0"/>
              <a:t>   </a:t>
            </a:r>
            <a:r>
              <a:rPr lang="pt-BR" dirty="0" smtClean="0"/>
              <a:t> O</a:t>
            </a:r>
            <a:r>
              <a:rPr lang="cs-CZ" dirty="0" smtClean="0"/>
              <a:t>   </a:t>
            </a:r>
            <a:r>
              <a:rPr lang="pt-BR" dirty="0" smtClean="0"/>
              <a:t>  A </a:t>
            </a:r>
            <a:r>
              <a:rPr lang="cs-CZ" dirty="0" smtClean="0"/>
              <a:t>   </a:t>
            </a:r>
            <a:r>
              <a:rPr lang="pt-BR" dirty="0" smtClean="0"/>
              <a:t> o</a:t>
            </a:r>
            <a:r>
              <a:rPr lang="cs-CZ" dirty="0" smtClean="0"/>
              <a:t>   </a:t>
            </a:r>
            <a:r>
              <a:rPr lang="pt-BR" dirty="0" smtClean="0"/>
              <a:t>  E</a:t>
            </a:r>
            <a:r>
              <a:rPr lang="cs-CZ" dirty="0" smtClean="0"/>
              <a:t>   </a:t>
            </a:r>
            <a:r>
              <a:rPr lang="pt-BR" dirty="0" smtClean="0"/>
              <a:t>  U</a:t>
            </a:r>
            <a:r>
              <a:rPr lang="cs-CZ" dirty="0" smtClean="0"/>
              <a:t>   </a:t>
            </a:r>
            <a:r>
              <a:rPr lang="pt-BR" dirty="0" smtClean="0"/>
              <a:t>  o</a:t>
            </a:r>
            <a:r>
              <a:rPr lang="cs-CZ" dirty="0" smtClean="0"/>
              <a:t>   </a:t>
            </a:r>
            <a:r>
              <a:rPr lang="pt-BR" dirty="0" smtClean="0"/>
              <a:t>  I</a:t>
            </a:r>
            <a:r>
              <a:rPr lang="cs-CZ" dirty="0" smtClean="0"/>
              <a:t>  </a:t>
            </a:r>
            <a:r>
              <a:rPr lang="pt-BR" dirty="0" smtClean="0"/>
              <a:t>   i  O</a:t>
            </a:r>
          </a:p>
          <a:p>
            <a:endParaRPr lang="pt-BR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6944" y="3923928"/>
            <a:ext cx="1414463" cy="477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80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7290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73368"/>
          </a:xfrm>
        </p:spPr>
        <p:txBody>
          <a:bodyPr>
            <a:normAutofit fontScale="90000"/>
          </a:bodyPr>
          <a:lstStyle/>
          <a:p>
            <a:endParaRPr lang="cs-CZ" sz="1400" dirty="0"/>
          </a:p>
        </p:txBody>
      </p:sp>
      <p:sp>
        <p:nvSpPr>
          <p:cNvPr id="5" name="Zaoblený obdélník 4"/>
          <p:cNvSpPr/>
          <p:nvPr/>
        </p:nvSpPr>
        <p:spPr>
          <a:xfrm>
            <a:off x="908720" y="683568"/>
            <a:ext cx="720080" cy="100811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chemeClr val="accent1"/>
              </a:solidFill>
            </a:endParaRPr>
          </a:p>
          <a:p>
            <a:pPr algn="ctr"/>
            <a:endParaRPr lang="cs-CZ" dirty="0">
              <a:solidFill>
                <a:schemeClr val="accent1"/>
              </a:solidFill>
            </a:endParaRPr>
          </a:p>
          <a:p>
            <a:pPr algn="ctr"/>
            <a:r>
              <a:rPr lang="cs-CZ" dirty="0" smtClean="0">
                <a:solidFill>
                  <a:schemeClr val="accent1"/>
                </a:solidFill>
              </a:rPr>
              <a:t>O</a:t>
            </a:r>
            <a:endParaRPr lang="cs-CZ" dirty="0">
              <a:solidFill>
                <a:schemeClr val="accent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6832" y="683568"/>
            <a:ext cx="744537" cy="1036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7995" y="669305"/>
            <a:ext cx="744537" cy="1036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7072" y="683568"/>
            <a:ext cx="744537" cy="1036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7192" y="683795"/>
            <a:ext cx="743776" cy="1036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177899" y="1201886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accent1"/>
                </a:solidFill>
              </a:rPr>
              <a:t>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207897" y="1187624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accent1"/>
                </a:solidFill>
              </a:rPr>
              <a:t>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356974" y="119674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o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45513" y="1202853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accent1"/>
                </a:solidFill>
              </a:rPr>
              <a:t>O</a:t>
            </a: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7994" y="2555776"/>
            <a:ext cx="730567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6832" y="2555776"/>
            <a:ext cx="744537" cy="581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720" y="2555776"/>
            <a:ext cx="720080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7071" y="2555776"/>
            <a:ext cx="744537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9200" y="2555776"/>
            <a:ext cx="792088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80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4374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1400" dirty="0" smtClean="0"/>
              <a:t>Úkoly:</a:t>
            </a:r>
            <a:br>
              <a:rPr lang="cs-CZ" sz="1400" dirty="0" smtClean="0"/>
            </a:br>
            <a:r>
              <a:rPr lang="cs-CZ" sz="1400" dirty="0" smtClean="0"/>
              <a:t>1. V </a:t>
            </a:r>
            <a:r>
              <a:rPr lang="cs-CZ" sz="1400" dirty="0"/>
              <a:t>říkance dej do modrého kroužku malé o, do červeného velké O.</a:t>
            </a:r>
            <a:br>
              <a:rPr lang="cs-CZ" sz="1400" dirty="0"/>
            </a:br>
            <a:r>
              <a:rPr lang="cs-CZ" sz="1400" dirty="0" smtClean="0"/>
              <a:t>2. Co </a:t>
            </a:r>
            <a:r>
              <a:rPr lang="cs-CZ" sz="1400" dirty="0"/>
              <a:t>slyšíš na začátku (dej do kroužku), kde slyšíš písmenko o, zapiš do </a:t>
            </a:r>
            <a:r>
              <a:rPr lang="cs-CZ" sz="1400" dirty="0" smtClean="0"/>
              <a:t>mřížky</a:t>
            </a:r>
            <a:br>
              <a:rPr lang="cs-CZ" sz="1400" dirty="0" smtClean="0"/>
            </a:br>
            <a:r>
              <a:rPr lang="cs-CZ" sz="1400" dirty="0"/>
              <a:t> </a:t>
            </a:r>
            <a:r>
              <a:rPr lang="cs-CZ" sz="1400" dirty="0" smtClean="0"/>
              <a:t>   </a:t>
            </a:r>
            <a:r>
              <a:rPr lang="pl-PL" sz="1400" dirty="0" smtClean="0"/>
              <a:t>(</a:t>
            </a:r>
            <a:r>
              <a:rPr lang="pl-PL" sz="1400" dirty="0"/>
              <a:t>hledej, co ještě znáš a kde je slyšíš).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>3. Přečti</a:t>
            </a:r>
            <a:r>
              <a:rPr lang="cs-CZ" sz="1400" dirty="0"/>
              <a:t>, přiřaď k velkému písmenu malé písmeno, k malému velké.</a:t>
            </a:r>
            <a:br>
              <a:rPr lang="cs-CZ" sz="1400" dirty="0"/>
            </a:br>
            <a:r>
              <a:rPr lang="cs-CZ" sz="1400" dirty="0" smtClean="0"/>
              <a:t>4. Přiřaď </a:t>
            </a:r>
            <a:r>
              <a:rPr lang="cs-CZ" sz="1400" dirty="0"/>
              <a:t>na karty obrázky podle toho, co slyšíš na začátku.</a:t>
            </a:r>
            <a:br>
              <a:rPr lang="cs-CZ" sz="1400" dirty="0"/>
            </a:br>
            <a:endParaRPr lang="cs-CZ" sz="1400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4744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73544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1400" dirty="0" smtClean="0">
                <a:solidFill>
                  <a:prstClr val="black"/>
                </a:solidFill>
              </a:rPr>
              <a:t>Řešení:</a:t>
            </a:r>
            <a:br>
              <a:rPr lang="cs-CZ" sz="1400" dirty="0" smtClean="0">
                <a:solidFill>
                  <a:prstClr val="black"/>
                </a:solidFill>
              </a:rPr>
            </a:br>
            <a:r>
              <a:rPr lang="cs-CZ" sz="3600" b="1" dirty="0" smtClean="0">
                <a:solidFill>
                  <a:prstClr val="black"/>
                </a:solidFill>
              </a:rPr>
              <a:t>O  </a:t>
            </a:r>
            <a:r>
              <a:rPr lang="cs-CZ" sz="3600" b="1" dirty="0">
                <a:solidFill>
                  <a:prstClr val="black"/>
                </a:solidFill>
              </a:rPr>
              <a:t>o                       </a:t>
            </a:r>
            <a:r>
              <a:rPr lang="cs-CZ" sz="2800" dirty="0">
                <a:solidFill>
                  <a:prstClr val="black"/>
                </a:solidFill>
              </a:rPr>
              <a:t>Modrooká Olinka,</a:t>
            </a:r>
            <a:br>
              <a:rPr lang="cs-CZ" sz="2800" dirty="0">
                <a:solidFill>
                  <a:prstClr val="black"/>
                </a:solidFill>
              </a:rPr>
            </a:br>
            <a:r>
              <a:rPr lang="cs-CZ" sz="2800" dirty="0">
                <a:solidFill>
                  <a:prstClr val="black"/>
                </a:solidFill>
              </a:rPr>
              <a:t>                                       má odřená kolínka.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704" y="1763688"/>
            <a:ext cx="1105142" cy="8257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2936" y="1860263"/>
            <a:ext cx="834008" cy="7818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5144" y="1835696"/>
            <a:ext cx="892175" cy="806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0403289"/>
              </p:ext>
            </p:extLst>
          </p:nvPr>
        </p:nvGraphicFramePr>
        <p:xfrm>
          <a:off x="2564904" y="2771800"/>
          <a:ext cx="1512168" cy="371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8042"/>
                <a:gridCol w="378042"/>
                <a:gridCol w="378042"/>
                <a:gridCol w="378042"/>
              </a:tblGrid>
              <a:tr h="371872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6130063"/>
              </p:ext>
            </p:extLst>
          </p:nvPr>
        </p:nvGraphicFramePr>
        <p:xfrm>
          <a:off x="260648" y="2771800"/>
          <a:ext cx="2016224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36037"/>
                <a:gridCol w="336038"/>
                <a:gridCol w="336037"/>
                <a:gridCol w="336037"/>
                <a:gridCol w="336038"/>
                <a:gridCol w="33603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7475223"/>
              </p:ext>
            </p:extLst>
          </p:nvPr>
        </p:nvGraphicFramePr>
        <p:xfrm>
          <a:off x="4604295" y="2771800"/>
          <a:ext cx="1133872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7957"/>
                <a:gridCol w="377958"/>
                <a:gridCol w="37795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6961" y="3564384"/>
            <a:ext cx="777875" cy="1020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5467032"/>
              </p:ext>
            </p:extLst>
          </p:nvPr>
        </p:nvGraphicFramePr>
        <p:xfrm>
          <a:off x="1741822" y="4716016"/>
          <a:ext cx="1368152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42038"/>
                <a:gridCol w="342038"/>
                <a:gridCol w="342038"/>
                <a:gridCol w="34203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6149263"/>
              </p:ext>
            </p:extLst>
          </p:nvPr>
        </p:nvGraphicFramePr>
        <p:xfrm>
          <a:off x="3501008" y="4716016"/>
          <a:ext cx="1986136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31023"/>
                <a:gridCol w="331022"/>
                <a:gridCol w="331023"/>
                <a:gridCol w="331023"/>
                <a:gridCol w="331022"/>
                <a:gridCol w="33102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3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accent3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6944" y="3923928"/>
            <a:ext cx="1414463" cy="477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165" y="5531655"/>
            <a:ext cx="61214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Ovál 13"/>
          <p:cNvSpPr/>
          <p:nvPr/>
        </p:nvSpPr>
        <p:spPr>
          <a:xfrm>
            <a:off x="3827967" y="939763"/>
            <a:ext cx="216024" cy="288032"/>
          </a:xfrm>
          <a:prstGeom prst="ellipse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335288" y="927237"/>
            <a:ext cx="216024" cy="288032"/>
          </a:xfrm>
          <a:prstGeom prst="ellipse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4551312" y="909378"/>
            <a:ext cx="216024" cy="296366"/>
          </a:xfrm>
          <a:prstGeom prst="ellipse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093340" y="1298154"/>
            <a:ext cx="281099" cy="432048"/>
          </a:xfrm>
          <a:prstGeom prst="ellipse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5370318" y="1370162"/>
            <a:ext cx="216024" cy="288032"/>
          </a:xfrm>
          <a:prstGeom prst="ellipse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5153700" y="868946"/>
            <a:ext cx="215193" cy="36837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307975" y="2810111"/>
            <a:ext cx="180380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2598812" y="2810111"/>
            <a:ext cx="216024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4670412" y="2810111"/>
            <a:ext cx="216024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1013334" y="2779862"/>
            <a:ext cx="216024" cy="465745"/>
          </a:xfrm>
          <a:prstGeom prst="ellipse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1993602" y="2779862"/>
            <a:ext cx="239911" cy="465745"/>
          </a:xfrm>
          <a:prstGeom prst="ellipse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5353967" y="2757258"/>
            <a:ext cx="324867" cy="465745"/>
          </a:xfrm>
          <a:prstGeom prst="ellipse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nice 27"/>
          <p:cNvCxnSpPr/>
          <p:nvPr/>
        </p:nvCxnSpPr>
        <p:spPr>
          <a:xfrm>
            <a:off x="1121346" y="5868144"/>
            <a:ext cx="1477466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1229358" y="5868144"/>
            <a:ext cx="807603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1024"/>
          <p:cNvCxnSpPr/>
          <p:nvPr/>
        </p:nvCxnSpPr>
        <p:spPr>
          <a:xfrm>
            <a:off x="3269940" y="5868144"/>
            <a:ext cx="951148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8" name="Přímá spojnice 1027"/>
          <p:cNvCxnSpPr/>
          <p:nvPr/>
        </p:nvCxnSpPr>
        <p:spPr>
          <a:xfrm>
            <a:off x="4394175" y="5868144"/>
            <a:ext cx="959792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0" name="Přímá spojnice 1029"/>
          <p:cNvCxnSpPr/>
          <p:nvPr/>
        </p:nvCxnSpPr>
        <p:spPr>
          <a:xfrm>
            <a:off x="5408804" y="5868144"/>
            <a:ext cx="828508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4" name="Přímá spojnice 1033"/>
          <p:cNvCxnSpPr/>
          <p:nvPr/>
        </p:nvCxnSpPr>
        <p:spPr>
          <a:xfrm>
            <a:off x="1229358" y="6372200"/>
            <a:ext cx="1004155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6" name="Přímá spojnice 1035"/>
          <p:cNvCxnSpPr/>
          <p:nvPr/>
        </p:nvCxnSpPr>
        <p:spPr>
          <a:xfrm flipH="1">
            <a:off x="3933056" y="6372200"/>
            <a:ext cx="320569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8" name="Přímá spojnice 1037"/>
          <p:cNvCxnSpPr/>
          <p:nvPr/>
        </p:nvCxnSpPr>
        <p:spPr>
          <a:xfrm flipH="1">
            <a:off x="908720" y="6372200"/>
            <a:ext cx="1084882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0" name="Přímá spojnice 1039"/>
          <p:cNvCxnSpPr/>
          <p:nvPr/>
        </p:nvCxnSpPr>
        <p:spPr>
          <a:xfrm flipH="1">
            <a:off x="908720" y="6372200"/>
            <a:ext cx="2232248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2" name="Přímá spojnice 1041"/>
          <p:cNvCxnSpPr/>
          <p:nvPr/>
        </p:nvCxnSpPr>
        <p:spPr>
          <a:xfrm flipH="1">
            <a:off x="908720" y="6372200"/>
            <a:ext cx="4392488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8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80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858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317611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/>
              <a:t>Řešení:</a:t>
            </a:r>
            <a:endParaRPr lang="cs-CZ" sz="1400" dirty="0"/>
          </a:p>
        </p:txBody>
      </p:sp>
      <p:sp>
        <p:nvSpPr>
          <p:cNvPr id="4" name="Zaoblený obdélník 3"/>
          <p:cNvSpPr/>
          <p:nvPr/>
        </p:nvSpPr>
        <p:spPr>
          <a:xfrm>
            <a:off x="908720" y="683568"/>
            <a:ext cx="720080" cy="100811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chemeClr val="accent1"/>
              </a:solidFill>
            </a:endParaRPr>
          </a:p>
          <a:p>
            <a:pPr algn="ctr"/>
            <a:endParaRPr lang="cs-CZ" dirty="0">
              <a:solidFill>
                <a:schemeClr val="accent1"/>
              </a:solidFill>
            </a:endParaRPr>
          </a:p>
          <a:p>
            <a:pPr algn="ctr"/>
            <a:r>
              <a:rPr lang="cs-CZ" dirty="0" smtClean="0">
                <a:solidFill>
                  <a:schemeClr val="accent1"/>
                </a:solidFill>
              </a:rPr>
              <a:t>O</a:t>
            </a:r>
            <a:endParaRPr lang="cs-CZ" dirty="0">
              <a:solidFill>
                <a:schemeClr val="accent1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6832" y="683568"/>
            <a:ext cx="744537" cy="1036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7995" y="669305"/>
            <a:ext cx="744537" cy="1036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7072" y="683568"/>
            <a:ext cx="744537" cy="1036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7192" y="683795"/>
            <a:ext cx="743776" cy="1036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177899" y="1201886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accent1"/>
                </a:solidFill>
              </a:rPr>
              <a:t>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207897" y="1187624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accent1"/>
                </a:solidFill>
              </a:rPr>
              <a:t>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356974" y="119674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o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45513" y="1202853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accent1"/>
                </a:solidFill>
              </a:rPr>
              <a:t>O</a:t>
            </a:r>
          </a:p>
        </p:txBody>
      </p:sp>
      <p:pic>
        <p:nvPicPr>
          <p:cNvPr id="13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7994" y="2555776"/>
            <a:ext cx="730567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6832" y="2555776"/>
            <a:ext cx="744537" cy="581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720" y="2555776"/>
            <a:ext cx="720080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7071" y="2555776"/>
            <a:ext cx="744537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9200" y="2555776"/>
            <a:ext cx="792088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9" name="Přímá spojnice 18"/>
          <p:cNvCxnSpPr>
            <a:endCxn id="16" idx="0"/>
          </p:cNvCxnSpPr>
          <p:nvPr/>
        </p:nvCxnSpPr>
        <p:spPr>
          <a:xfrm>
            <a:off x="2325536" y="1720205"/>
            <a:ext cx="2123804" cy="8355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387438" y="1720205"/>
            <a:ext cx="2141642" cy="979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4" idx="2"/>
            <a:endCxn id="15" idx="0"/>
          </p:cNvCxnSpPr>
          <p:nvPr/>
        </p:nvCxnSpPr>
        <p:spPr>
          <a:xfrm>
            <a:off x="1268760" y="1691680"/>
            <a:ext cx="0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stCxn id="7" idx="2"/>
          </p:cNvCxnSpPr>
          <p:nvPr/>
        </p:nvCxnSpPr>
        <p:spPr>
          <a:xfrm flipH="1">
            <a:off x="2325536" y="1720205"/>
            <a:ext cx="2123805" cy="979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endCxn id="13" idx="0"/>
          </p:cNvCxnSpPr>
          <p:nvPr/>
        </p:nvCxnSpPr>
        <p:spPr>
          <a:xfrm flipH="1">
            <a:off x="3293278" y="1720205"/>
            <a:ext cx="2220711" cy="8355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7704" y="8228276"/>
            <a:ext cx="4535817" cy="8928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25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249</Words>
  <Application>Microsoft Office PowerPoint</Application>
  <PresentationFormat>Předvádění na obrazovce (4:3)</PresentationFormat>
  <Paragraphs>92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Písmeno O, o - vyvození</vt:lpstr>
      <vt:lpstr>O  o                       Modrooká Olinka,                                        má odřená kolínka.</vt:lpstr>
      <vt:lpstr>Prezentace aplikace PowerPoint</vt:lpstr>
      <vt:lpstr>Úkoly: 1. V říkance dej do modrého kroužku malé o, do červeného velké O. 2. Co slyšíš na začátku (dej do kroužku), kde slyšíš písmenko o, zapiš do mřížky     (hledej, co ještě znáš a kde je slyšíš). 3. Přečti, přiřaď k velkému písmenu malé písmeno, k malému velké. 4. Přiřaď na karty obrázky podle toho, co slyšíš na začátku. </vt:lpstr>
      <vt:lpstr>Řešení: O  o                       Modrooká Olinka,                                        má odřená kolínka.</vt:lpstr>
      <vt:lpstr>Řešení: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  o                Modrooká Olinka,                                   má odřená kolínka.</dc:title>
  <dc:creator>Zaneta</dc:creator>
  <cp:lastModifiedBy>Zaneta</cp:lastModifiedBy>
  <cp:revision>18</cp:revision>
  <cp:lastPrinted>2011-12-29T13:35:37Z</cp:lastPrinted>
  <dcterms:created xsi:type="dcterms:W3CDTF">2011-12-28T17:04:31Z</dcterms:created>
  <dcterms:modified xsi:type="dcterms:W3CDTF">2012-05-09T13:06:54Z</dcterms:modified>
</cp:coreProperties>
</file>