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7" r:id="rId3"/>
    <p:sldId id="258" r:id="rId4"/>
    <p:sldId id="259" r:id="rId5"/>
    <p:sldId id="260" r:id="rId6"/>
    <p:sldId id="261" r:id="rId7"/>
  </p:sldIdLst>
  <p:sldSz cx="6858000" cy="9144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36" y="123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4D6BD-D5A3-43F7-BB47-D87F5AE43301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C5A1B-8271-4E9E-9202-DAD89C35FE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1298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4D6BD-D5A3-43F7-BB47-D87F5AE43301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C5A1B-8271-4E9E-9202-DAD89C35FE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1731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4D6BD-D5A3-43F7-BB47-D87F5AE43301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C5A1B-8271-4E9E-9202-DAD89C35FE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1251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4D6BD-D5A3-43F7-BB47-D87F5AE43301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C5A1B-8271-4E9E-9202-DAD89C35FE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9864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4D6BD-D5A3-43F7-BB47-D87F5AE43301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C5A1B-8271-4E9E-9202-DAD89C35FE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2631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4D6BD-D5A3-43F7-BB47-D87F5AE43301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C5A1B-8271-4E9E-9202-DAD89C35FE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1511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4D6BD-D5A3-43F7-BB47-D87F5AE43301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C5A1B-8271-4E9E-9202-DAD89C35FE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4986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4D6BD-D5A3-43F7-BB47-D87F5AE43301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C5A1B-8271-4E9E-9202-DAD89C35FE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481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4D6BD-D5A3-43F7-BB47-D87F5AE43301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C5A1B-8271-4E9E-9202-DAD89C35FE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7549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4D6BD-D5A3-43F7-BB47-D87F5AE43301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C5A1B-8271-4E9E-9202-DAD89C35FE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5576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4D6BD-D5A3-43F7-BB47-D87F5AE43301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C5A1B-8271-4E9E-9202-DAD89C35FE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4589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4D6BD-D5A3-43F7-BB47-D87F5AE43301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C5A1B-8271-4E9E-9202-DAD89C35FE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4003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253488"/>
          </a:xfrm>
        </p:spPr>
        <p:txBody>
          <a:bodyPr>
            <a:normAutofit/>
          </a:bodyPr>
          <a:lstStyle/>
          <a:p>
            <a:r>
              <a:rPr lang="cs-CZ" sz="2800" dirty="0">
                <a:solidFill>
                  <a:prstClr val="black"/>
                </a:solidFill>
              </a:rPr>
              <a:t>Písmeno </a:t>
            </a:r>
            <a:r>
              <a:rPr lang="cs-CZ" sz="2800" dirty="0" smtClean="0">
                <a:solidFill>
                  <a:prstClr val="black"/>
                </a:solidFill>
              </a:rPr>
              <a:t>E, e </a:t>
            </a:r>
            <a:r>
              <a:rPr lang="cs-CZ" sz="2800" dirty="0">
                <a:solidFill>
                  <a:prstClr val="black"/>
                </a:solidFill>
              </a:rPr>
              <a:t>- vyvození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04664" y="1475656"/>
            <a:ext cx="6264696" cy="6034617"/>
          </a:xfrm>
        </p:spPr>
        <p:txBody>
          <a:bodyPr>
            <a:normAutofit lnSpcReduction="10000"/>
          </a:bodyPr>
          <a:lstStyle/>
          <a:p>
            <a:pPr marL="0" lvl="0" indent="0" algn="ctr">
              <a:buNone/>
            </a:pPr>
            <a:r>
              <a:rPr lang="cs-CZ" sz="1800" b="1" dirty="0">
                <a:solidFill>
                  <a:prstClr val="black"/>
                </a:solidFill>
              </a:rPr>
              <a:t>Jazyková výchova</a:t>
            </a:r>
          </a:p>
          <a:p>
            <a:pPr marL="0" lvl="0" indent="0" algn="ctr">
              <a:buNone/>
            </a:pPr>
            <a:r>
              <a:rPr lang="cs-CZ" sz="1800" b="1" dirty="0">
                <a:solidFill>
                  <a:prstClr val="black"/>
                </a:solidFill>
              </a:rPr>
              <a:t> (český jazyk pro 1. ročník)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Číslo projektu</a:t>
            </a:r>
            <a:r>
              <a:rPr lang="cs-CZ" sz="1800" b="1" dirty="0" smtClean="0">
                <a:solidFill>
                  <a:prstClr val="black"/>
                </a:solidFill>
              </a:rPr>
              <a:t>: </a:t>
            </a:r>
            <a:r>
              <a:rPr lang="cs-CZ" sz="1800" dirty="0">
                <a:solidFill>
                  <a:prstClr val="black"/>
                </a:solidFill>
              </a:rPr>
              <a:t>CZ.1.07/1.4.00/21.0866</a:t>
            </a:r>
            <a:endParaRPr lang="cs-CZ" sz="18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Šablona:  </a:t>
            </a:r>
            <a:r>
              <a:rPr lang="cs-CZ" sz="1800" dirty="0">
                <a:solidFill>
                  <a:prstClr val="black"/>
                </a:solidFill>
              </a:rPr>
              <a:t>I/2 Inovace a zkvalitnění výuky směřující k rozvoji     </a:t>
            </a:r>
          </a:p>
          <a:p>
            <a:pPr marL="0" lvl="0" indent="0">
              <a:buNone/>
            </a:pPr>
            <a:r>
              <a:rPr lang="cs-CZ" sz="1800" dirty="0">
                <a:solidFill>
                  <a:prstClr val="black"/>
                </a:solidFill>
              </a:rPr>
              <a:t>                 čtenářské a informační </a:t>
            </a:r>
            <a:r>
              <a:rPr lang="cs-CZ" sz="1800" dirty="0" smtClean="0">
                <a:solidFill>
                  <a:prstClr val="black"/>
                </a:solidFill>
              </a:rPr>
              <a:t>gramotnosti</a:t>
            </a:r>
            <a:endParaRPr lang="cs-CZ" sz="1800" b="1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Název: </a:t>
            </a:r>
            <a:r>
              <a:rPr lang="cs-CZ" sz="1800" dirty="0" smtClean="0">
                <a:solidFill>
                  <a:prstClr val="black"/>
                </a:solidFill>
              </a:rPr>
              <a:t>VY_12_INOVACE_03_Písmeno  </a:t>
            </a:r>
            <a:r>
              <a:rPr lang="cs-CZ" sz="1800" dirty="0" smtClean="0">
                <a:solidFill>
                  <a:prstClr val="black"/>
                </a:solidFill>
              </a:rPr>
              <a:t>E, e </a:t>
            </a:r>
            <a:r>
              <a:rPr lang="cs-CZ" sz="1800" dirty="0">
                <a:solidFill>
                  <a:prstClr val="black"/>
                </a:solidFill>
              </a:rPr>
              <a:t>- vyvození</a:t>
            </a:r>
            <a:endParaRPr lang="cs-CZ" sz="18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Sada: 1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Druh materiálu: </a:t>
            </a:r>
            <a:r>
              <a:rPr lang="cs-CZ" sz="1800" dirty="0">
                <a:solidFill>
                  <a:prstClr val="black"/>
                </a:solidFill>
              </a:rPr>
              <a:t>Pracovní list ČJ  č. </a:t>
            </a:r>
            <a:r>
              <a:rPr lang="cs-CZ" sz="1800" dirty="0" smtClean="0">
                <a:solidFill>
                  <a:prstClr val="black"/>
                </a:solidFill>
              </a:rPr>
              <a:t>3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Jméno autora:  </a:t>
            </a:r>
            <a:r>
              <a:rPr lang="cs-CZ" sz="1800" dirty="0">
                <a:solidFill>
                  <a:prstClr val="black"/>
                </a:solidFill>
              </a:rPr>
              <a:t>Mgr. Helena Ostřanská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Škola:  </a:t>
            </a:r>
            <a:r>
              <a:rPr lang="cs-CZ" sz="1800" dirty="0">
                <a:solidFill>
                  <a:prstClr val="black"/>
                </a:solidFill>
              </a:rPr>
              <a:t>ZŠ A MŠ Cholina, okres Olomouc, příspěvková organizace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            </a:t>
            </a:r>
            <a:r>
              <a:rPr lang="cs-CZ" sz="1800" dirty="0">
                <a:solidFill>
                  <a:prstClr val="black"/>
                </a:solidFill>
              </a:rPr>
              <a:t>Cholina 35, 783 22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Datum vytvoření: </a:t>
            </a:r>
            <a:r>
              <a:rPr lang="cs-CZ" sz="1800" dirty="0" smtClean="0">
                <a:solidFill>
                  <a:prstClr val="black"/>
                </a:solidFill>
              </a:rPr>
              <a:t>5. </a:t>
            </a:r>
            <a:r>
              <a:rPr lang="cs-CZ" sz="1800" dirty="0">
                <a:solidFill>
                  <a:prstClr val="black"/>
                </a:solidFill>
              </a:rPr>
              <a:t>8. 2011</a:t>
            </a:r>
            <a:endParaRPr lang="cs-CZ" sz="18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Ročník</a:t>
            </a:r>
            <a:r>
              <a:rPr lang="cs-CZ" sz="1800" b="1" dirty="0">
                <a:solidFill>
                  <a:prstClr val="black"/>
                </a:solidFill>
              </a:rPr>
              <a:t>:  </a:t>
            </a:r>
            <a:r>
              <a:rPr lang="cs-CZ" sz="1800" dirty="0">
                <a:solidFill>
                  <a:prstClr val="black"/>
                </a:solidFill>
              </a:rPr>
              <a:t>první</a:t>
            </a:r>
          </a:p>
          <a:p>
            <a:pPr marL="0" lvl="0" indent="0" algn="just">
              <a:buNone/>
            </a:pPr>
            <a:r>
              <a:rPr lang="cs-CZ" sz="1800" b="1" dirty="0">
                <a:solidFill>
                  <a:prstClr val="black"/>
                </a:solidFill>
              </a:rPr>
              <a:t>Anotace: </a:t>
            </a:r>
            <a:r>
              <a:rPr lang="cs-CZ" sz="1800" dirty="0" smtClean="0">
                <a:solidFill>
                  <a:prstClr val="black"/>
                </a:solidFill>
              </a:rPr>
              <a:t>Pracovní </a:t>
            </a:r>
            <a:r>
              <a:rPr lang="cs-CZ" sz="1800" dirty="0">
                <a:solidFill>
                  <a:prstClr val="black"/>
                </a:solidFill>
              </a:rPr>
              <a:t>list pro žáky 1. ročníku k vyvození písmene </a:t>
            </a:r>
          </a:p>
          <a:p>
            <a:pPr marL="0" lvl="0" indent="0" algn="just">
              <a:buNone/>
            </a:pPr>
            <a:r>
              <a:rPr lang="cs-CZ" sz="1800" b="1" dirty="0">
                <a:solidFill>
                  <a:prstClr val="black"/>
                </a:solidFill>
              </a:rPr>
              <a:t>                 </a:t>
            </a:r>
            <a:r>
              <a:rPr lang="cs-CZ" sz="1800" dirty="0" smtClean="0">
                <a:solidFill>
                  <a:prstClr val="black"/>
                </a:solidFill>
              </a:rPr>
              <a:t>E, e. </a:t>
            </a:r>
            <a:r>
              <a:rPr lang="cs-CZ" sz="1800" dirty="0">
                <a:solidFill>
                  <a:prstClr val="black"/>
                </a:solidFill>
              </a:rPr>
              <a:t>Rozeznávání pozice hlásek ve slově – hlasem,</a:t>
            </a:r>
          </a:p>
          <a:p>
            <a:pPr marL="0" lvl="0" indent="0" algn="just">
              <a:buNone/>
            </a:pPr>
            <a:r>
              <a:rPr lang="cs-CZ" sz="1800" b="1" dirty="0">
                <a:solidFill>
                  <a:prstClr val="black"/>
                </a:solidFill>
              </a:rPr>
              <a:t>                </a:t>
            </a:r>
            <a:r>
              <a:rPr lang="cs-CZ" sz="1800" b="1" dirty="0" smtClean="0">
                <a:solidFill>
                  <a:prstClr val="black"/>
                </a:solidFill>
              </a:rPr>
              <a:t> </a:t>
            </a:r>
            <a:r>
              <a:rPr lang="cs-CZ" sz="1800" dirty="0">
                <a:solidFill>
                  <a:prstClr val="black"/>
                </a:solidFill>
              </a:rPr>
              <a:t>sluchem, zrakem. Je určen pro samostatnou práci </a:t>
            </a:r>
          </a:p>
          <a:p>
            <a:pPr marL="0" lvl="0" indent="0" algn="just">
              <a:buNone/>
            </a:pPr>
            <a:r>
              <a:rPr lang="cs-CZ" sz="1800" dirty="0">
                <a:solidFill>
                  <a:prstClr val="black"/>
                </a:solidFill>
              </a:rPr>
              <a:t>                </a:t>
            </a:r>
            <a:r>
              <a:rPr lang="cs-CZ" sz="1800" dirty="0" smtClean="0">
                <a:solidFill>
                  <a:prstClr val="black"/>
                </a:solidFill>
              </a:rPr>
              <a:t> </a:t>
            </a:r>
            <a:r>
              <a:rPr lang="cs-CZ" sz="1800" dirty="0">
                <a:solidFill>
                  <a:prstClr val="black"/>
                </a:solidFill>
              </a:rPr>
              <a:t>žáků, společná kontrola proběhne na </a:t>
            </a:r>
            <a:r>
              <a:rPr lang="cs-CZ" sz="1800" dirty="0" smtClean="0">
                <a:solidFill>
                  <a:prstClr val="black"/>
                </a:solidFill>
              </a:rPr>
              <a:t>interaktivní tabuli</a:t>
            </a:r>
            <a:r>
              <a:rPr lang="cs-CZ" sz="1800" dirty="0">
                <a:solidFill>
                  <a:prstClr val="black"/>
                </a:solidFill>
              </a:rPr>
              <a:t>.</a:t>
            </a:r>
          </a:p>
          <a:p>
            <a:pPr marL="0" lvl="0" indent="0" algn="just"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Klíčová </a:t>
            </a:r>
            <a:r>
              <a:rPr lang="cs-CZ" sz="1800" b="1" dirty="0">
                <a:solidFill>
                  <a:prstClr val="black"/>
                </a:solidFill>
              </a:rPr>
              <a:t>slova:  </a:t>
            </a:r>
            <a:r>
              <a:rPr lang="cs-CZ" sz="1800" dirty="0">
                <a:solidFill>
                  <a:prstClr val="black"/>
                </a:solidFill>
              </a:rPr>
              <a:t>hláska – písmeno, náslovná </a:t>
            </a:r>
            <a:r>
              <a:rPr lang="cs-CZ" sz="1800" dirty="0" smtClean="0">
                <a:solidFill>
                  <a:prstClr val="black"/>
                </a:solidFill>
              </a:rPr>
              <a:t>hláska</a:t>
            </a:r>
          </a:p>
          <a:p>
            <a:pPr marL="0" lvl="0" indent="0"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Zdroje: </a:t>
            </a:r>
            <a:r>
              <a:rPr lang="cs-CZ" sz="1800" dirty="0" smtClean="0">
                <a:solidFill>
                  <a:prstClr val="black"/>
                </a:solidFill>
              </a:rPr>
              <a:t>ilustrace - autorka</a:t>
            </a:r>
            <a:endParaRPr lang="cs-CZ" sz="18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18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18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752" y="8219703"/>
            <a:ext cx="4536504" cy="924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115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4000" b="1" dirty="0" smtClean="0"/>
              <a:t>   E   </a:t>
            </a:r>
            <a:r>
              <a:rPr lang="cs-CZ" sz="4000" b="1" dirty="0" err="1" smtClean="0"/>
              <a:t>e</a:t>
            </a:r>
            <a:r>
              <a:rPr lang="cs-CZ" sz="4000" b="1" dirty="0" smtClean="0"/>
              <a:t>               </a:t>
            </a:r>
            <a:r>
              <a:rPr lang="cs-CZ" sz="4000" b="1" dirty="0"/>
              <a:t> </a:t>
            </a:r>
            <a:r>
              <a:rPr lang="cs-CZ" sz="4000" b="1" dirty="0" smtClean="0"/>
              <a:t>     </a:t>
            </a:r>
            <a:r>
              <a:rPr lang="cs-CZ" sz="2800" dirty="0" smtClean="0"/>
              <a:t>Elišku má Eda rád, </a:t>
            </a:r>
            <a:br>
              <a:rPr lang="cs-CZ" sz="2800" dirty="0" smtClean="0"/>
            </a:br>
            <a:r>
              <a:rPr lang="cs-CZ" sz="2800" dirty="0"/>
              <a:t> </a:t>
            </a:r>
            <a:r>
              <a:rPr lang="cs-CZ" sz="2800" dirty="0" smtClean="0"/>
              <a:t>                                            je to její kamarád.</a:t>
            </a:r>
            <a:endParaRPr lang="cs-CZ" sz="4000" b="1" dirty="0"/>
          </a:p>
        </p:txBody>
      </p:sp>
      <p:sp>
        <p:nvSpPr>
          <p:cNvPr id="4" name="Zaoblený obdélník 3"/>
          <p:cNvSpPr/>
          <p:nvPr/>
        </p:nvSpPr>
        <p:spPr>
          <a:xfrm>
            <a:off x="1178483" y="2753727"/>
            <a:ext cx="576064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Srdce 4"/>
          <p:cNvSpPr/>
          <p:nvPr/>
        </p:nvSpPr>
        <p:spPr>
          <a:xfrm>
            <a:off x="1282130" y="3014945"/>
            <a:ext cx="368771" cy="494506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784" y="4283968"/>
            <a:ext cx="1008112" cy="1111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9120" y="4355976"/>
            <a:ext cx="864096" cy="100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164" y="2738298"/>
            <a:ext cx="1080120" cy="945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1343430"/>
              </p:ext>
            </p:extLst>
          </p:nvPr>
        </p:nvGraphicFramePr>
        <p:xfrm>
          <a:off x="1015037" y="3851920"/>
          <a:ext cx="91532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5109"/>
                <a:gridCol w="305108"/>
                <a:gridCol w="305109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8675270"/>
              </p:ext>
            </p:extLst>
          </p:nvPr>
        </p:nvGraphicFramePr>
        <p:xfrm>
          <a:off x="3573016" y="3851920"/>
          <a:ext cx="2376264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9466"/>
                <a:gridCol w="339467"/>
                <a:gridCol w="339466"/>
                <a:gridCol w="339466"/>
                <a:gridCol w="339466"/>
                <a:gridCol w="339467"/>
                <a:gridCol w="33946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90837"/>
              </p:ext>
            </p:extLst>
          </p:nvPr>
        </p:nvGraphicFramePr>
        <p:xfrm>
          <a:off x="4509120" y="5436096"/>
          <a:ext cx="91532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5109"/>
                <a:gridCol w="305108"/>
                <a:gridCol w="305109"/>
              </a:tblGrid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8508407"/>
              </p:ext>
            </p:extLst>
          </p:nvPr>
        </p:nvGraphicFramePr>
        <p:xfrm>
          <a:off x="807203" y="5436096"/>
          <a:ext cx="2448272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9753"/>
                <a:gridCol w="349753"/>
                <a:gridCol w="349753"/>
                <a:gridCol w="349754"/>
                <a:gridCol w="349753"/>
                <a:gridCol w="349753"/>
                <a:gridCol w="349753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Obdélník 10"/>
          <p:cNvSpPr/>
          <p:nvPr/>
        </p:nvSpPr>
        <p:spPr>
          <a:xfrm>
            <a:off x="764704" y="6300192"/>
            <a:ext cx="547260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b="1" dirty="0" smtClean="0"/>
          </a:p>
          <a:p>
            <a:r>
              <a:rPr lang="cs-CZ" b="1" dirty="0" smtClean="0"/>
              <a:t>            </a:t>
            </a:r>
            <a:r>
              <a:rPr lang="pt-BR" b="1" dirty="0" smtClean="0"/>
              <a:t>E   </a:t>
            </a:r>
            <a:r>
              <a:rPr lang="cs-CZ" b="1" dirty="0" smtClean="0"/>
              <a:t>  </a:t>
            </a:r>
            <a:r>
              <a:rPr lang="pt-BR" b="1" dirty="0" smtClean="0"/>
              <a:t>       O     </a:t>
            </a:r>
            <a:r>
              <a:rPr lang="cs-CZ" b="1" dirty="0" smtClean="0"/>
              <a:t>   </a:t>
            </a:r>
            <a:r>
              <a:rPr lang="pt-BR" b="1" dirty="0" smtClean="0"/>
              <a:t>     A   </a:t>
            </a:r>
            <a:r>
              <a:rPr lang="cs-CZ" b="1" dirty="0" smtClean="0"/>
              <a:t>    </a:t>
            </a:r>
            <a:r>
              <a:rPr lang="pt-BR" b="1" dirty="0" smtClean="0"/>
              <a:t>       a  </a:t>
            </a:r>
            <a:r>
              <a:rPr lang="cs-CZ" b="1" dirty="0" smtClean="0"/>
              <a:t>    </a:t>
            </a:r>
            <a:r>
              <a:rPr lang="pt-BR" b="1" dirty="0" smtClean="0"/>
              <a:t>        o  </a:t>
            </a:r>
            <a:r>
              <a:rPr lang="cs-CZ" b="1" dirty="0" smtClean="0"/>
              <a:t>      </a:t>
            </a:r>
            <a:r>
              <a:rPr lang="pt-BR" b="1" dirty="0" smtClean="0"/>
              <a:t>    e</a:t>
            </a:r>
          </a:p>
          <a:p>
            <a:endParaRPr lang="pt-BR" dirty="0" smtClean="0"/>
          </a:p>
          <a:p>
            <a:r>
              <a:rPr lang="cs-CZ" dirty="0" smtClean="0"/>
              <a:t>            </a:t>
            </a:r>
            <a:r>
              <a:rPr lang="pt-BR" dirty="0" smtClean="0"/>
              <a:t>O </a:t>
            </a:r>
            <a:r>
              <a:rPr lang="cs-CZ" dirty="0" smtClean="0"/>
              <a:t>          </a:t>
            </a:r>
            <a:r>
              <a:rPr lang="pt-BR" dirty="0" smtClean="0"/>
              <a:t>   a   </a:t>
            </a:r>
            <a:r>
              <a:rPr lang="cs-CZ" dirty="0" smtClean="0"/>
              <a:t>          </a:t>
            </a:r>
            <a:r>
              <a:rPr lang="pt-BR" dirty="0" smtClean="0"/>
              <a:t> E   </a:t>
            </a:r>
            <a:r>
              <a:rPr lang="cs-CZ" dirty="0" smtClean="0"/>
              <a:t>          </a:t>
            </a:r>
            <a:r>
              <a:rPr lang="pt-BR" dirty="0" smtClean="0"/>
              <a:t>  o  </a:t>
            </a:r>
            <a:r>
              <a:rPr lang="cs-CZ" dirty="0" smtClean="0"/>
              <a:t>       </a:t>
            </a:r>
            <a:r>
              <a:rPr lang="pt-BR" dirty="0" smtClean="0"/>
              <a:t>   e  </a:t>
            </a:r>
            <a:r>
              <a:rPr lang="cs-CZ" dirty="0" smtClean="0"/>
              <a:t>      </a:t>
            </a:r>
            <a:r>
              <a:rPr lang="pt-BR" dirty="0" smtClean="0"/>
              <a:t>  A</a:t>
            </a:r>
          </a:p>
          <a:p>
            <a:endParaRPr lang="cs-CZ" dirty="0" smtClean="0"/>
          </a:p>
          <a:p>
            <a:endParaRPr lang="pt-BR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752" y="8219703"/>
            <a:ext cx="4536504" cy="924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33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0648" y="0"/>
            <a:ext cx="6172200" cy="333078"/>
          </a:xfrm>
        </p:spPr>
        <p:txBody>
          <a:bodyPr>
            <a:normAutofit/>
          </a:bodyPr>
          <a:lstStyle/>
          <a:p>
            <a:pPr algn="l"/>
            <a:r>
              <a:rPr lang="cs-CZ" sz="1400" dirty="0" smtClean="0"/>
              <a:t>plot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dirty="0"/>
              <a:t>b</a:t>
            </a:r>
            <a:r>
              <a:rPr lang="cs-CZ" sz="1400" dirty="0" smtClean="0"/>
              <a:t>arvy</a:t>
            </a:r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r>
              <a:rPr lang="cs-CZ" sz="1800" dirty="0" smtClean="0"/>
              <a:t>     AOEOAE                               </a:t>
            </a:r>
            <a:r>
              <a:rPr lang="cs-CZ" sz="1800" dirty="0" err="1" smtClean="0"/>
              <a:t>oaeaoe</a:t>
            </a:r>
            <a:r>
              <a:rPr lang="cs-CZ" sz="1800" dirty="0" smtClean="0"/>
              <a:t>                            </a:t>
            </a:r>
            <a:r>
              <a:rPr lang="cs-CZ" sz="1800" dirty="0" err="1" smtClean="0"/>
              <a:t>AeoEaO</a:t>
            </a:r>
            <a:endParaRPr lang="cs-CZ" sz="1800" dirty="0"/>
          </a:p>
        </p:txBody>
      </p:sp>
      <p:sp>
        <p:nvSpPr>
          <p:cNvPr id="6" name="Obdélník 5"/>
          <p:cNvSpPr/>
          <p:nvPr/>
        </p:nvSpPr>
        <p:spPr>
          <a:xfrm>
            <a:off x="692696" y="899592"/>
            <a:ext cx="432048" cy="7920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7" name="Rovnoramenný trojúhelník 6"/>
          <p:cNvSpPr/>
          <p:nvPr/>
        </p:nvSpPr>
        <p:spPr>
          <a:xfrm>
            <a:off x="692696" y="323528"/>
            <a:ext cx="432048" cy="576064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679" y="314500"/>
            <a:ext cx="457200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944" y="317501"/>
            <a:ext cx="457200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8194" y="333078"/>
            <a:ext cx="457200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4444" y="333078"/>
            <a:ext cx="457200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1644" y="333077"/>
            <a:ext cx="457200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844" y="333078"/>
            <a:ext cx="457200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044" y="323527"/>
            <a:ext cx="457200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244" y="323526"/>
            <a:ext cx="457200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444" y="323525"/>
            <a:ext cx="457200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8438" y="323524"/>
            <a:ext cx="457200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92696" y="1110970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A      o      E       </a:t>
            </a:r>
            <a:r>
              <a:rPr lang="cs-CZ" dirty="0" err="1" smtClean="0"/>
              <a:t>e</a:t>
            </a:r>
            <a:r>
              <a:rPr lang="cs-CZ" dirty="0" smtClean="0"/>
              <a:t>        O      a      E      o      A      e       O       </a:t>
            </a:r>
            <a:endParaRPr lang="cs-CZ" dirty="0"/>
          </a:p>
        </p:txBody>
      </p:sp>
      <p:sp>
        <p:nvSpPr>
          <p:cNvPr id="9" name="Vývojový diagram: magnetický disk 8"/>
          <p:cNvSpPr/>
          <p:nvPr/>
        </p:nvSpPr>
        <p:spPr>
          <a:xfrm>
            <a:off x="1581944" y="2771800"/>
            <a:ext cx="660648" cy="648072"/>
          </a:xfrm>
          <a:prstGeom prst="flowChartMagneticDisk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E  </a:t>
            </a:r>
            <a:r>
              <a:rPr lang="cs-CZ" dirty="0" err="1" smtClean="0">
                <a:solidFill>
                  <a:schemeClr val="tx1"/>
                </a:solidFill>
              </a:rPr>
              <a:t>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Vývojový diagram: magnetický disk 10"/>
          <p:cNvSpPr/>
          <p:nvPr/>
        </p:nvSpPr>
        <p:spPr>
          <a:xfrm>
            <a:off x="2991644" y="2771800"/>
            <a:ext cx="660648" cy="648072"/>
          </a:xfrm>
          <a:prstGeom prst="flowChartMagneticDisk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magnetický disk 11"/>
          <p:cNvSpPr/>
          <p:nvPr/>
        </p:nvSpPr>
        <p:spPr>
          <a:xfrm>
            <a:off x="4490120" y="2771800"/>
            <a:ext cx="660648" cy="648072"/>
          </a:xfrm>
          <a:prstGeom prst="flowChartMagneticDisk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O  </a:t>
            </a:r>
            <a:r>
              <a:rPr lang="cs-CZ" dirty="0" err="1" smtClean="0">
                <a:solidFill>
                  <a:schemeClr val="tx1"/>
                </a:solidFill>
              </a:rPr>
              <a:t>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 flipH="1">
            <a:off x="3068957" y="3019182"/>
            <a:ext cx="720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 </a:t>
            </a:r>
            <a:r>
              <a:rPr lang="cs-CZ" dirty="0" err="1"/>
              <a:t>a</a:t>
            </a:r>
            <a:endParaRPr lang="cs-CZ" dirty="0" smtClean="0"/>
          </a:p>
        </p:txBody>
      </p:sp>
      <p:pic>
        <p:nvPicPr>
          <p:cNvPr id="22" name="Obrázek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752" y="8219703"/>
            <a:ext cx="4536504" cy="924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91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1400" dirty="0" smtClean="0"/>
              <a:t>Úkoly:</a:t>
            </a:r>
            <a:br>
              <a:rPr lang="cs-CZ" sz="1400" dirty="0" smtClean="0"/>
            </a:br>
            <a:r>
              <a:rPr lang="cs-CZ" sz="1400" dirty="0" smtClean="0"/>
              <a:t>1. V říkance dej do červeného kroužku  velké E, do modrého kroužku malé e.</a:t>
            </a:r>
            <a:br>
              <a:rPr lang="cs-CZ" sz="1400" dirty="0" smtClean="0"/>
            </a:br>
            <a:r>
              <a:rPr lang="cs-CZ" sz="1400" dirty="0" smtClean="0"/>
              <a:t>2. Co slyšíš na začátku, kde  slyšíš (vidíš) velké E, která písmena co znáš, tam vidíš.</a:t>
            </a:r>
            <a:br>
              <a:rPr lang="cs-CZ" sz="1400" dirty="0" smtClean="0"/>
            </a:br>
            <a:r>
              <a:rPr lang="cs-CZ" sz="1400" dirty="0" smtClean="0"/>
              <a:t>3. Přiřaď k velkému písmenu malé, k malému velké.</a:t>
            </a:r>
            <a:br>
              <a:rPr lang="cs-CZ" sz="1400" dirty="0" smtClean="0"/>
            </a:br>
            <a:r>
              <a:rPr lang="cs-CZ" sz="1400" dirty="0" smtClean="0"/>
              <a:t>4. Vymaluj plot podle návodu.</a:t>
            </a:r>
            <a:br>
              <a:rPr lang="cs-CZ" sz="1400" dirty="0" smtClean="0"/>
            </a:br>
            <a:r>
              <a:rPr lang="cs-CZ" sz="1400" dirty="0" smtClean="0"/>
              <a:t>5. Čtení písmen.</a:t>
            </a:r>
            <a:br>
              <a:rPr lang="cs-CZ" sz="14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endParaRPr lang="cs-CZ" sz="1400" dirty="0"/>
          </a:p>
        </p:txBody>
      </p:sp>
      <p:pic>
        <p:nvPicPr>
          <p:cNvPr id="8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8760" y="8244408"/>
            <a:ext cx="4464496" cy="899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482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1400" dirty="0" smtClean="0">
                <a:solidFill>
                  <a:prstClr val="black"/>
                </a:solidFill>
              </a:rPr>
              <a:t>Řešení:</a:t>
            </a:r>
            <a:r>
              <a:rPr lang="cs-CZ" sz="1400" b="1" dirty="0" smtClean="0">
                <a:solidFill>
                  <a:prstClr val="black"/>
                </a:solidFill>
              </a:rPr>
              <a:t/>
            </a:r>
            <a:br>
              <a:rPr lang="cs-CZ" sz="1400" b="1" dirty="0" smtClean="0">
                <a:solidFill>
                  <a:prstClr val="black"/>
                </a:solidFill>
              </a:rPr>
            </a:br>
            <a:r>
              <a:rPr lang="cs-CZ" sz="3600" b="1" dirty="0" smtClean="0">
                <a:solidFill>
                  <a:prstClr val="black"/>
                </a:solidFill>
              </a:rPr>
              <a:t> </a:t>
            </a:r>
            <a:r>
              <a:rPr lang="cs-CZ" sz="3600" b="1" dirty="0">
                <a:solidFill>
                  <a:prstClr val="black"/>
                </a:solidFill>
              </a:rPr>
              <a:t>E   </a:t>
            </a:r>
            <a:r>
              <a:rPr lang="cs-CZ" sz="3600" b="1" dirty="0" err="1">
                <a:solidFill>
                  <a:prstClr val="black"/>
                </a:solidFill>
              </a:rPr>
              <a:t>e</a:t>
            </a:r>
            <a:r>
              <a:rPr lang="cs-CZ" sz="3600" b="1" dirty="0">
                <a:solidFill>
                  <a:prstClr val="black"/>
                </a:solidFill>
              </a:rPr>
              <a:t>                    </a:t>
            </a:r>
            <a:r>
              <a:rPr lang="cs-CZ" sz="3600" b="1" dirty="0" smtClean="0">
                <a:solidFill>
                  <a:prstClr val="black"/>
                </a:solidFill>
              </a:rPr>
              <a:t>    </a:t>
            </a:r>
            <a:r>
              <a:rPr lang="cs-CZ" sz="2500" dirty="0">
                <a:solidFill>
                  <a:prstClr val="black"/>
                </a:solidFill>
              </a:rPr>
              <a:t>Elišku má Eda rád, </a:t>
            </a:r>
            <a:br>
              <a:rPr lang="cs-CZ" sz="2500" dirty="0">
                <a:solidFill>
                  <a:prstClr val="black"/>
                </a:solidFill>
              </a:rPr>
            </a:br>
            <a:r>
              <a:rPr lang="cs-CZ" sz="2500" dirty="0">
                <a:solidFill>
                  <a:prstClr val="black"/>
                </a:solidFill>
              </a:rPr>
              <a:t>                                            </a:t>
            </a:r>
            <a:r>
              <a:rPr lang="cs-CZ" sz="2500" dirty="0" smtClean="0">
                <a:solidFill>
                  <a:prstClr val="black"/>
                </a:solidFill>
              </a:rPr>
              <a:t>   je </a:t>
            </a:r>
            <a:r>
              <a:rPr lang="cs-CZ" sz="2500" dirty="0">
                <a:solidFill>
                  <a:prstClr val="black"/>
                </a:solidFill>
              </a:rPr>
              <a:t>to její kamarád.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42900" y="2051720"/>
            <a:ext cx="6172200" cy="603461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lvl="0" indent="0">
              <a:spcBef>
                <a:spcPts val="0"/>
              </a:spcBef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            </a:t>
            </a:r>
            <a:r>
              <a:rPr lang="pt-BR" sz="1800" b="1" dirty="0">
                <a:solidFill>
                  <a:prstClr val="black"/>
                </a:solidFill>
              </a:rPr>
              <a:t>E   </a:t>
            </a:r>
            <a:r>
              <a:rPr lang="cs-CZ" sz="1800" b="1" dirty="0">
                <a:solidFill>
                  <a:prstClr val="black"/>
                </a:solidFill>
              </a:rPr>
              <a:t>  </a:t>
            </a:r>
            <a:r>
              <a:rPr lang="pt-BR" sz="1800" b="1" dirty="0">
                <a:solidFill>
                  <a:prstClr val="black"/>
                </a:solidFill>
              </a:rPr>
              <a:t>       O     </a:t>
            </a:r>
            <a:r>
              <a:rPr lang="cs-CZ" sz="1800" b="1" dirty="0">
                <a:solidFill>
                  <a:prstClr val="black"/>
                </a:solidFill>
              </a:rPr>
              <a:t>   </a:t>
            </a:r>
            <a:r>
              <a:rPr lang="pt-BR" sz="1800" b="1" dirty="0">
                <a:solidFill>
                  <a:prstClr val="black"/>
                </a:solidFill>
              </a:rPr>
              <a:t>     A   </a:t>
            </a:r>
            <a:r>
              <a:rPr lang="cs-CZ" sz="1800" b="1" dirty="0">
                <a:solidFill>
                  <a:prstClr val="black"/>
                </a:solidFill>
              </a:rPr>
              <a:t>    </a:t>
            </a:r>
            <a:r>
              <a:rPr lang="pt-BR" sz="1800" b="1" dirty="0">
                <a:solidFill>
                  <a:prstClr val="black"/>
                </a:solidFill>
              </a:rPr>
              <a:t>       a  </a:t>
            </a:r>
            <a:r>
              <a:rPr lang="cs-CZ" sz="1800" b="1" dirty="0">
                <a:solidFill>
                  <a:prstClr val="black"/>
                </a:solidFill>
              </a:rPr>
              <a:t>    </a:t>
            </a:r>
            <a:r>
              <a:rPr lang="pt-BR" sz="1800" b="1" dirty="0">
                <a:solidFill>
                  <a:prstClr val="black"/>
                </a:solidFill>
              </a:rPr>
              <a:t>        o  </a:t>
            </a:r>
            <a:r>
              <a:rPr lang="cs-CZ" sz="1800" b="1" dirty="0">
                <a:solidFill>
                  <a:prstClr val="black"/>
                </a:solidFill>
              </a:rPr>
              <a:t>      </a:t>
            </a:r>
            <a:r>
              <a:rPr lang="pt-BR" sz="1800" b="1" dirty="0">
                <a:solidFill>
                  <a:prstClr val="black"/>
                </a:solidFill>
              </a:rPr>
              <a:t>    e</a:t>
            </a:r>
          </a:p>
          <a:p>
            <a:pPr marL="0" lvl="0" indent="0">
              <a:spcBef>
                <a:spcPts val="0"/>
              </a:spcBef>
              <a:buNone/>
            </a:pPr>
            <a:endParaRPr lang="pt-BR" sz="18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cs-CZ" sz="1800" dirty="0">
                <a:solidFill>
                  <a:prstClr val="black"/>
                </a:solidFill>
              </a:rPr>
              <a:t>            </a:t>
            </a:r>
            <a:r>
              <a:rPr lang="pt-BR" sz="1800" dirty="0">
                <a:solidFill>
                  <a:prstClr val="black"/>
                </a:solidFill>
              </a:rPr>
              <a:t>O </a:t>
            </a:r>
            <a:r>
              <a:rPr lang="cs-CZ" sz="1800" dirty="0">
                <a:solidFill>
                  <a:prstClr val="black"/>
                </a:solidFill>
              </a:rPr>
              <a:t>          </a:t>
            </a:r>
            <a:r>
              <a:rPr lang="pt-BR" sz="1800" dirty="0">
                <a:solidFill>
                  <a:prstClr val="black"/>
                </a:solidFill>
              </a:rPr>
              <a:t>   a   </a:t>
            </a:r>
            <a:r>
              <a:rPr lang="cs-CZ" sz="1800" dirty="0">
                <a:solidFill>
                  <a:prstClr val="black"/>
                </a:solidFill>
              </a:rPr>
              <a:t>          </a:t>
            </a:r>
            <a:r>
              <a:rPr lang="pt-BR" sz="1800" dirty="0">
                <a:solidFill>
                  <a:prstClr val="black"/>
                </a:solidFill>
              </a:rPr>
              <a:t> E   </a:t>
            </a:r>
            <a:r>
              <a:rPr lang="cs-CZ" sz="1800" dirty="0">
                <a:solidFill>
                  <a:prstClr val="black"/>
                </a:solidFill>
              </a:rPr>
              <a:t>          </a:t>
            </a:r>
            <a:r>
              <a:rPr lang="pt-BR" sz="1800" dirty="0">
                <a:solidFill>
                  <a:prstClr val="black"/>
                </a:solidFill>
              </a:rPr>
              <a:t>  o  </a:t>
            </a:r>
            <a:r>
              <a:rPr lang="cs-CZ" sz="1800" dirty="0">
                <a:solidFill>
                  <a:prstClr val="black"/>
                </a:solidFill>
              </a:rPr>
              <a:t>       </a:t>
            </a:r>
            <a:r>
              <a:rPr lang="pt-BR" sz="1800" dirty="0">
                <a:solidFill>
                  <a:prstClr val="black"/>
                </a:solidFill>
              </a:rPr>
              <a:t>   e  </a:t>
            </a:r>
            <a:r>
              <a:rPr lang="cs-CZ" sz="1800" dirty="0">
                <a:solidFill>
                  <a:prstClr val="black"/>
                </a:solidFill>
              </a:rPr>
              <a:t>      </a:t>
            </a:r>
            <a:r>
              <a:rPr lang="pt-BR" sz="1800" dirty="0">
                <a:solidFill>
                  <a:prstClr val="black"/>
                </a:solidFill>
              </a:rPr>
              <a:t>  A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1178483" y="2753727"/>
            <a:ext cx="576064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Srdce 4"/>
          <p:cNvSpPr/>
          <p:nvPr/>
        </p:nvSpPr>
        <p:spPr>
          <a:xfrm>
            <a:off x="1282130" y="3014945"/>
            <a:ext cx="368771" cy="494506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784" y="4283968"/>
            <a:ext cx="1008112" cy="1111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9120" y="4355976"/>
            <a:ext cx="864096" cy="100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164" y="2738298"/>
            <a:ext cx="1080120" cy="945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2362687"/>
              </p:ext>
            </p:extLst>
          </p:nvPr>
        </p:nvGraphicFramePr>
        <p:xfrm>
          <a:off x="1015037" y="3851920"/>
          <a:ext cx="91532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5109"/>
                <a:gridCol w="305108"/>
                <a:gridCol w="305109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6484565"/>
              </p:ext>
            </p:extLst>
          </p:nvPr>
        </p:nvGraphicFramePr>
        <p:xfrm>
          <a:off x="3573016" y="3851920"/>
          <a:ext cx="2376264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9466"/>
                <a:gridCol w="339467"/>
                <a:gridCol w="339466"/>
                <a:gridCol w="339466"/>
                <a:gridCol w="339466"/>
                <a:gridCol w="339467"/>
                <a:gridCol w="33946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8405239"/>
              </p:ext>
            </p:extLst>
          </p:nvPr>
        </p:nvGraphicFramePr>
        <p:xfrm>
          <a:off x="4509120" y="5436096"/>
          <a:ext cx="91532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5109"/>
                <a:gridCol w="305108"/>
                <a:gridCol w="305109"/>
              </a:tblGrid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6121348"/>
              </p:ext>
            </p:extLst>
          </p:nvPr>
        </p:nvGraphicFramePr>
        <p:xfrm>
          <a:off x="807203" y="5436096"/>
          <a:ext cx="2448272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9753"/>
                <a:gridCol w="349753"/>
                <a:gridCol w="349753"/>
                <a:gridCol w="349754"/>
                <a:gridCol w="349753"/>
                <a:gridCol w="349753"/>
                <a:gridCol w="349753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" name="Ovál 13"/>
          <p:cNvSpPr/>
          <p:nvPr/>
        </p:nvSpPr>
        <p:spPr>
          <a:xfrm>
            <a:off x="3717032" y="755576"/>
            <a:ext cx="216024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5013176" y="755576"/>
            <a:ext cx="216024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3861048" y="1269579"/>
            <a:ext cx="216024" cy="432048"/>
          </a:xfrm>
          <a:prstGeom prst="ellipse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4509120" y="1305583"/>
            <a:ext cx="202096" cy="360040"/>
          </a:xfrm>
          <a:prstGeom prst="ellipse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980728" y="3923928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3573016" y="3923928"/>
            <a:ext cx="360040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4243164" y="3923928"/>
            <a:ext cx="337964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1650901" y="3923928"/>
            <a:ext cx="337939" cy="360040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5323284" y="3851920"/>
            <a:ext cx="265956" cy="504056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764704" y="5395801"/>
            <a:ext cx="396044" cy="54435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2564904" y="5395801"/>
            <a:ext cx="360040" cy="544351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4538160" y="5395801"/>
            <a:ext cx="288032" cy="472343"/>
          </a:xfrm>
          <a:prstGeom prst="ellipse">
            <a:avLst/>
          </a:prstGeom>
          <a:noFill/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5121188" y="5395801"/>
            <a:ext cx="335074" cy="544351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0" name="Přímá spojnice 29"/>
          <p:cNvCxnSpPr/>
          <p:nvPr/>
        </p:nvCxnSpPr>
        <p:spPr>
          <a:xfrm flipH="1">
            <a:off x="2132856" y="7092280"/>
            <a:ext cx="432048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3573016" y="7020272"/>
            <a:ext cx="144016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1988840" y="7020272"/>
            <a:ext cx="1584176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 flipV="1">
            <a:off x="1340768" y="7020272"/>
            <a:ext cx="2902396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 flipV="1">
            <a:off x="2924944" y="7020272"/>
            <a:ext cx="2088232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1178483" y="7020272"/>
            <a:ext cx="3233663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Obrázek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752" y="8219703"/>
            <a:ext cx="4536504" cy="924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122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2744" y="-543817"/>
            <a:ext cx="6172200" cy="1524000"/>
          </a:xfrm>
        </p:spPr>
        <p:txBody>
          <a:bodyPr>
            <a:normAutofit/>
          </a:bodyPr>
          <a:lstStyle/>
          <a:p>
            <a:pPr algn="l"/>
            <a:r>
              <a:rPr lang="cs-CZ" sz="1400" dirty="0" smtClean="0"/>
              <a:t>Řešení:</a:t>
            </a:r>
            <a:br>
              <a:rPr lang="cs-CZ" sz="1400" dirty="0" smtClean="0"/>
            </a:br>
            <a:r>
              <a:rPr lang="cs-CZ" sz="1400" dirty="0" smtClean="0"/>
              <a:t>plot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dirty="0" smtClean="0"/>
              <a:t>barvy</a:t>
            </a:r>
            <a:endParaRPr lang="cs-CZ" sz="1400" dirty="0"/>
          </a:p>
        </p:txBody>
      </p:sp>
      <p:sp>
        <p:nvSpPr>
          <p:cNvPr id="5" name="Obdélník 4"/>
          <p:cNvSpPr/>
          <p:nvPr/>
        </p:nvSpPr>
        <p:spPr>
          <a:xfrm>
            <a:off x="692696" y="899592"/>
            <a:ext cx="432048" cy="7920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" name="Rovnoramenný trojúhelník 5"/>
          <p:cNvSpPr/>
          <p:nvPr/>
        </p:nvSpPr>
        <p:spPr>
          <a:xfrm>
            <a:off x="692696" y="323528"/>
            <a:ext cx="432048" cy="576064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744" y="323528"/>
            <a:ext cx="457200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944" y="317501"/>
            <a:ext cx="457200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8194" y="333078"/>
            <a:ext cx="457200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4444" y="333078"/>
            <a:ext cx="457200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1644" y="333077"/>
            <a:ext cx="457200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844" y="333078"/>
            <a:ext cx="457200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044" y="323527"/>
            <a:ext cx="457200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244" y="323526"/>
            <a:ext cx="457200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444" y="323525"/>
            <a:ext cx="457200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8438" y="323524"/>
            <a:ext cx="457200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692696" y="1216889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</a:t>
            </a:r>
            <a:endParaRPr lang="cs-CZ" dirty="0"/>
          </a:p>
        </p:txBody>
      </p:sp>
      <p:sp>
        <p:nvSpPr>
          <p:cNvPr id="18" name="Vývojový diagram: magnetický disk 17"/>
          <p:cNvSpPr/>
          <p:nvPr/>
        </p:nvSpPr>
        <p:spPr>
          <a:xfrm>
            <a:off x="1581944" y="2724200"/>
            <a:ext cx="660648" cy="648072"/>
          </a:xfrm>
          <a:prstGeom prst="flowChartMagneticDisk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E  </a:t>
            </a:r>
            <a:r>
              <a:rPr lang="cs-CZ" dirty="0" err="1" smtClean="0">
                <a:solidFill>
                  <a:schemeClr val="tx1"/>
                </a:solidFill>
              </a:rPr>
              <a:t>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Vývojový diagram: magnetický disk 18"/>
          <p:cNvSpPr/>
          <p:nvPr/>
        </p:nvSpPr>
        <p:spPr>
          <a:xfrm>
            <a:off x="2991644" y="2771800"/>
            <a:ext cx="660648" cy="648072"/>
          </a:xfrm>
          <a:prstGeom prst="flowChartMagneticDisk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magnetický disk 19"/>
          <p:cNvSpPr/>
          <p:nvPr/>
        </p:nvSpPr>
        <p:spPr>
          <a:xfrm>
            <a:off x="4490120" y="2771800"/>
            <a:ext cx="660648" cy="648072"/>
          </a:xfrm>
          <a:prstGeom prst="flowChartMagneticDisk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O  </a:t>
            </a:r>
            <a:r>
              <a:rPr lang="cs-CZ" dirty="0" err="1" smtClean="0">
                <a:solidFill>
                  <a:schemeClr val="tx1"/>
                </a:solidFill>
              </a:rPr>
              <a:t>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 flipH="1">
            <a:off x="3068957" y="3019182"/>
            <a:ext cx="720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 </a:t>
            </a:r>
            <a:r>
              <a:rPr lang="cs-CZ" dirty="0" err="1"/>
              <a:t>a</a:t>
            </a:r>
            <a:endParaRPr lang="cs-CZ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96" y="4427984"/>
            <a:ext cx="5584825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Obdélník 21"/>
          <p:cNvSpPr/>
          <p:nvPr/>
        </p:nvSpPr>
        <p:spPr>
          <a:xfrm>
            <a:off x="1124744" y="899592"/>
            <a:ext cx="457200" cy="792088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692696" y="899592"/>
            <a:ext cx="432048" cy="79208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1581944" y="899592"/>
            <a:ext cx="457200" cy="7920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E</a:t>
            </a:r>
          </a:p>
        </p:txBody>
      </p:sp>
      <p:sp>
        <p:nvSpPr>
          <p:cNvPr id="25" name="Obdélník 24"/>
          <p:cNvSpPr/>
          <p:nvPr/>
        </p:nvSpPr>
        <p:spPr>
          <a:xfrm>
            <a:off x="2058194" y="899592"/>
            <a:ext cx="457200" cy="7920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2545876" y="898873"/>
            <a:ext cx="457200" cy="792088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3029394" y="899592"/>
            <a:ext cx="445768" cy="79208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3485108" y="899592"/>
            <a:ext cx="420936" cy="79136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3906044" y="899592"/>
            <a:ext cx="457200" cy="791369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4363244" y="898873"/>
            <a:ext cx="457200" cy="79208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24" name="Obdélník 1023"/>
          <p:cNvSpPr/>
          <p:nvPr/>
        </p:nvSpPr>
        <p:spPr>
          <a:xfrm>
            <a:off x="4820444" y="899592"/>
            <a:ext cx="457200" cy="79136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25" name="Obdélník 1024"/>
          <p:cNvSpPr/>
          <p:nvPr/>
        </p:nvSpPr>
        <p:spPr>
          <a:xfrm>
            <a:off x="5278438" y="899592"/>
            <a:ext cx="457200" cy="791369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O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4" name="Obrázek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752" y="8219703"/>
            <a:ext cx="4536504" cy="924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043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278</Words>
  <Application>Microsoft Office PowerPoint</Application>
  <PresentationFormat>Předvádění na obrazovce (4:3)</PresentationFormat>
  <Paragraphs>114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Písmeno E, e - vyvození</vt:lpstr>
      <vt:lpstr>   E   e                     Elišku má Eda rád,                                               je to její kamarád.</vt:lpstr>
      <vt:lpstr>plot</vt:lpstr>
      <vt:lpstr>Úkoly: 1. V říkance dej do červeného kroužku  velké E, do modrého kroužku malé e. 2. Co slyšíš na začátku, kde  slyšíš (vidíš) velké E, která písmena co znáš, tam vidíš. 3. Přiřaď k velkému písmenu malé, k malému velké. 4. Vymaluj plot podle návodu. 5. Čtení písmen.  </vt:lpstr>
      <vt:lpstr>Řešení:  E   e                        Elišku má Eda rád,                                                 je to její kamarád.</vt:lpstr>
      <vt:lpstr>Řešení: plot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   e                                               Elišku má Eda rád,                                               je to její kamarád.</dc:title>
  <dc:creator>Zaneta</dc:creator>
  <cp:lastModifiedBy>Zaneta</cp:lastModifiedBy>
  <cp:revision>19</cp:revision>
  <dcterms:created xsi:type="dcterms:W3CDTF">2011-12-28T20:32:52Z</dcterms:created>
  <dcterms:modified xsi:type="dcterms:W3CDTF">2012-05-09T13:07:28Z</dcterms:modified>
</cp:coreProperties>
</file>