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41" autoAdjust="0"/>
  </p:normalViewPr>
  <p:slideViewPr>
    <p:cSldViewPr>
      <p:cViewPr>
        <p:scale>
          <a:sx n="90" d="100"/>
          <a:sy n="90" d="100"/>
        </p:scale>
        <p:origin x="-72" y="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2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1.xml"/><Relationship Id="rId17" Type="http://schemas.openxmlformats.org/officeDocument/2006/relationships/slide" Target="slide17.xml"/><Relationship Id="rId2" Type="http://schemas.openxmlformats.org/officeDocument/2006/relationships/image" Target="../media/image2.jpeg"/><Relationship Id="rId16" Type="http://schemas.openxmlformats.org/officeDocument/2006/relationships/slide" Target="slide13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0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VY_52_INOVACE_2_2_OPAKOVÁNÍ NERVOVÉ SOUSTAVY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opakování znalostí z mozku. Žáci postupně odkrývají obrázek, na kterém je zobrazen lidský mozek.  Po kliknutí mimo modrá pole se zobrazí </a:t>
            </a:r>
            <a:r>
              <a:rPr lang="cs-CZ" sz="1700" dirty="0" smtClean="0"/>
              <a:t>tajenka.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21.5.2012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NERVOVÉ SOUSTAVY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ODKRÝVAČKA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\Local Settings\Temporary Internet Files\Content.IE5\VZ6RPVX7\MP9003858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1142999"/>
            <a:ext cx="5936704" cy="4240503"/>
          </a:xfrm>
          <a:prstGeom prst="rect">
            <a:avLst/>
          </a:prstGeom>
          <a:noFill/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187624" y="112474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2555776" y="112474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5" action="ppaction://hlinksldjump"/>
          </p:cNvPr>
          <p:cNvSpPr/>
          <p:nvPr/>
        </p:nvSpPr>
        <p:spPr>
          <a:xfrm>
            <a:off x="3923928" y="112474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6" action="ppaction://hlinksldjump"/>
          </p:cNvPr>
          <p:cNvSpPr/>
          <p:nvPr/>
        </p:nvSpPr>
        <p:spPr>
          <a:xfrm>
            <a:off x="5292080" y="112474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7" action="ppaction://hlinksldjump"/>
          </p:cNvPr>
          <p:cNvSpPr/>
          <p:nvPr/>
        </p:nvSpPr>
        <p:spPr>
          <a:xfrm>
            <a:off x="6660232" y="112474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8" action="ppaction://hlinksldjump"/>
          </p:cNvPr>
          <p:cNvSpPr/>
          <p:nvPr/>
        </p:nvSpPr>
        <p:spPr>
          <a:xfrm>
            <a:off x="1187624" y="220486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9" action="ppaction://hlinksldjump"/>
          </p:cNvPr>
          <p:cNvSpPr/>
          <p:nvPr/>
        </p:nvSpPr>
        <p:spPr>
          <a:xfrm>
            <a:off x="1187624" y="328498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hlinkClick r:id="rId10" action="ppaction://hlinksldjump"/>
          </p:cNvPr>
          <p:cNvSpPr/>
          <p:nvPr/>
        </p:nvSpPr>
        <p:spPr>
          <a:xfrm>
            <a:off x="1187624" y="436510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hlinkClick r:id="rId11" action="ppaction://hlinksldjump"/>
          </p:cNvPr>
          <p:cNvSpPr/>
          <p:nvPr/>
        </p:nvSpPr>
        <p:spPr>
          <a:xfrm>
            <a:off x="2555776" y="220486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12" action="ppaction://hlinksldjump"/>
          </p:cNvPr>
          <p:cNvSpPr/>
          <p:nvPr/>
        </p:nvSpPr>
        <p:spPr>
          <a:xfrm>
            <a:off x="3923928" y="220486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hlinkClick r:id="rId13" action="ppaction://hlinksldjump"/>
          </p:cNvPr>
          <p:cNvSpPr/>
          <p:nvPr/>
        </p:nvSpPr>
        <p:spPr>
          <a:xfrm>
            <a:off x="5292080" y="220486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hlinkClick r:id="rId14" action="ppaction://hlinksldjump"/>
          </p:cNvPr>
          <p:cNvSpPr/>
          <p:nvPr/>
        </p:nvSpPr>
        <p:spPr>
          <a:xfrm>
            <a:off x="2555776" y="328498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hlinkClick r:id="rId15" action="ppaction://hlinksldjump"/>
          </p:cNvPr>
          <p:cNvSpPr/>
          <p:nvPr/>
        </p:nvSpPr>
        <p:spPr>
          <a:xfrm>
            <a:off x="3923928" y="328498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hlinkClick r:id="rId16" action="ppaction://hlinksldjump"/>
          </p:cNvPr>
          <p:cNvSpPr/>
          <p:nvPr/>
        </p:nvSpPr>
        <p:spPr>
          <a:xfrm>
            <a:off x="6660232" y="220486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hlinkClick r:id="rId17" action="ppaction://hlinksldjump"/>
          </p:cNvPr>
          <p:cNvSpPr/>
          <p:nvPr/>
        </p:nvSpPr>
        <p:spPr>
          <a:xfrm>
            <a:off x="5292080" y="328498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hlinkClick r:id="rId18" action="ppaction://hlinksldjump"/>
          </p:cNvPr>
          <p:cNvSpPr/>
          <p:nvPr/>
        </p:nvSpPr>
        <p:spPr>
          <a:xfrm>
            <a:off x="6660232" y="328498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hlinkClick r:id="rId19" action="ppaction://hlinksldjump"/>
          </p:cNvPr>
          <p:cNvSpPr/>
          <p:nvPr/>
        </p:nvSpPr>
        <p:spPr>
          <a:xfrm>
            <a:off x="2555776" y="436510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hlinkClick r:id="rId20" action="ppaction://hlinksldjump"/>
          </p:cNvPr>
          <p:cNvSpPr/>
          <p:nvPr/>
        </p:nvSpPr>
        <p:spPr>
          <a:xfrm>
            <a:off x="3923928" y="436510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>
            <a:hlinkClick r:id="rId21" action="ppaction://hlinksldjump"/>
          </p:cNvPr>
          <p:cNvSpPr/>
          <p:nvPr/>
        </p:nvSpPr>
        <p:spPr>
          <a:xfrm>
            <a:off x="5292080" y="436510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>
            <a:hlinkClick r:id="rId22" action="ppaction://hlinksldjump"/>
          </p:cNvPr>
          <p:cNvSpPr/>
          <p:nvPr/>
        </p:nvSpPr>
        <p:spPr>
          <a:xfrm>
            <a:off x="6660232" y="4365104"/>
            <a:ext cx="136815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547664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3808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11960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020272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5536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5536" y="26369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5536" y="37170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5536" y="47251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843808" y="621166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JE ŘEZ MOZKEM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27584" y="62373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TAJENKA: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5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59259E-6 L -0.23611 -0.31504 " pathEditMode="relative" ptsTypes="AA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92593E-6 L -0.09444 -0.46203 " pathEditMode="relative" ptsTypes="AA">
                                      <p:cBhvr>
                                        <p:cTn id="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7552 -0.41991 " pathEditMode="relative" ptsTypes="AA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-0.31493 0.31504 " pathEditMode="relative" ptsTypes="AA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0.07083 0.43704 " pathEditMode="relative" ptsTypes="AA">
                                      <p:cBhvr>
                                        <p:cTn id="10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0.27552 0.4199 " pathEditMode="relative" ptsTypes="AA">
                                      <p:cBhvr>
                                        <p:cTn id="10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A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KTERÉ ORGÁNY TVOŘÍ CENTRÁLNÍ NERVOVOU SOUSTAVU.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49411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MOZEK </a:t>
            </a:r>
            <a:r>
              <a:rPr lang="cs-CZ" dirty="0" smtClean="0"/>
              <a:t>A MÍCHA</a:t>
            </a:r>
            <a:endParaRPr lang="cs-CZ" dirty="0"/>
          </a:p>
        </p:txBody>
      </p:sp>
      <p:sp>
        <p:nvSpPr>
          <p:cNvPr id="7" name="Popisek se šipkou nahoru 6">
            <a:hlinkClick r:id="rId2" action="ppaction://hlinksldjump"/>
          </p:cNvPr>
          <p:cNvSpPr/>
          <p:nvPr/>
        </p:nvSpPr>
        <p:spPr>
          <a:xfrm>
            <a:off x="7316688" y="48055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A 2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 REFLEX.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494116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REFLEX </a:t>
            </a:r>
            <a:r>
              <a:rPr lang="cs-CZ" dirty="0" smtClean="0"/>
              <a:t>JE ODPOVĚĎ NA PODRÁŽDĚNÍ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39552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A 3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JAK SE JMENUJE SPOJENÍ VÝBĚŽKŮ DVOU NERVOVÝCH BUNĚK. 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508518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SYNAPSE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A 4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NA JAKÉ SKUPINY DĚLÍME REXLEXY?</a:t>
            </a:r>
          </a:p>
          <a:p>
            <a:pPr algn="ctr">
              <a:buNone/>
            </a:pPr>
            <a:r>
              <a:rPr lang="cs-CZ" dirty="0" smtClean="0"/>
              <a:t>KE KAŽDÉ SKUPINĚ UVEĎ JEDEN PŘÍKLAD.</a:t>
            </a:r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4941168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PODMÍNĚNÉ </a:t>
            </a:r>
            <a:r>
              <a:rPr lang="cs-CZ" dirty="0" smtClean="0"/>
              <a:t>PŘ. JÍZDA NA KOLE</a:t>
            </a:r>
          </a:p>
          <a:p>
            <a:r>
              <a:rPr lang="cs-CZ" dirty="0" smtClean="0"/>
              <a:t>NEPODMÍNĚNÉ PŘ. DÝCHÁNÍ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A 5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KDO JAKO PRVNÍ PODROBNĚ PROZKOUMAL  A POPSAL PODMÍNĚNÉ REFLEXY? 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501317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I.P. PAVLOV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B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ČÁSTI NERVOVÉ BUŇKY.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r>
              <a:rPr lang="cs-CZ" dirty="0" smtClean="0"/>
              <a:t>, DLOUHÝ VÝBĚŽEK,   KRÁTKÉ VÝBĚŽKY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B 2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ČÁSTI PŘÍČNÉHO ŘEZU MÍCHOU.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MÍŠNÍ </a:t>
            </a:r>
            <a:r>
              <a:rPr lang="cs-CZ" dirty="0" smtClean="0"/>
              <a:t>KANÁL, ŠEDÁ HMOTA, BÍLÁ HMOTA, MÍŠNÍ NERVY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B 3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NA JAKÉ ČÁSTI SE DĚLÍ MOZEK.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4797152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PRODLOUŽENÁ </a:t>
            </a:r>
            <a:r>
              <a:rPr lang="cs-CZ" dirty="0" smtClean="0"/>
              <a:t>MÍCHA, MOZEČEK, MOST VAROLŮV, STŘEDNÍ MOZEK, MEZIMOZEK, KONCOVÝ MOZEK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B 4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KOLIK PÁRŮ NERVŮ VYSTUPUJE Z HŘBETNÍ MÍCHY A KOLIK PÁRŮ VYSTUPUJE Z MOZKU.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</a:t>
            </a:r>
            <a:r>
              <a:rPr lang="cs-CZ" dirty="0" smtClean="0"/>
              <a:t>MÍCHY 31 PÁRŮ NERVŮ A Z MOZKU 12 PÁRŮ HLAVOVÝCH NERVŮ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B 5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 HLAVNÍ FUNKCI STŘEDNÍHO MOZKU. 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94116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CENTRUM </a:t>
            </a:r>
            <a:r>
              <a:rPr lang="cs-CZ" dirty="0" smtClean="0"/>
              <a:t>PRO VJEMY ZRAKOVÉ A SLUCHOVÉ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 C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 HLAVNÍ FUNKCI MOSTU VAROLOVA.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PROPOJENÍ </a:t>
            </a:r>
            <a:r>
              <a:rPr lang="cs-CZ" dirty="0" smtClean="0"/>
              <a:t>MOZEČKU A MÍCHY S OSTATNÍMI ČÁSTMI MOZKU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C 2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 HLAVNÍ FUNKCI MEZIMOZKU.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725144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ŘÍDÍ </a:t>
            </a:r>
            <a:r>
              <a:rPr lang="cs-CZ" dirty="0" smtClean="0"/>
              <a:t>TĚLESNOU TEPLOTU, HOSPODAŘÍ S VODOU, KOORDINUJE VNITŘNÍ ORGÁNY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C 3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 HLAVNÍ FUNKCI MOZEČKU.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5013176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CENTRUM </a:t>
            </a:r>
            <a:r>
              <a:rPr lang="cs-CZ" dirty="0" smtClean="0"/>
              <a:t>KOORDINACE POHYBŮ A ROVNOVÁHY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4869160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1571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C 4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 FUNKCI PRODLOUŽENÉ MÍCHY.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941168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CENTRUM </a:t>
            </a:r>
            <a:r>
              <a:rPr lang="cs-CZ" dirty="0" smtClean="0"/>
              <a:t>NEPODMÍNĚNÝCH REFLEXŮ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67544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C 5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Z ČEHO SE SKLÁDÁ KONCOVÝ MOZEK.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51571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</a:t>
            </a:r>
            <a:r>
              <a:rPr lang="cs-CZ" dirty="0" smtClean="0"/>
              <a:t>DVOU HEMISFÉR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D 1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ČÍM JE CHRÁNĚNA HŘBETNÍ MÍCHA A ČÍM MOZEK.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581128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MÍCHA </a:t>
            </a:r>
            <a:r>
              <a:rPr lang="cs-CZ" dirty="0" smtClean="0"/>
              <a:t>JE CHRÁNĚNA PÁTEŘÍ</a:t>
            </a:r>
          </a:p>
          <a:p>
            <a:r>
              <a:rPr lang="cs-CZ" dirty="0" smtClean="0"/>
              <a:t>MOZEK JE CHRÁNĚN LEBKOU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D 2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VE KTERÉM LALOKU  KONCOVÉHO MOZKU JE CENTRUM ZRAKU.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508518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TÝLNÍM LALOKU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D 3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ČÍM JE OBALEN MOZEK.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TVRDOU </a:t>
            </a:r>
            <a:r>
              <a:rPr lang="cs-CZ" dirty="0" smtClean="0"/>
              <a:t>PLENOU, OMOZEČNICÍ A PAVUČNICÍ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D 4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JMENUJÍ NEMOCI PŘENÁŠENÉ KLÍŠŤATY, NAPADAJÍCÍ NERVOVÝ SYSTÉM. 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4941168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BORELIÓZA </a:t>
            </a:r>
            <a:r>
              <a:rPr lang="cs-CZ" dirty="0" smtClean="0"/>
              <a:t>A KLÍŠŤOVÁ ENCEFALITIDA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67544" y="4797152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1571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/>
          <a:lstStyle/>
          <a:p>
            <a:pPr algn="l"/>
            <a:r>
              <a:rPr lang="cs-CZ" dirty="0" smtClean="0"/>
              <a:t>D 5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V JAKÉM LALOKU JE CENTRUM ŘEČI.</a:t>
            </a:r>
            <a:endParaRPr lang="cs-CZ" dirty="0"/>
          </a:p>
        </p:txBody>
      </p:sp>
      <p:sp>
        <p:nvSpPr>
          <p:cNvPr id="4" name="Popisek se šipkou nahoru 3">
            <a:hlinkClick r:id="rId2" action="ppaction://hlinksldjump"/>
          </p:cNvPr>
          <p:cNvSpPr/>
          <p:nvPr/>
        </p:nvSpPr>
        <p:spPr>
          <a:xfrm>
            <a:off x="7164288" y="4653136"/>
            <a:ext cx="792088" cy="86409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1571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</a:t>
            </a:r>
            <a:r>
              <a:rPr lang="cs-CZ" dirty="0" smtClean="0"/>
              <a:t>SPÁNKOVÉM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83568" y="4653136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Není-li uvedeno jinak vlastní práce autora.</a:t>
            </a:r>
          </a:p>
          <a:p>
            <a:r>
              <a:rPr lang="cs-CZ" sz="1400" dirty="0" smtClean="0"/>
              <a:t>Obrázek použitý v prezentaci je dostupný pod licencí Microsoft Office 2007 na Office.</a:t>
            </a:r>
            <a:r>
              <a:rPr lang="cs-CZ" sz="1400" dirty="0" err="1" smtClean="0"/>
              <a:t>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240</TotalTime>
  <Words>453</Words>
  <Application>Microsoft Office PowerPoint</Application>
  <PresentationFormat>Předvádění na obrazovce (4:3)</PresentationFormat>
  <Paragraphs>172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NERVOVÉ SOUSTAVY</vt:lpstr>
      <vt:lpstr>Snímek 3</vt:lpstr>
      <vt:lpstr>A 1 </vt:lpstr>
      <vt:lpstr>A 2 </vt:lpstr>
      <vt:lpstr>A 3 </vt:lpstr>
      <vt:lpstr>A 4 </vt:lpstr>
      <vt:lpstr>A 5 </vt:lpstr>
      <vt:lpstr>B 1 </vt:lpstr>
      <vt:lpstr>B 2 </vt:lpstr>
      <vt:lpstr>B 3 </vt:lpstr>
      <vt:lpstr>B 4 </vt:lpstr>
      <vt:lpstr>B 5 </vt:lpstr>
      <vt:lpstr> C 1 </vt:lpstr>
      <vt:lpstr>C 2 </vt:lpstr>
      <vt:lpstr>C 3 </vt:lpstr>
      <vt:lpstr>C 4 </vt:lpstr>
      <vt:lpstr>C 5 </vt:lpstr>
      <vt:lpstr>D 1 </vt:lpstr>
      <vt:lpstr>D 2 </vt:lpstr>
      <vt:lpstr>D 3 </vt:lpstr>
      <vt:lpstr>D 4 </vt:lpstr>
      <vt:lpstr>D 5 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26</cp:revision>
  <dcterms:modified xsi:type="dcterms:W3CDTF">2012-05-21T13:14:17Z</dcterms:modified>
</cp:coreProperties>
</file>