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theme/themeOverride21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heme/themeOverride19.xml" ContentType="application/vnd.openxmlformats-officedocument.themeOverride+xml"/>
  <Override PartName="/ppt/slideLayouts/slideLayout10.xml" ContentType="application/vnd.openxmlformats-officedocument.presentationml.slideLayout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Override8.xml" ContentType="application/vnd.openxmlformats-officedocument.themeOverride+xml"/>
  <Override PartName="/ppt/theme/themeOverride11.xml" ContentType="application/vnd.openxmlformats-officedocument.themeOverride+xml"/>
  <Override PartName="/ppt/theme/themeOverride20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7" r:id="rId14"/>
    <p:sldId id="278" r:id="rId15"/>
    <p:sldId id="279" r:id="rId16"/>
    <p:sldId id="280" r:id="rId17"/>
    <p:sldId id="281" r:id="rId18"/>
    <p:sldId id="282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3D46B7-ACF4-4887-B3B0-FE685F552FAB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4FCEC-73C3-46C1-9092-AA32417D4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422962-FC97-4CF8-A791-A95A01B20D92}" type="datetimeFigureOut">
              <a:rPr lang="cs-CZ"/>
              <a:pPr>
                <a:defRPr/>
              </a:pPr>
              <a:t>21.5.2012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AFC56E-5637-4885-89A4-02501CBF9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2.jpeg"/><Relationship Id="rId4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9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Field_with_onions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0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1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3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4.xml"/><Relationship Id="rId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5.xml"/><Relationship Id="rId5" Type="http://schemas.openxmlformats.org/officeDocument/2006/relationships/image" Target="../media/image26.wmf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6.xml"/><Relationship Id="rId4" Type="http://schemas.openxmlformats.org/officeDocument/2006/relationships/image" Target="../media/image33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9.xml"/><Relationship Id="rId4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0.xml"/><Relationship Id="rId4" Type="http://schemas.openxmlformats.org/officeDocument/2006/relationships/image" Target="../media/image35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9/Field_with_onions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2349500"/>
            <a:ext cx="8229600" cy="39592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s-CZ" sz="900" dirty="0" smtClean="0"/>
              <a:t>Název </a:t>
            </a:r>
            <a:r>
              <a:rPr lang="cs-CZ" sz="900" dirty="0" err="1" smtClean="0"/>
              <a:t>DUMu</a:t>
            </a:r>
            <a:r>
              <a:rPr lang="cs-CZ" sz="900" dirty="0" smtClean="0"/>
              <a:t>: VY_52_INOVACE_3_2_LILIOVITÉ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Číslo skupiny:</a:t>
            </a:r>
            <a:r>
              <a:rPr lang="cs-CZ" sz="900" dirty="0" smtClean="0">
                <a:latin typeface="Arial" charset="0"/>
              </a:rPr>
              <a:t> 1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Autor:</a:t>
            </a:r>
            <a:r>
              <a:rPr lang="cs-CZ" sz="900" dirty="0" smtClean="0">
                <a:latin typeface="Arial" charset="0"/>
              </a:rPr>
              <a:t>Mgr. Jana </a:t>
            </a:r>
            <a:r>
              <a:rPr lang="cs-CZ" sz="900" dirty="0" err="1" smtClean="0">
                <a:latin typeface="Arial" charset="0"/>
              </a:rPr>
              <a:t>Střížková</a:t>
            </a:r>
            <a:endParaRPr lang="cs-CZ" sz="900" dirty="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Vzdělávací oblast/Předmět/Téma:</a:t>
            </a:r>
            <a:r>
              <a:rPr lang="cs-CZ" sz="900" dirty="0" smtClean="0">
                <a:latin typeface="Arial" charset="0"/>
              </a:rPr>
              <a:t> ČLOVĚK A PŘÍRODA / PŘÍRODOPIS / BOTANIKA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Druh učebního materiálu:</a:t>
            </a:r>
            <a:r>
              <a:rPr lang="cs-CZ" sz="900" dirty="0" smtClean="0">
                <a:latin typeface="Arial" charset="0"/>
              </a:rPr>
              <a:t>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Metodický list:	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 marL="446088" indent="-446088"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Anotace:</a:t>
            </a:r>
            <a:r>
              <a:rPr lang="cs-CZ" sz="900" dirty="0" smtClean="0">
                <a:latin typeface="Arial" charset="0"/>
              </a:rPr>
              <a:t> Pomocí prezentace popisování charakteristických znaků čeledi liliovité, jejich hospodářského významu a druhů. Zápis do sešitu.  Závěrečné opakování.</a:t>
            </a:r>
            <a:r>
              <a:rPr lang="cs-CZ" sz="900" dirty="0" smtClean="0"/>
              <a:t>		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Ověřeno ve třídě: 7.B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Datum ověření: 21.5.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5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900" dirty="0" smtClean="0"/>
              <a:t>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9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800" dirty="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800" dirty="0" smtClean="0"/>
              <a:t>Datum:	21.5. </a:t>
            </a:r>
            <a:r>
              <a:rPr lang="cs-CZ" sz="800" smtClean="0"/>
              <a:t>2012</a:t>
            </a:r>
            <a:r>
              <a:rPr lang="cs-CZ" sz="800" dirty="0" smtClean="0"/>
              <a:t>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700" dirty="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7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5" name="Picture 5" descr="P1080199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 r="4027"/>
          <a:stretch>
            <a:fillRect/>
          </a:stretch>
        </p:blipFill>
        <p:spPr>
          <a:xfrm>
            <a:off x="611560" y="476672"/>
            <a:ext cx="7488238" cy="5851525"/>
          </a:xfrm>
          <a:noFill/>
        </p:spPr>
      </p:pic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ČELEĎ: LILIOVITÉ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BOTANIKA: JEDNODĚLOŽNÉ ROSTLINY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1671638" y="1647825"/>
            <a:ext cx="5492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CHARAKTERISTIKA ČELEDI:</a:t>
            </a:r>
          </a:p>
        </p:txBody>
      </p:sp>
      <p:sp>
        <p:nvSpPr>
          <p:cNvPr id="7885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mtClean="0">
              <a:latin typeface="Arial" charset="0"/>
            </a:endParaRPr>
          </a:p>
          <a:p>
            <a:pPr algn="ctr"/>
            <a:r>
              <a:rPr lang="cs-CZ" smtClean="0">
                <a:latin typeface="Arial" charset="0"/>
              </a:rPr>
              <a:t>JEDNODĚLOŽNÉ VYTRVALÉ BYLINY</a:t>
            </a:r>
          </a:p>
          <a:p>
            <a:pPr algn="ctr"/>
            <a:endParaRPr lang="cs-CZ" smtClean="0">
              <a:latin typeface="Arial" charset="0"/>
            </a:endParaRPr>
          </a:p>
          <a:p>
            <a:pPr algn="ctr"/>
            <a:endParaRPr lang="cs-CZ" sz="2800" smtClean="0">
              <a:latin typeface="Arial" charset="0"/>
            </a:endParaRPr>
          </a:p>
          <a:p>
            <a:pPr algn="ctr"/>
            <a:r>
              <a:rPr lang="cs-CZ" sz="2800" smtClean="0">
                <a:latin typeface="Arial" charset="0"/>
              </a:rPr>
              <a:t>ZIMU PŘEČKÁVAJÍ PROSTŘEDNICTVÍM: CIBULÍ, ODDENKŮ NEBO HLÍZ</a:t>
            </a:r>
          </a:p>
          <a:p>
            <a:pPr algn="ctr"/>
            <a:endParaRPr lang="cs-CZ" smtClean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</a:rPr>
              <a:t>KVĚT JE:  </a:t>
            </a:r>
          </a:p>
        </p:txBody>
      </p:sp>
      <p:sp>
        <p:nvSpPr>
          <p:cNvPr id="79876" name="Rectangle 4"/>
          <p:cNvSpPr>
            <a:spLocks noGrp="1"/>
          </p:cNvSpPr>
          <p:nvPr>
            <p:ph sz="half" idx="1"/>
          </p:nvPr>
        </p:nvSpPr>
        <p:spPr>
          <a:xfrm>
            <a:off x="4356100" y="1484313"/>
            <a:ext cx="4038600" cy="4525962"/>
          </a:xfrm>
        </p:spPr>
        <p:txBody>
          <a:bodyPr/>
          <a:lstStyle/>
          <a:p>
            <a:pPr lvl="1"/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OBOUPOHLAVNÝ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  <a:hlinkClick r:id="rId3" action="ppaction://hlinksldjump"/>
              </a:rPr>
              <a:t>Řekni, jak vypadá květ </a:t>
            </a:r>
            <a:r>
              <a:rPr lang="cs-CZ" dirty="0" err="1" smtClean="0">
                <a:latin typeface="Arial" charset="0"/>
                <a:hlinkClick r:id="rId3" action="ppaction://hlinksldjump"/>
              </a:rPr>
              <a:t>obupohlavný</a:t>
            </a:r>
            <a:r>
              <a:rPr lang="cs-CZ" dirty="0" smtClean="0">
                <a:latin typeface="Arial" charset="0"/>
                <a:hlinkClick r:id="rId3" action="ppaction://hlinksldjump"/>
              </a:rPr>
              <a:t>.</a:t>
            </a:r>
            <a:endParaRPr lang="cs-CZ" dirty="0" smtClean="0">
              <a:latin typeface="Arial" charset="0"/>
            </a:endParaRPr>
          </a:p>
          <a:p>
            <a:r>
              <a:rPr lang="cs-CZ" dirty="0" smtClean="0">
                <a:latin typeface="Arial" charset="0"/>
              </a:rPr>
              <a:t>TROJČETNÝ</a:t>
            </a:r>
          </a:p>
          <a:p>
            <a:r>
              <a:rPr lang="cs-CZ" dirty="0" smtClean="0">
                <a:latin typeface="Arial" charset="0"/>
              </a:rPr>
              <a:t>NEROZLIŠENÝ</a:t>
            </a:r>
          </a:p>
          <a:p>
            <a:pPr>
              <a:buFont typeface="Arial" charset="0"/>
              <a:buNone/>
            </a:pPr>
            <a:r>
              <a:rPr lang="cs-CZ" dirty="0" smtClean="0">
                <a:latin typeface="Arial" charset="0"/>
                <a:hlinkClick r:id="rId4" action="ppaction://hlinksldjump"/>
              </a:rPr>
              <a:t>Řekni, jak vypadá květ trojčetný, nerozlišený.</a:t>
            </a:r>
            <a:endParaRPr lang="cs-CZ" dirty="0" smtClean="0">
              <a:latin typeface="Arial" charset="0"/>
            </a:endParaRP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  <a:p>
            <a:endParaRPr lang="cs-CZ" dirty="0" smtClean="0">
              <a:latin typeface="Arial" charset="0"/>
            </a:endParaRPr>
          </a:p>
        </p:txBody>
      </p:sp>
      <p:pic>
        <p:nvPicPr>
          <p:cNvPr id="79878" name="Picture 6" descr="P1080177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95288" y="1412875"/>
            <a:ext cx="3509962" cy="4679950"/>
          </a:xfr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98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98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8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8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8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8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98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98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98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98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4" name="Rectangle 4"/>
          <p:cNvSpPr>
            <a:spLocks noGrp="1"/>
          </p:cNvSpPr>
          <p:nvPr>
            <p:ph type="title"/>
          </p:nvPr>
        </p:nvSpPr>
        <p:spPr>
          <a:xfrm>
            <a:off x="323850" y="1341438"/>
            <a:ext cx="3816350" cy="4248150"/>
          </a:xfrm>
        </p:spPr>
        <p:txBody>
          <a:bodyPr/>
          <a:lstStyle/>
          <a:p>
            <a:r>
              <a:rPr lang="cs-CZ" sz="3200" smtClean="0">
                <a:latin typeface="Arial" charset="0"/>
              </a:rPr>
              <a:t>KVĚT OBOUPOHLAVNÝ MÁ </a:t>
            </a:r>
            <a:br>
              <a:rPr lang="cs-CZ" sz="3200" smtClean="0">
                <a:latin typeface="Arial" charset="0"/>
              </a:rPr>
            </a:br>
            <a:r>
              <a:rPr lang="cs-CZ" sz="3200" smtClean="0">
                <a:latin typeface="Arial" charset="0"/>
              </a:rPr>
              <a:t>JEDEN PESTÍK A ŠEST TYČINEK </a:t>
            </a:r>
          </a:p>
        </p:txBody>
      </p:sp>
      <p:pic>
        <p:nvPicPr>
          <p:cNvPr id="81929" name="Picture 9" descr="P1080198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83968" y="692696"/>
            <a:ext cx="4166171" cy="5554408"/>
          </a:xfrm>
        </p:spPr>
      </p:pic>
      <p:sp>
        <p:nvSpPr>
          <p:cNvPr id="81927" name="Text Box 7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1979613" y="5589588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/>
              <a:t>ZPĚT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Rectangle 4"/>
          <p:cNvSpPr>
            <a:spLocks noGrp="1"/>
          </p:cNvSpPr>
          <p:nvPr>
            <p:ph type="title"/>
          </p:nvPr>
        </p:nvSpPr>
        <p:spPr>
          <a:xfrm>
            <a:off x="323850" y="764704"/>
            <a:ext cx="3024188" cy="4896321"/>
          </a:xfrm>
        </p:spPr>
        <p:txBody>
          <a:bodyPr/>
          <a:lstStyle/>
          <a:p>
            <a:r>
              <a:rPr lang="cs-CZ" sz="3200" dirty="0" smtClean="0">
                <a:latin typeface="Arial" charset="0"/>
              </a:rPr>
              <a:t>Květ trojčetný má šest květních lístků ve dvou kruzích.</a:t>
            </a:r>
            <a:br>
              <a:rPr lang="cs-CZ" sz="3200" dirty="0" smtClean="0">
                <a:latin typeface="Arial" charset="0"/>
              </a:rPr>
            </a:br>
            <a:r>
              <a:rPr lang="cs-CZ" sz="3200" dirty="0" smtClean="0">
                <a:latin typeface="Arial" charset="0"/>
              </a:rPr>
              <a:t/>
            </a:r>
            <a:br>
              <a:rPr lang="cs-CZ" sz="3200" dirty="0" smtClean="0">
                <a:latin typeface="Arial" charset="0"/>
              </a:rPr>
            </a:br>
            <a:r>
              <a:rPr lang="cs-CZ" sz="3200" dirty="0" smtClean="0">
                <a:latin typeface="Arial" charset="0"/>
              </a:rPr>
              <a:t>Květní lístky jsou stejně barevné a velké – tvoří</a:t>
            </a:r>
            <a:r>
              <a:rPr lang="cs-CZ" sz="3200" i="1" dirty="0" smtClean="0">
                <a:latin typeface="Arial" charset="0"/>
              </a:rPr>
              <a:t> </a:t>
            </a:r>
            <a:r>
              <a:rPr lang="cs-CZ" sz="3200" dirty="0" smtClean="0">
                <a:latin typeface="Arial" charset="0"/>
              </a:rPr>
              <a:t>OKVĚTÍ. </a:t>
            </a:r>
          </a:p>
        </p:txBody>
      </p:sp>
      <p:pic>
        <p:nvPicPr>
          <p:cNvPr id="83976" name="Picture 8" descr="P108023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067944" y="908720"/>
            <a:ext cx="3877891" cy="5170067"/>
          </a:xfrm>
        </p:spPr>
      </p:pic>
      <p:sp>
        <p:nvSpPr>
          <p:cNvPr id="83977" name="Text Box 9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>
            <a:off x="2339752" y="6165304"/>
            <a:ext cx="12239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ZPĚT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PLOD</a:t>
            </a:r>
          </a:p>
        </p:txBody>
      </p:sp>
      <p:pic>
        <p:nvPicPr>
          <p:cNvPr id="86023" name="Picture 7" descr="lilie, plod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51520" y="2564904"/>
            <a:ext cx="2451441" cy="3268588"/>
          </a:xfrm>
        </p:spPr>
      </p:pic>
      <p:pic>
        <p:nvPicPr>
          <p:cNvPr id="86024" name="Picture 8" descr="vraní oko čtyřlisté (2)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5796136" y="2708920"/>
            <a:ext cx="2592288" cy="3464460"/>
          </a:xfrm>
        </p:spPr>
      </p:pic>
      <p:pic>
        <p:nvPicPr>
          <p:cNvPr id="86027" name="Picture 11" descr="tulipán zahradní (5)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2915816" y="2636912"/>
            <a:ext cx="2376264" cy="3176525"/>
          </a:xfrm>
        </p:spPr>
      </p:pic>
      <p:sp>
        <p:nvSpPr>
          <p:cNvPr id="86019" name="Rectangle 3"/>
          <p:cNvSpPr>
            <a:spLocks noGrp="1"/>
          </p:cNvSpPr>
          <p:nvPr>
            <p:ph type="body" idx="4294967295"/>
          </p:nvPr>
        </p:nvSpPr>
        <p:spPr>
          <a:xfrm>
            <a:off x="251520" y="1340767"/>
            <a:ext cx="8229600" cy="2664297"/>
          </a:xfrm>
        </p:spPr>
        <p:txBody>
          <a:bodyPr/>
          <a:lstStyle/>
          <a:p>
            <a:pPr algn="ctr"/>
            <a:r>
              <a:rPr lang="cs-CZ" dirty="0" smtClean="0">
                <a:latin typeface="Arial" charset="0"/>
              </a:rPr>
              <a:t>PO OPYLENÍ A OPLOZENÍ VZNIKNE ZE SEMENÍKU </a:t>
            </a:r>
            <a:r>
              <a:rPr lang="cs-CZ" b="1" dirty="0" smtClean="0">
                <a:latin typeface="Arial" charset="0"/>
              </a:rPr>
              <a:t>TOBOLKA</a:t>
            </a:r>
            <a:r>
              <a:rPr lang="cs-CZ" dirty="0" smtClean="0">
                <a:latin typeface="Arial" charset="0"/>
              </a:rPr>
              <a:t> NEBO </a:t>
            </a:r>
            <a:r>
              <a:rPr lang="cs-CZ" b="1" dirty="0" smtClean="0">
                <a:latin typeface="Arial" charset="0"/>
              </a:rPr>
              <a:t>BOBULE</a:t>
            </a:r>
          </a:p>
        </p:txBody>
      </p:sp>
      <p:sp>
        <p:nvSpPr>
          <p:cNvPr id="86028" name="Text Box 12"/>
          <p:cNvSpPr txBox="1">
            <a:spLocks noChangeArrowheads="1"/>
          </p:cNvSpPr>
          <p:nvPr/>
        </p:nvSpPr>
        <p:spPr bwMode="auto">
          <a:xfrm>
            <a:off x="2843213" y="6237288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1,2,3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6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6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latin typeface="Arial" charset="0"/>
              </a:rPr>
              <a:t>HOSPODÁŘSKY VÝZNÁMNÉ LILIOVITÉ:</a:t>
            </a:r>
          </a:p>
        </p:txBody>
      </p:sp>
      <p:pic>
        <p:nvPicPr>
          <p:cNvPr id="89096" name="Picture 8" descr="česnek medvědí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3140968"/>
            <a:ext cx="4038600" cy="3021890"/>
          </a:xfrm>
        </p:spPr>
      </p:pic>
      <p:pic>
        <p:nvPicPr>
          <p:cNvPr id="89095" name="Picture 7" descr="česnek medvědí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3438" y="2205038"/>
            <a:ext cx="4038600" cy="3022600"/>
          </a:xfrm>
        </p:spPr>
      </p:pic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900113" y="1700213"/>
            <a:ext cx="29511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000"/>
              <a:t>ČESNEK MEDVĚDÍ</a:t>
            </a: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4572000" y="5876925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4,5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ČESNEK PAŽITKA</a:t>
            </a:r>
          </a:p>
        </p:txBody>
      </p:sp>
      <p:pic>
        <p:nvPicPr>
          <p:cNvPr id="91143" name="Picture 7" descr="česnek pažitka (1)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83220" y="1600200"/>
            <a:ext cx="3386560" cy="4525963"/>
          </a:xfrm>
        </p:spPr>
      </p:pic>
      <p:pic>
        <p:nvPicPr>
          <p:cNvPr id="91144" name="Picture 8" descr="česnek pažitka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348991"/>
            <a:ext cx="4038600" cy="3028380"/>
          </a:xfrm>
        </p:spPr>
      </p:pic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427538" y="5805488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6,7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CIBULE KUCHYŇSKÁ</a:t>
            </a:r>
          </a:p>
        </p:txBody>
      </p:sp>
      <p:sp>
        <p:nvSpPr>
          <p:cNvPr id="93188" name="Rectangle 4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3322638" cy="4525963"/>
          </a:xfrm>
        </p:spPr>
        <p:txBody>
          <a:bodyPr/>
          <a:lstStyle/>
          <a:p>
            <a:pPr algn="ctr"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dirty="0" smtClean="0">
                <a:latin typeface="Arial" charset="0"/>
              </a:rPr>
              <a:t>VYUŽÍVAJÍ SE SPODNÍ ČÁSTI LISTŮ, KTERÉ VYRŮSTAJÍ </a:t>
            </a:r>
            <a:r>
              <a:rPr lang="cs-CZ" dirty="0" smtClean="0">
                <a:latin typeface="Arial" charset="0"/>
              </a:rPr>
              <a:t>             Z </a:t>
            </a:r>
            <a:r>
              <a:rPr lang="cs-CZ" dirty="0" smtClean="0">
                <a:latin typeface="Arial" charset="0"/>
              </a:rPr>
              <a:t>VELMI KRÁTKÉHO STONKU TZV. </a:t>
            </a:r>
            <a:r>
              <a:rPr lang="cs-CZ" b="1" dirty="0" smtClean="0">
                <a:latin typeface="Arial" charset="0"/>
              </a:rPr>
              <a:t>PODPUČÍ</a:t>
            </a:r>
          </a:p>
        </p:txBody>
      </p:sp>
      <p:pic>
        <p:nvPicPr>
          <p:cNvPr id="93192" name="Picture 8" descr="Soubor:Field with onions.jpg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708400" y="1844675"/>
            <a:ext cx="5118100" cy="3836988"/>
          </a:xfrm>
        </p:spPr>
      </p:pic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7451725" y="5949950"/>
            <a:ext cx="10810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8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7" name="Rectang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>
                <a:latin typeface="Arial" charset="0"/>
              </a:rPr>
              <a:t>MEZI OKRASNÉ LILIOVITÉ PATŘÍ:</a:t>
            </a:r>
          </a:p>
        </p:txBody>
      </p:sp>
      <p:pic>
        <p:nvPicPr>
          <p:cNvPr id="95241" name="Picture 9" descr="P1080151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3212976"/>
            <a:ext cx="4038600" cy="3028950"/>
          </a:xfrm>
        </p:spPr>
      </p:pic>
      <p:pic>
        <p:nvPicPr>
          <p:cNvPr id="95248" name="Picture 16" descr="P1080233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32040" y="2060848"/>
            <a:ext cx="3394472" cy="4525963"/>
          </a:xfrm>
        </p:spPr>
      </p:pic>
      <p:sp>
        <p:nvSpPr>
          <p:cNvPr id="95245" name="Text Box 13"/>
          <p:cNvSpPr txBox="1">
            <a:spLocks noChangeArrowheads="1"/>
          </p:cNvSpPr>
          <p:nvPr/>
        </p:nvSpPr>
        <p:spPr bwMode="auto">
          <a:xfrm>
            <a:off x="900113" y="2276475"/>
            <a:ext cx="37449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TULIPÁN ZAHRADNÍ</a:t>
            </a:r>
          </a:p>
        </p:txBody>
      </p:sp>
      <p:sp>
        <p:nvSpPr>
          <p:cNvPr id="95246" name="Text Box 14"/>
          <p:cNvSpPr txBox="1">
            <a:spLocks noChangeArrowheads="1"/>
          </p:cNvSpPr>
          <p:nvPr/>
        </p:nvSpPr>
        <p:spPr bwMode="auto">
          <a:xfrm>
            <a:off x="4643438" y="1557338"/>
            <a:ext cx="37449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/>
              <a:t>LILIE 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latin typeface="Arial" charset="0"/>
              </a:rPr>
              <a:t>MODŘENEC HROZNATÝ</a:t>
            </a:r>
          </a:p>
        </p:txBody>
      </p:sp>
      <p:pic>
        <p:nvPicPr>
          <p:cNvPr id="99336" name="Picture 8" descr="P108021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4008" y="1844824"/>
            <a:ext cx="4038600" cy="3028950"/>
          </a:xfrm>
        </p:spPr>
      </p:pic>
      <p:pic>
        <p:nvPicPr>
          <p:cNvPr id="6" name="Zástupný symbol pro obsah 5" descr="modřenec hroznatý (3)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>
          <a:xfrm>
            <a:off x="783220" y="1600200"/>
            <a:ext cx="3386560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4211960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Krása květin – </a:t>
            </a:r>
            <a:r>
              <a:rPr lang="cs-CZ" sz="4000" dirty="0" err="1" smtClean="0"/>
              <a:t>Keukenhof</a:t>
            </a:r>
            <a:r>
              <a:rPr lang="cs-CZ" sz="4000" dirty="0" smtClean="0"/>
              <a:t> Holandsko</a:t>
            </a:r>
            <a:endParaRPr lang="cs-CZ" sz="4000" dirty="0"/>
          </a:p>
        </p:txBody>
      </p:sp>
      <p:pic>
        <p:nvPicPr>
          <p:cNvPr id="9" name="Zástupný symbol pro obsah 8" descr="P10802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Keukenhof</a:t>
            </a:r>
            <a:r>
              <a:rPr lang="cs-CZ" dirty="0" smtClean="0"/>
              <a:t> Holandsko</a:t>
            </a:r>
            <a:endParaRPr lang="cs-CZ" dirty="0"/>
          </a:p>
        </p:txBody>
      </p:sp>
      <p:pic>
        <p:nvPicPr>
          <p:cNvPr id="4" name="Zástupný symbol pro obsah 3" descr="P10802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Keukenhof</a:t>
            </a:r>
            <a:r>
              <a:rPr lang="cs-CZ" dirty="0" smtClean="0"/>
              <a:t> Holandsko</a:t>
            </a:r>
            <a:endParaRPr lang="cs-CZ" dirty="0"/>
          </a:p>
        </p:txBody>
      </p:sp>
      <p:pic>
        <p:nvPicPr>
          <p:cNvPr id="6" name="Zástupný symbol pro obsah 5" descr="P10802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Keukenhof</a:t>
            </a:r>
            <a:r>
              <a:rPr lang="cs-CZ" dirty="0" smtClean="0"/>
              <a:t> Holandsko</a:t>
            </a:r>
            <a:endParaRPr lang="cs-CZ" dirty="0"/>
          </a:p>
        </p:txBody>
      </p:sp>
      <p:pic>
        <p:nvPicPr>
          <p:cNvPr id="6" name="Zástupný symbol pro obsah 5" descr="P10802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Keukenhof</a:t>
            </a:r>
            <a:r>
              <a:rPr lang="cs-CZ" dirty="0" smtClean="0"/>
              <a:t> Holandsko</a:t>
            </a:r>
            <a:endParaRPr lang="cs-CZ" dirty="0"/>
          </a:p>
        </p:txBody>
      </p:sp>
      <p:pic>
        <p:nvPicPr>
          <p:cNvPr id="5" name="Zástupný symbol pro obsah 4" descr="P10802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Keukenhof</a:t>
            </a:r>
            <a:r>
              <a:rPr lang="cs-CZ" dirty="0" smtClean="0"/>
              <a:t> Holandsko</a:t>
            </a:r>
            <a:br>
              <a:rPr lang="cs-CZ" dirty="0" smtClean="0"/>
            </a:br>
            <a:r>
              <a:rPr lang="cs-CZ" dirty="0" smtClean="0"/>
              <a:t>Živé nebo dřevěné????</a:t>
            </a:r>
            <a:endParaRPr lang="cs-CZ" dirty="0"/>
          </a:p>
        </p:txBody>
      </p:sp>
      <p:pic>
        <p:nvPicPr>
          <p:cNvPr id="10" name="Zástupný symbol pro obsah 9" descr="P1080199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  <p:pic>
        <p:nvPicPr>
          <p:cNvPr id="11" name="Zástupný symbol pro obsah 10" descr="P108021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 rot="5400000"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0" name="Rectang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>
            <a:normAutofit/>
          </a:bodyPr>
          <a:lstStyle/>
          <a:p>
            <a:r>
              <a:rPr lang="cs-CZ" sz="2800" smtClean="0">
                <a:latin typeface="Arial" charset="0"/>
              </a:rPr>
              <a:t>V LISTNATÝCH LESÍCH A NA LOUKÁCH KVETE:</a:t>
            </a:r>
          </a:p>
        </p:txBody>
      </p:sp>
      <p:pic>
        <p:nvPicPr>
          <p:cNvPr id="101383" name="Picture 7" descr="lilie zlatohlávek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988840"/>
            <a:ext cx="3386560" cy="4525963"/>
          </a:xfrm>
        </p:spPr>
      </p:pic>
      <p:pic>
        <p:nvPicPr>
          <p:cNvPr id="101384" name="Picture 8" descr="konvalinka vonná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716463" y="1125538"/>
            <a:ext cx="3386137" cy="4525962"/>
          </a:xfrm>
        </p:spPr>
      </p:pic>
      <p:sp>
        <p:nvSpPr>
          <p:cNvPr id="101385" name="Text Box 9"/>
          <p:cNvSpPr txBox="1">
            <a:spLocks noChangeArrowheads="1"/>
          </p:cNvSpPr>
          <p:nvPr/>
        </p:nvSpPr>
        <p:spPr bwMode="auto">
          <a:xfrm>
            <a:off x="468313" y="1412875"/>
            <a:ext cx="38163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LILIE ZLATOHLÁVEK</a:t>
            </a:r>
          </a:p>
        </p:txBody>
      </p:sp>
      <p:sp>
        <p:nvSpPr>
          <p:cNvPr id="101386" name="Text Box 10"/>
          <p:cNvSpPr txBox="1">
            <a:spLocks noChangeArrowheads="1"/>
          </p:cNvSpPr>
          <p:nvPr/>
        </p:nvSpPr>
        <p:spPr bwMode="auto">
          <a:xfrm>
            <a:off x="4572000" y="5805488"/>
            <a:ext cx="381635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KONVALINKA VONNÁ</a:t>
            </a:r>
          </a:p>
        </p:txBody>
      </p:sp>
      <p:pic>
        <p:nvPicPr>
          <p:cNvPr id="101389" name="Picture 13" descr="MC90002617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7625" y="4508500"/>
            <a:ext cx="1003300" cy="896938"/>
          </a:xfrm>
          <a:prstGeom prst="rect">
            <a:avLst/>
          </a:prstGeom>
          <a:noFill/>
        </p:spPr>
      </p:pic>
      <p:pic>
        <p:nvPicPr>
          <p:cNvPr id="101390" name="Picture 14" descr="MC900437617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5438" y="2133600"/>
            <a:ext cx="819150" cy="863600"/>
          </a:xfrm>
          <a:prstGeom prst="rect">
            <a:avLst/>
          </a:prstGeom>
          <a:noFill/>
        </p:spPr>
      </p:pic>
      <p:sp>
        <p:nvSpPr>
          <p:cNvPr id="101391" name="Text Box 15"/>
          <p:cNvSpPr txBox="1">
            <a:spLocks noChangeArrowheads="1"/>
          </p:cNvSpPr>
          <p:nvPr/>
        </p:nvSpPr>
        <p:spPr bwMode="auto">
          <a:xfrm>
            <a:off x="4211638" y="6381750"/>
            <a:ext cx="2089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9,10</a:t>
            </a:r>
          </a:p>
        </p:txBody>
      </p:sp>
      <p:sp>
        <p:nvSpPr>
          <p:cNvPr id="101392" name="Text Box 16"/>
          <p:cNvSpPr txBox="1">
            <a:spLocks noChangeArrowheads="1"/>
          </p:cNvSpPr>
          <p:nvPr/>
        </p:nvSpPr>
        <p:spPr bwMode="auto">
          <a:xfrm>
            <a:off x="8245475" y="5516563"/>
            <a:ext cx="8985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Obr. 16</a:t>
            </a:r>
          </a:p>
        </p:txBody>
      </p:sp>
      <p:sp>
        <p:nvSpPr>
          <p:cNvPr id="101393" name="Text Box 17"/>
          <p:cNvSpPr txBox="1">
            <a:spLocks noChangeArrowheads="1"/>
          </p:cNvSpPr>
          <p:nvPr/>
        </p:nvSpPr>
        <p:spPr bwMode="auto">
          <a:xfrm>
            <a:off x="0" y="3068638"/>
            <a:ext cx="8985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/>
              <a:t>Obr. 17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KOKOŘÍK MNOHOKVĚTÝ</a:t>
            </a:r>
          </a:p>
        </p:txBody>
      </p:sp>
      <p:pic>
        <p:nvPicPr>
          <p:cNvPr id="103434" name="Picture 10" descr="kokořík vonný, Svatý Jan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79555" y="1600200"/>
            <a:ext cx="3393890" cy="4525963"/>
          </a:xfrm>
        </p:spPr>
      </p:pic>
      <p:pic>
        <p:nvPicPr>
          <p:cNvPr id="103432" name="Picture 8" descr="kokořík mnohokvět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648200" y="2352236"/>
            <a:ext cx="4038600" cy="3021890"/>
          </a:xfrm>
        </p:spPr>
      </p:pic>
      <p:sp>
        <p:nvSpPr>
          <p:cNvPr id="103435" name="Text Box 11"/>
          <p:cNvSpPr txBox="1">
            <a:spLocks noChangeArrowheads="1"/>
          </p:cNvSpPr>
          <p:nvPr/>
        </p:nvSpPr>
        <p:spPr bwMode="auto">
          <a:xfrm>
            <a:off x="4643438" y="5805488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11,12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    KŘIVATEC ŽLUTÝ                VRANÍ OKO ČTYŘLISTÉ</a:t>
            </a:r>
          </a:p>
        </p:txBody>
      </p:sp>
      <p:pic>
        <p:nvPicPr>
          <p:cNvPr id="105479" name="Picture 7" descr="křivatec žlutý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83220" y="1600200"/>
            <a:ext cx="3386560" cy="4525963"/>
          </a:xfrm>
        </p:spPr>
      </p:pic>
      <p:pic>
        <p:nvPicPr>
          <p:cNvPr id="105480" name="Picture 8" descr="vraní oko čtyřlisté (2)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974220" y="1600200"/>
            <a:ext cx="3386560" cy="4525963"/>
          </a:xfrm>
          <a:noFill/>
          <a:ln/>
        </p:spPr>
      </p:pic>
      <p:pic>
        <p:nvPicPr>
          <p:cNvPr id="105481" name="Picture 9" descr="MC90002617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7625" y="5157788"/>
            <a:ext cx="1003300" cy="896937"/>
          </a:xfrm>
          <a:prstGeom prst="rect">
            <a:avLst/>
          </a:prstGeom>
          <a:noFill/>
        </p:spPr>
      </p:pic>
      <p:sp>
        <p:nvSpPr>
          <p:cNvPr id="105482" name="Text Box 10"/>
          <p:cNvSpPr txBox="1">
            <a:spLocks noChangeArrowheads="1"/>
          </p:cNvSpPr>
          <p:nvPr/>
        </p:nvSpPr>
        <p:spPr bwMode="auto">
          <a:xfrm>
            <a:off x="3779838" y="6237288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13,14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smtClean="0">
                <a:latin typeface="Arial" charset="0"/>
              </a:rPr>
              <a:t>MEZI POKOJOVÉ ROSTLINY PATŘÍ NAPŘÍKLAD:</a:t>
            </a:r>
            <a:r>
              <a:rPr lang="cs-CZ" sz="4000" smtClean="0">
                <a:latin typeface="Arial" charset="0"/>
              </a:rPr>
              <a:t> </a:t>
            </a:r>
          </a:p>
        </p:txBody>
      </p:sp>
      <p:sp>
        <p:nvSpPr>
          <p:cNvPr id="107525" name="Rectangle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charset="0"/>
              </a:rPr>
              <a:t>              ALOE</a:t>
            </a:r>
          </a:p>
        </p:txBody>
      </p:sp>
      <p:sp>
        <p:nvSpPr>
          <p:cNvPr id="107526" name="Rectangle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charset="0"/>
              </a:rPr>
              <a:t>TENURA  </a:t>
            </a:r>
            <a:r>
              <a:rPr lang="cs-CZ" sz="2000" dirty="0" smtClean="0">
                <a:latin typeface="Arial" charset="0"/>
              </a:rPr>
              <a:t>„TCHÝNIN JAZYK“</a:t>
            </a:r>
          </a:p>
        </p:txBody>
      </p:sp>
      <p:pic>
        <p:nvPicPr>
          <p:cNvPr id="5" name="Obrázek 4" descr="P10803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84109" y="2764363"/>
            <a:ext cx="3899926" cy="2924944"/>
          </a:xfrm>
          <a:prstGeom prst="rect">
            <a:avLst/>
          </a:prstGeom>
        </p:spPr>
      </p:pic>
      <p:pic>
        <p:nvPicPr>
          <p:cNvPr id="7" name="Obrázek 6" descr="P108037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4510063" y="2770857"/>
            <a:ext cx="3951881" cy="2963911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3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smtClean="0">
                <a:latin typeface="Arial" charset="0"/>
              </a:rPr>
              <a:t>Zápis do sešitu: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Arial" charset="0"/>
              </a:rPr>
              <a:t>Čeleď: LILIOVITÉ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Arial" charset="0"/>
              </a:rPr>
              <a:t>- vytrvalé byliny</a:t>
            </a:r>
          </a:p>
          <a:p>
            <a:pPr>
              <a:buFontTx/>
              <a:buChar char="-"/>
            </a:pPr>
            <a:r>
              <a:rPr lang="cs-CZ" sz="2800" smtClean="0">
                <a:latin typeface="Arial" charset="0"/>
              </a:rPr>
              <a:t>zimu přečkávají v oddencích, cibulích nebo hlízách</a:t>
            </a:r>
          </a:p>
          <a:p>
            <a:pPr>
              <a:buFontTx/>
              <a:buChar char="-"/>
            </a:pPr>
            <a:r>
              <a:rPr lang="cs-CZ" sz="2800" smtClean="0">
                <a:latin typeface="Arial" charset="0"/>
              </a:rPr>
              <a:t>květy jsou trojčetné, nerozlišené a oboupohlavné</a:t>
            </a:r>
          </a:p>
          <a:p>
            <a:pPr>
              <a:buFontTx/>
              <a:buChar char="-"/>
            </a:pPr>
            <a:r>
              <a:rPr lang="cs-CZ" sz="2800" smtClean="0">
                <a:latin typeface="Arial" charset="0"/>
              </a:rPr>
              <a:t>plodem je bobule nebo tobolka</a:t>
            </a:r>
          </a:p>
          <a:p>
            <a:pPr>
              <a:buFontTx/>
              <a:buNone/>
            </a:pPr>
            <a:r>
              <a:rPr lang="cs-CZ" sz="2800" smtClean="0">
                <a:latin typeface="Arial" charset="0"/>
              </a:rPr>
              <a:t>hospodářsky významné druhy: česnek, cibule, pór</a:t>
            </a:r>
          </a:p>
          <a:p>
            <a:pPr>
              <a:buFontTx/>
              <a:buNone/>
            </a:pPr>
            <a:r>
              <a:rPr lang="cs-CZ" sz="2800" smtClean="0">
                <a:latin typeface="Arial" charset="0"/>
              </a:rPr>
              <a:t>okrasné druhy: tulipán, lilie, narcis, konvalinka…</a:t>
            </a:r>
          </a:p>
          <a:p>
            <a:pPr>
              <a:buFontTx/>
              <a:buChar char="-"/>
            </a:pPr>
            <a:endParaRPr lang="cs-CZ" sz="280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800" smtClean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ZÁVĚREČNÉ OPAKOVÁNÍ: </a:t>
            </a:r>
          </a:p>
        </p:txBody>
      </p:sp>
      <p:sp>
        <p:nvSpPr>
          <p:cNvPr id="74755" name="Rectangle 3"/>
          <p:cNvSpPr>
            <a:spLocks noGrp="1"/>
          </p:cNvSpPr>
          <p:nvPr>
            <p:ph idx="1"/>
          </p:nvPr>
        </p:nvSpPr>
        <p:spPr>
          <a:xfrm>
            <a:off x="457200" y="1268413"/>
            <a:ext cx="8507413" cy="4857750"/>
          </a:xfrm>
        </p:spPr>
        <p:txBody>
          <a:bodyPr/>
          <a:lstStyle/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1. Popiš květ liliovitých rostlin.</a:t>
            </a:r>
            <a:r>
              <a:rPr lang="cs-CZ" sz="2800" dirty="0" smtClean="0">
                <a:latin typeface="Arial" charset="0"/>
              </a:rPr>
              <a:t> 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 trojčetný, nerozlišený, </a:t>
            </a:r>
            <a:r>
              <a:rPr lang="cs-CZ" sz="2800" dirty="0" err="1" smtClean="0">
                <a:latin typeface="Arial" charset="0"/>
              </a:rPr>
              <a:t>oboupohlavný</a:t>
            </a:r>
            <a:endParaRPr lang="cs-CZ" sz="2800" dirty="0" smtClean="0">
              <a:latin typeface="Arial" charset="0"/>
            </a:endParaRP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2.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Jaký plod mají liliovité rostliny?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tobolka nebo bobule</a:t>
            </a: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3.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Jmenuj hospodářsky významné druhy.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česnek, cibule, pór</a:t>
            </a:r>
          </a:p>
          <a:p>
            <a:pPr marL="609600" indent="-609600">
              <a:buFont typeface="Arial" charset="0"/>
              <a:buNone/>
            </a:pPr>
            <a:r>
              <a:rPr lang="cs-CZ" sz="2800" b="1" dirty="0" smtClean="0">
                <a:latin typeface="Arial" charset="0"/>
              </a:rPr>
              <a:t>4.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b="1" dirty="0" smtClean="0">
                <a:latin typeface="Arial" charset="0"/>
              </a:rPr>
              <a:t>Poznej následující druhy.</a:t>
            </a:r>
          </a:p>
          <a:p>
            <a:pPr marL="609600" indent="-609600">
              <a:buFont typeface="Arial" charset="0"/>
              <a:buNone/>
            </a:pPr>
            <a:r>
              <a:rPr lang="cs-CZ" sz="2800" u="sng" dirty="0" smtClean="0">
                <a:latin typeface="Arial" charset="0"/>
              </a:rPr>
              <a:t>Odpověď:</a:t>
            </a:r>
            <a:r>
              <a:rPr lang="cs-CZ" sz="2800" dirty="0" smtClean="0">
                <a:latin typeface="Arial" charset="0"/>
              </a:rPr>
              <a:t>  tulipán zahradní, konvalinka vonná, vraní oko čtyřlisté, lilie zlatohlavá</a:t>
            </a:r>
          </a:p>
          <a:p>
            <a:pPr marL="609600" indent="-609600">
              <a:buFont typeface="Arial" charset="0"/>
              <a:buNone/>
            </a:pPr>
            <a:endParaRPr lang="cs-CZ" sz="2800" dirty="0" smtClean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5" name="Picture 7" descr="konvalinka vonná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556792"/>
            <a:ext cx="3386560" cy="4525963"/>
          </a:xfrm>
        </p:spPr>
      </p:pic>
      <p:pic>
        <p:nvPicPr>
          <p:cNvPr id="109578" name="Picture 10" descr="P1080185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572000" y="908050"/>
            <a:ext cx="4038600" cy="3028950"/>
          </a:xfr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9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20" name="Picture 4" descr="vraní oko čtyřlisté (2)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83220" y="1600200"/>
            <a:ext cx="3386560" cy="4525963"/>
          </a:xfrm>
        </p:spPr>
      </p:pic>
      <p:pic>
        <p:nvPicPr>
          <p:cNvPr id="111621" name="Picture 5" descr="lilie zlatohláv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787900" y="836613"/>
            <a:ext cx="3386138" cy="4525962"/>
          </a:xfrm>
        </p:spPr>
      </p:pic>
      <p:sp>
        <p:nvSpPr>
          <p:cNvPr id="111622" name="Text Box 6"/>
          <p:cNvSpPr txBox="1">
            <a:spLocks noChangeArrowheads="1"/>
          </p:cNvSpPr>
          <p:nvPr/>
        </p:nvSpPr>
        <p:spPr bwMode="auto">
          <a:xfrm>
            <a:off x="7054850" y="551656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Obr. 15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16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16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POUŽITÉ ZDROJE</a:t>
            </a:r>
          </a:p>
        </p:txBody>
      </p:sp>
      <p:sp>
        <p:nvSpPr>
          <p:cNvPr id="50179" name="Rectangle 3"/>
          <p:cNvSpPr>
            <a:spLocks noGrp="1"/>
          </p:cNvSpPr>
          <p:nvPr>
            <p:ph idx="1"/>
          </p:nvPr>
        </p:nvSpPr>
        <p:spPr>
          <a:xfrm>
            <a:off x="250825" y="119697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Není-li uvedeno </a:t>
            </a:r>
            <a:r>
              <a:rPr lang="cs-CZ" sz="1200" dirty="0" smtClean="0">
                <a:latin typeface="Arial" charset="0"/>
              </a:rPr>
              <a:t>jinak, jde o vlastní práci </a:t>
            </a:r>
            <a:r>
              <a:rPr lang="cs-CZ" sz="1200" dirty="0" smtClean="0">
                <a:latin typeface="Arial" charset="0"/>
              </a:rPr>
              <a:t>autora.</a:t>
            </a:r>
          </a:p>
          <a:p>
            <a:pPr>
              <a:buFont typeface="Arial" charset="0"/>
              <a:buNone/>
            </a:pPr>
            <a:r>
              <a:rPr lang="cs-CZ" sz="1200" dirty="0" err="1" smtClean="0">
                <a:latin typeface="Arial" charset="0"/>
              </a:rPr>
              <a:t>Čabradová</a:t>
            </a:r>
            <a:r>
              <a:rPr lang="cs-CZ" sz="1200" dirty="0" smtClean="0">
                <a:latin typeface="Arial" charset="0"/>
              </a:rPr>
              <a:t>,V. a kol, Přírodopis pro 7. ročník, </a:t>
            </a:r>
            <a:r>
              <a:rPr lang="cs-CZ" sz="1200" dirty="0" err="1" smtClean="0">
                <a:latin typeface="Arial" charset="0"/>
              </a:rPr>
              <a:t>Fraus</a:t>
            </a:r>
            <a:r>
              <a:rPr lang="cs-CZ" sz="1200" dirty="0" smtClean="0">
                <a:latin typeface="Arial" charset="0"/>
              </a:rPr>
              <a:t>, </a:t>
            </a:r>
            <a:r>
              <a:rPr lang="cs-CZ" sz="1200" dirty="0" err="1" smtClean="0">
                <a:latin typeface="Arial" charset="0"/>
              </a:rPr>
              <a:t>Plneň</a:t>
            </a:r>
            <a:r>
              <a:rPr lang="cs-CZ" sz="1200" dirty="0" smtClean="0">
                <a:latin typeface="Arial" charset="0"/>
              </a:rPr>
              <a:t>, 2005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/Cit. 2012-05-20/. Dostupný pod licencí public </a:t>
            </a:r>
            <a:r>
              <a:rPr lang="cs-CZ" sz="1200" dirty="0" err="1" smtClean="0">
                <a:latin typeface="Arial" charset="0"/>
              </a:rPr>
              <a:t>domain</a:t>
            </a:r>
            <a:r>
              <a:rPr lang="cs-CZ" sz="1200" dirty="0" smtClean="0">
                <a:latin typeface="Arial" charset="0"/>
              </a:rPr>
              <a:t> na WWW: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OBR. 8 </a:t>
            </a:r>
            <a:r>
              <a:rPr lang="cs-CZ" sz="1200" dirty="0" err="1" smtClean="0">
                <a:latin typeface="Arial" charset="0"/>
              </a:rPr>
              <a:t>Rainer</a:t>
            </a:r>
            <a:r>
              <a:rPr lang="cs-CZ" sz="1200" dirty="0" smtClean="0">
                <a:latin typeface="Arial" charset="0"/>
              </a:rPr>
              <a:t> </a:t>
            </a:r>
            <a:r>
              <a:rPr lang="cs-CZ" sz="1200" dirty="0" err="1" smtClean="0">
                <a:latin typeface="Arial" charset="0"/>
              </a:rPr>
              <a:t>Haessner</a:t>
            </a:r>
            <a:r>
              <a:rPr lang="cs-CZ" sz="1200" dirty="0" smtClean="0">
                <a:latin typeface="Arial" charset="0"/>
              </a:rPr>
              <a:t>, </a:t>
            </a:r>
            <a:r>
              <a:rPr lang="cs-CZ" sz="1200" dirty="0" smtClean="0">
                <a:latin typeface="Arial" charset="0"/>
                <a:hlinkClick r:id="rId3"/>
              </a:rPr>
              <a:t>http://upload.wikimedia.org/wikipedia/commons/3/39/Field_with_onions.jpg</a:t>
            </a: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Obr. 1-7, 9-15, 18 se souhlasem Renaty Daňkové</a:t>
            </a:r>
          </a:p>
          <a:p>
            <a:pPr>
              <a:buFont typeface="Arial" charset="0"/>
              <a:buNone/>
            </a:pPr>
            <a:r>
              <a:rPr lang="cs-CZ" sz="1200" dirty="0" smtClean="0">
                <a:latin typeface="Arial" charset="0"/>
              </a:rPr>
              <a:t>Obr. 16,17 jsou dostupné pod licencí Microsoft Office 2007 na Office.</a:t>
            </a:r>
            <a:r>
              <a:rPr lang="cs-CZ" sz="1200" dirty="0" err="1" smtClean="0">
                <a:latin typeface="Arial" charset="0"/>
              </a:rPr>
              <a:t>com</a:t>
            </a: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1200" dirty="0" smtClean="0">
              <a:latin typeface="Arial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</TotalTime>
  <Words>403</Words>
  <Application>Microsoft Office PowerPoint</Application>
  <PresentationFormat>Předvádění na obrazovce (4:3)</PresentationFormat>
  <Paragraphs>115</Paragraphs>
  <Slides>27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ČELEĎ: LILIOVITÉ</vt:lpstr>
      <vt:lpstr>CHARAKTERISTIKA ČELEDI:</vt:lpstr>
      <vt:lpstr>KVĚT JE:  </vt:lpstr>
      <vt:lpstr>KVĚT OBOUPOHLAVNÝ MÁ  JEDEN PESTÍK A ŠEST TYČINEK </vt:lpstr>
      <vt:lpstr>Květ trojčetný má šest květních lístků ve dvou kruzích.  Květní lístky jsou stejně barevné a velké – tvoří OKVĚTÍ. </vt:lpstr>
      <vt:lpstr>PLOD</vt:lpstr>
      <vt:lpstr>HOSPODÁŘSKY VÝZNÁMNÉ LILIOVITÉ:</vt:lpstr>
      <vt:lpstr>ČESNEK PAŽITKA</vt:lpstr>
      <vt:lpstr>CIBULE KUCHYŇSKÁ</vt:lpstr>
      <vt:lpstr>MEZI OKRASNÉ LILIOVITÉ PATŘÍ:</vt:lpstr>
      <vt:lpstr>MODŘENEC HROZNATÝ</vt:lpstr>
      <vt:lpstr>Krása květin – Keukenhof Holandsko</vt:lpstr>
      <vt:lpstr>Keukenhof Holandsko</vt:lpstr>
      <vt:lpstr>Keukenhof Holandsko</vt:lpstr>
      <vt:lpstr>Keukenhof Holandsko</vt:lpstr>
      <vt:lpstr>Keukenhof Holandsko</vt:lpstr>
      <vt:lpstr>Keukenhof Holandsko Živé nebo dřevěné????</vt:lpstr>
      <vt:lpstr>V LISTNATÝCH LESÍCH A NA LOUKÁCH KVETE:</vt:lpstr>
      <vt:lpstr>KOKOŘÍK MNOHOKVĚTÝ</vt:lpstr>
      <vt:lpstr>    KŘIVATEC ŽLUTÝ                VRANÍ OKO ČTYŘLISTÉ</vt:lpstr>
      <vt:lpstr>MEZI POKOJOVÉ ROSTLINY PATŘÍ NAPŘÍKLAD: </vt:lpstr>
      <vt:lpstr>Snímek 23</vt:lpstr>
      <vt:lpstr>ZÁVĚREČNÉ OPAKOVÁNÍ: </vt:lpstr>
      <vt:lpstr>Snímek 25</vt:lpstr>
      <vt:lpstr>Snímek 26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8</cp:revision>
  <dcterms:modified xsi:type="dcterms:W3CDTF">2012-05-21T17:20:33Z</dcterms:modified>
</cp:coreProperties>
</file>