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7" r:id="rId9"/>
    <p:sldId id="268" r:id="rId10"/>
    <p:sldId id="269" r:id="rId11"/>
    <p:sldId id="271" r:id="rId12"/>
    <p:sldId id="272" r:id="rId13"/>
    <p:sldId id="273" r:id="rId14"/>
    <p:sldId id="274" r:id="rId15"/>
    <p:sldId id="275" r:id="rId16"/>
    <p:sldId id="270" r:id="rId17"/>
    <p:sldId id="262" r:id="rId18"/>
    <p:sldId id="263" r:id="rId19"/>
    <p:sldId id="264" r:id="rId20"/>
    <p:sldId id="276" r:id="rId21"/>
    <p:sldId id="26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F03F11-F823-4C47-83A4-0857855245A5}" type="doc">
      <dgm:prSet loTypeId="urn:microsoft.com/office/officeart/2005/8/layout/funnel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ECAB950F-7F7C-48C4-9B41-960DB96764D3}">
      <dgm:prSet phldrT="[Text]"/>
      <dgm:spPr/>
      <dgm:t>
        <a:bodyPr/>
        <a:lstStyle/>
        <a:p>
          <a:r>
            <a:rPr lang="cs-CZ" dirty="0" smtClean="0"/>
            <a:t>OXID UHLIČITÝ</a:t>
          </a:r>
          <a:endParaRPr lang="cs-CZ" dirty="0"/>
        </a:p>
      </dgm:t>
    </dgm:pt>
    <dgm:pt modelId="{E88791BD-5E4B-4F22-B10A-C4AFB469B98F}" type="parTrans" cxnId="{2811BC9D-BC8E-43D0-8A06-C28AEE86C559}">
      <dgm:prSet/>
      <dgm:spPr/>
      <dgm:t>
        <a:bodyPr/>
        <a:lstStyle/>
        <a:p>
          <a:endParaRPr lang="cs-CZ"/>
        </a:p>
      </dgm:t>
    </dgm:pt>
    <dgm:pt modelId="{2A2890EC-6790-45B4-AD92-B1021B56A119}" type="sibTrans" cxnId="{2811BC9D-BC8E-43D0-8A06-C28AEE86C559}">
      <dgm:prSet/>
      <dgm:spPr/>
      <dgm:t>
        <a:bodyPr/>
        <a:lstStyle/>
        <a:p>
          <a:endParaRPr lang="cs-CZ"/>
        </a:p>
      </dgm:t>
    </dgm:pt>
    <dgm:pt modelId="{AB6EC1EE-6025-404A-B6E6-7A90A00263A2}">
      <dgm:prSet phldrT="[Text]"/>
      <dgm:spPr/>
      <dgm:t>
        <a:bodyPr/>
        <a:lstStyle/>
        <a:p>
          <a:r>
            <a:rPr lang="cs-CZ" dirty="0" smtClean="0"/>
            <a:t>SLUNEČNÁ ENERGIE</a:t>
          </a:r>
          <a:endParaRPr lang="cs-CZ" dirty="0"/>
        </a:p>
      </dgm:t>
    </dgm:pt>
    <dgm:pt modelId="{FB7D146F-CEF2-4A13-A0CB-BC6B9AE9C11A}" type="parTrans" cxnId="{B5404D08-11B1-4E6A-A486-051998C9ED08}">
      <dgm:prSet/>
      <dgm:spPr/>
      <dgm:t>
        <a:bodyPr/>
        <a:lstStyle/>
        <a:p>
          <a:endParaRPr lang="cs-CZ"/>
        </a:p>
      </dgm:t>
    </dgm:pt>
    <dgm:pt modelId="{4E8684C0-5B7A-4D34-94FD-E64B361296D9}" type="sibTrans" cxnId="{B5404D08-11B1-4E6A-A486-051998C9ED08}">
      <dgm:prSet/>
      <dgm:spPr/>
      <dgm:t>
        <a:bodyPr/>
        <a:lstStyle/>
        <a:p>
          <a:endParaRPr lang="cs-CZ"/>
        </a:p>
      </dgm:t>
    </dgm:pt>
    <dgm:pt modelId="{D3FD808B-CF12-486C-92E7-D3D1974BDD56}">
      <dgm:prSet phldrT="[Text]"/>
      <dgm:spPr/>
      <dgm:t>
        <a:bodyPr/>
        <a:lstStyle/>
        <a:p>
          <a:r>
            <a:rPr lang="cs-CZ" dirty="0" smtClean="0"/>
            <a:t>VODA</a:t>
          </a:r>
          <a:endParaRPr lang="cs-CZ" dirty="0"/>
        </a:p>
      </dgm:t>
    </dgm:pt>
    <dgm:pt modelId="{7272D72B-DF03-408C-A09F-24339914A10F}" type="parTrans" cxnId="{03F8C254-D742-4825-8F2D-8BD8190FCD40}">
      <dgm:prSet/>
      <dgm:spPr/>
      <dgm:t>
        <a:bodyPr/>
        <a:lstStyle/>
        <a:p>
          <a:endParaRPr lang="cs-CZ"/>
        </a:p>
      </dgm:t>
    </dgm:pt>
    <dgm:pt modelId="{7CAF2D45-3F5A-4D95-BF96-2FA5ABC0FAB8}" type="sibTrans" cxnId="{03F8C254-D742-4825-8F2D-8BD8190FCD40}">
      <dgm:prSet/>
      <dgm:spPr/>
      <dgm:t>
        <a:bodyPr/>
        <a:lstStyle/>
        <a:p>
          <a:endParaRPr lang="cs-CZ"/>
        </a:p>
      </dgm:t>
    </dgm:pt>
    <dgm:pt modelId="{D8CA7F25-B6FD-4E38-9880-621ADC5C4DE8}">
      <dgm:prSet phldrT="[Text]"/>
      <dgm:spPr/>
      <dgm:t>
        <a:bodyPr/>
        <a:lstStyle/>
        <a:p>
          <a:r>
            <a:rPr lang="cs-CZ" b="1" dirty="0" smtClean="0"/>
            <a:t>ORGANICKÁ LÁTKA NAPŘÍKLAD CUKR</a:t>
          </a:r>
          <a:endParaRPr lang="cs-CZ" b="1" dirty="0"/>
        </a:p>
      </dgm:t>
    </dgm:pt>
    <dgm:pt modelId="{53FB9D6B-49C4-43EF-B2E8-FEAD0E71E5F0}" type="parTrans" cxnId="{61DC6F97-3D7B-4997-B7EE-6A920F22A815}">
      <dgm:prSet/>
      <dgm:spPr/>
      <dgm:t>
        <a:bodyPr/>
        <a:lstStyle/>
        <a:p>
          <a:endParaRPr lang="cs-CZ"/>
        </a:p>
      </dgm:t>
    </dgm:pt>
    <dgm:pt modelId="{481A0055-356E-470E-ACA2-03BB7FF545B0}" type="sibTrans" cxnId="{61DC6F97-3D7B-4997-B7EE-6A920F22A815}">
      <dgm:prSet/>
      <dgm:spPr/>
      <dgm:t>
        <a:bodyPr/>
        <a:lstStyle/>
        <a:p>
          <a:endParaRPr lang="cs-CZ"/>
        </a:p>
      </dgm:t>
    </dgm:pt>
    <dgm:pt modelId="{967E8FF1-0D91-4F38-9C0B-ECE1F6B571F6}" type="pres">
      <dgm:prSet presAssocID="{DDF03F11-F823-4C47-83A4-0857855245A5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EACB04-F400-4157-84A1-01EB58E81AD7}" type="pres">
      <dgm:prSet presAssocID="{DDF03F11-F823-4C47-83A4-0857855245A5}" presName="ellipse" presStyleLbl="trBgShp" presStyleIdx="0" presStyleCnt="1"/>
      <dgm:spPr/>
    </dgm:pt>
    <dgm:pt modelId="{F1C9270A-B9DD-4474-8351-63B2BC8A5F52}" type="pres">
      <dgm:prSet presAssocID="{DDF03F11-F823-4C47-83A4-0857855245A5}" presName="arrow1" presStyleLbl="fgShp" presStyleIdx="0" presStyleCnt="1"/>
      <dgm:spPr/>
    </dgm:pt>
    <dgm:pt modelId="{3E971DC6-82D8-4F55-8A16-E16BEB1C6928}" type="pres">
      <dgm:prSet presAssocID="{DDF03F11-F823-4C47-83A4-0857855245A5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B22EED-142F-43C7-8F1A-F7EEA049C1E0}" type="pres">
      <dgm:prSet presAssocID="{AB6EC1EE-6025-404A-B6E6-7A90A00263A2}" presName="item1" presStyleLbl="node1" presStyleIdx="0" presStyleCnt="3" custScaleX="162902" custScaleY="1065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ECDE99-A88D-4A69-AD89-C5E89FA03F06}" type="pres">
      <dgm:prSet presAssocID="{D3FD808B-CF12-486C-92E7-D3D1974BDD56}" presName="item2" presStyleLbl="node1" presStyleIdx="1" presStyleCnt="3" custScaleX="187411" custScaleY="120771" custLinFactNeighborX="-36281" custLinFactNeighborY="-145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54C23C-32CB-45C1-A159-33C8760B60E8}" type="pres">
      <dgm:prSet presAssocID="{D8CA7F25-B6FD-4E38-9880-621ADC5C4DE8}" presName="item3" presStyleLbl="node1" presStyleIdx="2" presStyleCnt="3" custScaleX="159618" custScaleY="116247" custLinFactNeighborX="65287" custLinFactNeighborY="74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F4F06-7E57-4074-A84E-5D831258ED70}" type="pres">
      <dgm:prSet presAssocID="{DDF03F11-F823-4C47-83A4-0857855245A5}" presName="funnel" presStyleLbl="trAlignAcc1" presStyleIdx="0" presStyleCnt="1" custScaleX="175561" custLinFactNeighborX="700" custLinFactNeighborY="-893"/>
      <dgm:spPr/>
    </dgm:pt>
  </dgm:ptLst>
  <dgm:cxnLst>
    <dgm:cxn modelId="{61DC6F97-3D7B-4997-B7EE-6A920F22A815}" srcId="{DDF03F11-F823-4C47-83A4-0857855245A5}" destId="{D8CA7F25-B6FD-4E38-9880-621ADC5C4DE8}" srcOrd="3" destOrd="0" parTransId="{53FB9D6B-49C4-43EF-B2E8-FEAD0E71E5F0}" sibTransId="{481A0055-356E-470E-ACA2-03BB7FF545B0}"/>
    <dgm:cxn modelId="{5B6366E9-2749-4E02-BC9F-5A37C21D10DF}" type="presOf" srcId="{D8CA7F25-B6FD-4E38-9880-621ADC5C4DE8}" destId="{3E971DC6-82D8-4F55-8A16-E16BEB1C6928}" srcOrd="0" destOrd="0" presId="urn:microsoft.com/office/officeart/2005/8/layout/funnel1"/>
    <dgm:cxn modelId="{AECDBD2E-11E8-4B23-A34F-49C4578828E6}" type="presOf" srcId="{D3FD808B-CF12-486C-92E7-D3D1974BDD56}" destId="{87B22EED-142F-43C7-8F1A-F7EEA049C1E0}" srcOrd="0" destOrd="0" presId="urn:microsoft.com/office/officeart/2005/8/layout/funnel1"/>
    <dgm:cxn modelId="{D9384F07-8C53-4A45-900D-5B93087ADD1E}" type="presOf" srcId="{AB6EC1EE-6025-404A-B6E6-7A90A00263A2}" destId="{81ECDE99-A88D-4A69-AD89-C5E89FA03F06}" srcOrd="0" destOrd="0" presId="urn:microsoft.com/office/officeart/2005/8/layout/funnel1"/>
    <dgm:cxn modelId="{E46A3B24-0FBE-4975-8DE9-65BABDC4612E}" type="presOf" srcId="{ECAB950F-7F7C-48C4-9B41-960DB96764D3}" destId="{E654C23C-32CB-45C1-A159-33C8760B60E8}" srcOrd="0" destOrd="0" presId="urn:microsoft.com/office/officeart/2005/8/layout/funnel1"/>
    <dgm:cxn modelId="{03F8C254-D742-4825-8F2D-8BD8190FCD40}" srcId="{DDF03F11-F823-4C47-83A4-0857855245A5}" destId="{D3FD808B-CF12-486C-92E7-D3D1974BDD56}" srcOrd="2" destOrd="0" parTransId="{7272D72B-DF03-408C-A09F-24339914A10F}" sibTransId="{7CAF2D45-3F5A-4D95-BF96-2FA5ABC0FAB8}"/>
    <dgm:cxn modelId="{B5404D08-11B1-4E6A-A486-051998C9ED08}" srcId="{DDF03F11-F823-4C47-83A4-0857855245A5}" destId="{AB6EC1EE-6025-404A-B6E6-7A90A00263A2}" srcOrd="1" destOrd="0" parTransId="{FB7D146F-CEF2-4A13-A0CB-BC6B9AE9C11A}" sibTransId="{4E8684C0-5B7A-4D34-94FD-E64B361296D9}"/>
    <dgm:cxn modelId="{378CE892-1B28-4129-A88A-23B323B2A460}" type="presOf" srcId="{DDF03F11-F823-4C47-83A4-0857855245A5}" destId="{967E8FF1-0D91-4F38-9C0B-ECE1F6B571F6}" srcOrd="0" destOrd="0" presId="urn:microsoft.com/office/officeart/2005/8/layout/funnel1"/>
    <dgm:cxn modelId="{2811BC9D-BC8E-43D0-8A06-C28AEE86C559}" srcId="{DDF03F11-F823-4C47-83A4-0857855245A5}" destId="{ECAB950F-7F7C-48C4-9B41-960DB96764D3}" srcOrd="0" destOrd="0" parTransId="{E88791BD-5E4B-4F22-B10A-C4AFB469B98F}" sibTransId="{2A2890EC-6790-45B4-AD92-B1021B56A119}"/>
    <dgm:cxn modelId="{2C3C28A3-9723-4493-864D-8ADD9AA97B78}" type="presParOf" srcId="{967E8FF1-0D91-4F38-9C0B-ECE1F6B571F6}" destId="{B4EACB04-F400-4157-84A1-01EB58E81AD7}" srcOrd="0" destOrd="0" presId="urn:microsoft.com/office/officeart/2005/8/layout/funnel1"/>
    <dgm:cxn modelId="{FCC94132-86FC-49CB-8D2D-04CEEBC374E1}" type="presParOf" srcId="{967E8FF1-0D91-4F38-9C0B-ECE1F6B571F6}" destId="{F1C9270A-B9DD-4474-8351-63B2BC8A5F52}" srcOrd="1" destOrd="0" presId="urn:microsoft.com/office/officeart/2005/8/layout/funnel1"/>
    <dgm:cxn modelId="{378ECFF3-CA96-485D-B00F-0DCA629F9F87}" type="presParOf" srcId="{967E8FF1-0D91-4F38-9C0B-ECE1F6B571F6}" destId="{3E971DC6-82D8-4F55-8A16-E16BEB1C6928}" srcOrd="2" destOrd="0" presId="urn:microsoft.com/office/officeart/2005/8/layout/funnel1"/>
    <dgm:cxn modelId="{09230752-6D58-4C10-8B1B-E294FDCB20C5}" type="presParOf" srcId="{967E8FF1-0D91-4F38-9C0B-ECE1F6B571F6}" destId="{87B22EED-142F-43C7-8F1A-F7EEA049C1E0}" srcOrd="3" destOrd="0" presId="urn:microsoft.com/office/officeart/2005/8/layout/funnel1"/>
    <dgm:cxn modelId="{9D808EE5-7F5A-478A-B440-CC9A61D20BE1}" type="presParOf" srcId="{967E8FF1-0D91-4F38-9C0B-ECE1F6B571F6}" destId="{81ECDE99-A88D-4A69-AD89-C5E89FA03F06}" srcOrd="4" destOrd="0" presId="urn:microsoft.com/office/officeart/2005/8/layout/funnel1"/>
    <dgm:cxn modelId="{03177D4C-30D0-4688-9C2F-6E18E425BE2C}" type="presParOf" srcId="{967E8FF1-0D91-4F38-9C0B-ECE1F6B571F6}" destId="{E654C23C-32CB-45C1-A159-33C8760B60E8}" srcOrd="5" destOrd="0" presId="urn:microsoft.com/office/officeart/2005/8/layout/funnel1"/>
    <dgm:cxn modelId="{99E76373-0099-496D-9182-2B5D9170A6AD}" type="presParOf" srcId="{967E8FF1-0D91-4F38-9C0B-ECE1F6B571F6}" destId="{B70F4F06-7E57-4074-A84E-5D831258ED70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4EACB04-F400-4157-84A1-01EB58E81AD7}">
      <dsp:nvSpPr>
        <dsp:cNvPr id="0" name=""/>
        <dsp:cNvSpPr/>
      </dsp:nvSpPr>
      <dsp:spPr>
        <a:xfrm>
          <a:off x="1717386" y="143340"/>
          <a:ext cx="2844766" cy="987949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9270A-B9DD-4474-8351-63B2BC8A5F52}">
      <dsp:nvSpPr>
        <dsp:cNvPr id="0" name=""/>
        <dsp:cNvSpPr/>
      </dsp:nvSpPr>
      <dsp:spPr>
        <a:xfrm>
          <a:off x="2868524" y="2562494"/>
          <a:ext cx="551311" cy="352839"/>
        </a:xfrm>
        <a:prstGeom prst="down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971DC6-82D8-4F55-8A16-E16BEB1C6928}">
      <dsp:nvSpPr>
        <dsp:cNvPr id="0" name=""/>
        <dsp:cNvSpPr/>
      </dsp:nvSpPr>
      <dsp:spPr>
        <a:xfrm>
          <a:off x="1821033" y="2844766"/>
          <a:ext cx="2646294" cy="661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ORGANICKÁ LÁTKA NAPŘÍKLAD CUKR</a:t>
          </a:r>
          <a:endParaRPr lang="cs-CZ" sz="1600" b="1" kern="1200" dirty="0"/>
        </a:p>
      </dsp:txBody>
      <dsp:txXfrm>
        <a:off x="1821033" y="2844766"/>
        <a:ext cx="2646294" cy="661573"/>
      </dsp:txXfrm>
    </dsp:sp>
    <dsp:sp modelId="{87B22EED-142F-43C7-8F1A-F7EEA049C1E0}">
      <dsp:nvSpPr>
        <dsp:cNvPr id="0" name=""/>
        <dsp:cNvSpPr/>
      </dsp:nvSpPr>
      <dsp:spPr>
        <a:xfrm>
          <a:off x="2439539" y="1175295"/>
          <a:ext cx="1616574" cy="105695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VODA</a:t>
          </a:r>
          <a:endParaRPr lang="cs-CZ" sz="1700" kern="1200" dirty="0"/>
        </a:p>
      </dsp:txBody>
      <dsp:txXfrm>
        <a:off x="2439539" y="1175295"/>
        <a:ext cx="1616574" cy="1056952"/>
      </dsp:txXfrm>
    </dsp:sp>
    <dsp:sp modelId="{81ECDE99-A88D-4A69-AD89-C5E89FA03F06}">
      <dsp:nvSpPr>
        <dsp:cNvPr id="0" name=""/>
        <dsp:cNvSpPr/>
      </dsp:nvSpPr>
      <dsp:spPr>
        <a:xfrm>
          <a:off x="1247803" y="216028"/>
          <a:ext cx="1859792" cy="119848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SLUNEČNÁ ENERGIE</a:t>
          </a:r>
          <a:endParaRPr lang="cs-CZ" sz="1600" kern="1200" dirty="0"/>
        </a:p>
      </dsp:txBody>
      <dsp:txXfrm>
        <a:off x="1247803" y="216028"/>
        <a:ext cx="1859792" cy="1198483"/>
      </dsp:txXfrm>
    </dsp:sp>
    <dsp:sp modelId="{E654C23C-32CB-45C1-A159-33C8760B60E8}">
      <dsp:nvSpPr>
        <dsp:cNvPr id="0" name=""/>
        <dsp:cNvSpPr/>
      </dsp:nvSpPr>
      <dsp:spPr>
        <a:xfrm>
          <a:off x="3408039" y="216020"/>
          <a:ext cx="1583985" cy="115358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OXID UHLIČITÝ</a:t>
          </a:r>
          <a:endParaRPr lang="cs-CZ" sz="1600" kern="1200" dirty="0"/>
        </a:p>
      </dsp:txBody>
      <dsp:txXfrm>
        <a:off x="3408039" y="216020"/>
        <a:ext cx="1583985" cy="1153589"/>
      </dsp:txXfrm>
    </dsp:sp>
    <dsp:sp modelId="{B70F4F06-7E57-4074-A84E-5D831258ED70}">
      <dsp:nvSpPr>
        <dsp:cNvPr id="0" name=""/>
        <dsp:cNvSpPr/>
      </dsp:nvSpPr>
      <dsp:spPr>
        <a:xfrm>
          <a:off x="455706" y="0"/>
          <a:ext cx="5420170" cy="2469874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slide" Target="slide1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3/Vanilla_fragrans_2.jpg" TargetMode="External"/><Relationship Id="rId3" Type="http://schemas.openxmlformats.org/officeDocument/2006/relationships/hyperlink" Target="http://upload.wikimedia.org/wikipedia/commons/b/b5/Cypripedium_calceolus_Bayern_01.jpg" TargetMode="External"/><Relationship Id="rId7" Type="http://schemas.openxmlformats.org/officeDocument/2006/relationships/hyperlink" Target="http://commons.wikimedia.org/wiki/User:Bouba" TargetMode="External"/><Relationship Id="rId2" Type="http://schemas.openxmlformats.org/officeDocument/2006/relationships/hyperlink" Target="http://commons.wikimedia.org/wiki/User:Orch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4/40/Vanilla_planifolia_1.jpg" TargetMode="External"/><Relationship Id="rId5" Type="http://schemas.openxmlformats.org/officeDocument/2006/relationships/hyperlink" Target="http://upload.wikimedia.org/wikipedia/commons/1/1a/Neottia_nidus-avis_plants.jpg" TargetMode="External"/><Relationship Id="rId4" Type="http://schemas.openxmlformats.org/officeDocument/2006/relationships/hyperlink" Target="http://commons.wikimedia.org/wiki/User:Bernd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930400"/>
          </a:xfrm>
        </p:spPr>
        <p:txBody>
          <a:bodyPr/>
          <a:lstStyle/>
          <a:p>
            <a:pPr algn="l"/>
            <a:r>
              <a:rPr lang="cs-CZ" sz="1200"/>
              <a:t>		</a:t>
            </a:r>
            <a:br>
              <a:rPr lang="cs-CZ" sz="1200"/>
            </a:br>
            <a:r>
              <a:rPr lang="cs-CZ" sz="1200"/>
              <a:t>		Základní škola Ústí nad Labem, Anežky České 702/17, příspěvková organizace</a:t>
            </a:r>
            <a:br>
              <a:rPr lang="cs-CZ" sz="1200"/>
            </a:br>
            <a:r>
              <a:rPr lang="cs-CZ" sz="1200"/>
              <a:t> </a:t>
            </a:r>
            <a:br>
              <a:rPr lang="cs-CZ" sz="1200"/>
            </a:br>
            <a:r>
              <a:rPr lang="cs-CZ" sz="120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/>
              <a:t>			</a:t>
            </a:r>
            <a:br>
              <a:rPr lang="cs-CZ" sz="1200"/>
            </a:br>
            <a:r>
              <a:rPr lang="cs-CZ" sz="1200"/>
              <a:t>Název projektu: „Učíme lépe a moderněji“ </a:t>
            </a:r>
            <a:br>
              <a:rPr lang="cs-CZ" sz="1200"/>
            </a:br>
            <a:r>
              <a:rPr lang="cs-CZ" sz="1200"/>
              <a:t>OP VK 1.4 </a:t>
            </a:r>
            <a:br>
              <a:rPr lang="cs-CZ" sz="1200"/>
            </a:br>
            <a:r>
              <a:rPr lang="cs-CZ" sz="1200"/>
              <a:t>		               </a:t>
            </a:r>
            <a:r>
              <a:rPr lang="cs-CZ" sz="360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349500"/>
            <a:ext cx="8229600" cy="39592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Název </a:t>
            </a:r>
            <a:r>
              <a:rPr lang="cs-CZ" sz="900" dirty="0" err="1"/>
              <a:t>DUMu</a:t>
            </a:r>
            <a:r>
              <a:rPr lang="cs-CZ" sz="900" dirty="0" smtClean="0"/>
              <a:t>: VY_52_INOVACE_5_2_VSTAVAČOVITÉ</a:t>
            </a: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Číslo skupiny: 1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Autor:Mgr. Jana </a:t>
            </a:r>
            <a:r>
              <a:rPr lang="cs-CZ" sz="900" dirty="0" err="1"/>
              <a:t>Střížková</a:t>
            </a: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Vzdělávací oblast/Předmět/Téma: ČLOVĚK A PŘÍRODA / PŘÍRODOPIS / BOTANIKA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Druh učebního materiálu: PREZENTACE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Metodický list:	ne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Anotace: Pomocí prezentace popisování charakteristických znaků čeledi </a:t>
            </a:r>
            <a:r>
              <a:rPr lang="cs-CZ" sz="900" dirty="0" smtClean="0"/>
              <a:t>vstavačovité</a:t>
            </a:r>
            <a:r>
              <a:rPr lang="cs-CZ" sz="900" dirty="0"/>
              <a:t>,  jejich hospodářského významu a druhů. Zápis do sešitu.  Závěrečné opakování.		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Ověřeno ve třídě</a:t>
            </a:r>
            <a:r>
              <a:rPr lang="cs-CZ" sz="900" dirty="0" smtClean="0"/>
              <a:t>: 7.B</a:t>
            </a: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Datum ověření</a:t>
            </a:r>
            <a:r>
              <a:rPr lang="cs-CZ" sz="900" dirty="0" smtClean="0"/>
              <a:t>: 21.5. 2012</a:t>
            </a: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ve výuce a provedl(a) o tom zápis do TK.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zveřejňováno, používáno, upravováno a uchováváno.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800" dirty="0"/>
              <a:t>Datum:	</a:t>
            </a:r>
            <a:r>
              <a:rPr lang="cs-CZ" sz="800" dirty="0" smtClean="0"/>
              <a:t>21.5. </a:t>
            </a:r>
            <a:r>
              <a:rPr lang="cs-CZ" sz="800" smtClean="0"/>
              <a:t>2012</a:t>
            </a:r>
            <a:r>
              <a:rPr lang="cs-CZ" sz="800" dirty="0"/>
              <a:t>		Podpis: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700" dirty="0"/>
              <a:t> 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7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1671638" y="1647825"/>
            <a:ext cx="5492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1258888" y="4652963"/>
            <a:ext cx="69850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>
                <a:solidFill>
                  <a:schemeClr val="bg1"/>
                </a:solidFill>
              </a:rPr>
              <a:t>ČELEĎ: LILIOVITÉ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BOTANIKA: </a:t>
            </a:r>
          </a:p>
          <a:p>
            <a:r>
              <a:rPr lang="cs-CZ"/>
              <a:t>JEDNODĚLOŽNÉ ROSTLINY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/>
              <a:t>Čeleď: </a:t>
            </a:r>
            <a:r>
              <a:rPr lang="cs-CZ"/>
              <a:t>VSTAVAČOVITÉ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CHARAKTERISTIKA ČELEDI: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sz="2800" dirty="0"/>
              <a:t>JEDNODĚLOŽNÉ </a:t>
            </a:r>
            <a:r>
              <a:rPr lang="cs-CZ" sz="2800" dirty="0" smtClean="0"/>
              <a:t>, VYTRVALÉ </a:t>
            </a:r>
            <a:r>
              <a:rPr lang="cs-CZ" sz="2800" dirty="0"/>
              <a:t>BYLINY</a:t>
            </a:r>
          </a:p>
          <a:p>
            <a:pPr algn="ctr"/>
            <a:endParaRPr lang="cs-CZ" dirty="0"/>
          </a:p>
          <a:p>
            <a:pPr algn="ctr"/>
            <a:r>
              <a:rPr lang="cs-CZ" sz="2800" dirty="0"/>
              <a:t>ZIMU PŘEČKÁVAJÍ PROSTŘEDNICTVÍM HLÍZ NEBO ODDENKŮ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/>
              <a:t>VĚTŠINA DRUHŮ ROSTE V TROPICKÝCH A SUBTROPICKÝCH OBLASTECH 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/>
              <a:t>NĚKTERÉ DRUHY ROSTOU NA KMENECH STROMŮ</a:t>
            </a:r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8382000" y="6613525"/>
            <a:ext cx="7620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000"/>
              <a:t>OBR. 1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KVĚTY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sz="quarter" idx="1"/>
          </p:nvPr>
        </p:nvSpPr>
        <p:spPr>
          <a:xfrm>
            <a:off x="539552" y="1700808"/>
            <a:ext cx="352839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/>
              <a:t>KVĚTYJSOU </a:t>
            </a:r>
            <a:r>
              <a:rPr lang="cs-CZ" sz="2400" dirty="0" smtClean="0"/>
              <a:t>SOUMĚRNÉ, OBOUPOHLAVNÉ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OKVĚTÍ JE ZPRAVIDLA PESTŘE </a:t>
            </a:r>
            <a:r>
              <a:rPr lang="cs-CZ" sz="2400" dirty="0" smtClean="0"/>
              <a:t>ZBARVENÉ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400" u="sng" dirty="0" smtClean="0"/>
              <a:t>POPIS </a:t>
            </a:r>
            <a:r>
              <a:rPr lang="cs-CZ" sz="2400" u="sng" dirty="0"/>
              <a:t>KVĚTU:</a:t>
            </a:r>
          </a:p>
          <a:p>
            <a:r>
              <a:rPr lang="cs-CZ" sz="2400" dirty="0"/>
              <a:t>HORNÍ PYSK</a:t>
            </a:r>
          </a:p>
          <a:p>
            <a:r>
              <a:rPr lang="cs-CZ" sz="2400" dirty="0" smtClean="0"/>
              <a:t>SLOUPEK</a:t>
            </a:r>
          </a:p>
          <a:p>
            <a:pPr>
              <a:buNone/>
            </a:pPr>
            <a:r>
              <a:rPr lang="cs-CZ" sz="2400" dirty="0" smtClean="0"/>
              <a:t>(=TYČINKA SROSTLÁ </a:t>
            </a:r>
            <a:r>
              <a:rPr lang="cs-CZ" sz="2400" dirty="0" smtClean="0"/>
              <a:t>              S </a:t>
            </a:r>
            <a:r>
              <a:rPr lang="cs-CZ" sz="2400" dirty="0" smtClean="0"/>
              <a:t>PESTÍKEM)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26630" name="Picture 6" descr="kruštík širolistý (9)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 b="49185"/>
          <a:stretch>
            <a:fillRect/>
          </a:stretch>
        </p:blipFill>
        <p:spPr>
          <a:xfrm>
            <a:off x="4218428" y="1988840"/>
            <a:ext cx="4602044" cy="3547815"/>
          </a:xfrm>
          <a:noFill/>
          <a:ln/>
        </p:spPr>
      </p:pic>
      <p:sp>
        <p:nvSpPr>
          <p:cNvPr id="26631" name="Line 7"/>
          <p:cNvSpPr>
            <a:spLocks noChangeShapeType="1"/>
          </p:cNvSpPr>
          <p:nvPr/>
        </p:nvSpPr>
        <p:spPr bwMode="auto">
          <a:xfrm flipV="1">
            <a:off x="2555776" y="3284984"/>
            <a:ext cx="3816424" cy="1296144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 flipV="1">
            <a:off x="2483768" y="4149080"/>
            <a:ext cx="3960440" cy="86409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452320" y="57332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PLOD</a:t>
            </a:r>
          </a:p>
        </p:txBody>
      </p:sp>
      <p:sp>
        <p:nvSpPr>
          <p:cNvPr id="28681" name="Rectangle 9"/>
          <p:cNvSpPr>
            <a:spLocks noGrp="1" noChangeArrowheads="1"/>
          </p:cNvSpPr>
          <p:nvPr>
            <p:ph sz="quarter" idx="1"/>
          </p:nvPr>
        </p:nvSpPr>
        <p:spPr>
          <a:xfrm>
            <a:off x="914400" y="1628800"/>
            <a:ext cx="7772400" cy="4391000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3200" dirty="0" smtClean="0"/>
              <a:t>PYL JE SLEPENÝ A JE PŘENÁŠEN OPYLOVAČEM NAJEDNOU </a:t>
            </a:r>
            <a:r>
              <a:rPr lang="cs-CZ" sz="3200" dirty="0" smtClean="0"/>
              <a:t>                          V </a:t>
            </a:r>
            <a:r>
              <a:rPr lang="cs-CZ" sz="3200" dirty="0" smtClean="0"/>
              <a:t>PODOBĚ </a:t>
            </a:r>
            <a:r>
              <a:rPr lang="cs-CZ" sz="3200" b="1" dirty="0" smtClean="0"/>
              <a:t>BRYLKY</a:t>
            </a:r>
            <a:endParaRPr lang="cs-CZ" sz="3200" b="1" dirty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PO </a:t>
            </a:r>
            <a:r>
              <a:rPr lang="cs-CZ" sz="3200" dirty="0"/>
              <a:t>OPYLENÍ HMYZEM A OPLOZENÍ VZNIKÁ ZE SEMENÍKU </a:t>
            </a:r>
            <a:r>
              <a:rPr lang="cs-CZ" sz="3200" b="1" dirty="0"/>
              <a:t>TOBOLKA</a:t>
            </a:r>
          </a:p>
          <a:p>
            <a:pPr algn="ctr"/>
            <a:endParaRPr lang="cs-CZ" sz="3200" dirty="0"/>
          </a:p>
          <a:p>
            <a:pPr algn="ctr"/>
            <a:r>
              <a:rPr lang="cs-CZ" sz="3200" dirty="0"/>
              <a:t>TOBOLKA OBSAHUJE VELKÉ MNOŽSTVÍ SEMEN</a:t>
            </a:r>
          </a:p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PRSTNATEC MÁJOVÝ</a:t>
            </a:r>
          </a:p>
        </p:txBody>
      </p:sp>
      <p:pic>
        <p:nvPicPr>
          <p:cNvPr id="25606" name="Picture 6" descr="prstnatec májový (4)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078734" y="1447800"/>
            <a:ext cx="3421007" cy="4572000"/>
          </a:xfrm>
          <a:noFill/>
          <a:ln/>
        </p:spPr>
      </p:pic>
      <p:pic>
        <p:nvPicPr>
          <p:cNvPr id="5" name="Zástupný symbol pro obsah 4" descr="prstnatec májový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5098284" y="1447800"/>
            <a:ext cx="3421007" cy="4572000"/>
          </a:xfrm>
        </p:spPr>
      </p:pic>
      <p:sp>
        <p:nvSpPr>
          <p:cNvPr id="6" name="TextovéPole 5"/>
          <p:cNvSpPr txBox="1"/>
          <p:nvPr/>
        </p:nvSpPr>
        <p:spPr>
          <a:xfrm>
            <a:off x="7380312" y="616530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2,3</a:t>
            </a:r>
            <a:endParaRPr lang="cs-CZ" dirty="0"/>
          </a:p>
        </p:txBody>
      </p:sp>
      <p:pic>
        <p:nvPicPr>
          <p:cNvPr id="2050" name="Picture 2" descr="C:\Documents and Settings\User\Local Settings\Temporary Internet Files\Content.IE5\WGIQHGSR\MC9004376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476672"/>
            <a:ext cx="1011560" cy="1011560"/>
          </a:xfrm>
          <a:prstGeom prst="rect">
            <a:avLst/>
          </a:prstGeom>
          <a:noFill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VEMENÍK DVOULISTÝ</a:t>
            </a:r>
            <a:endParaRPr lang="cs-CZ" dirty="0"/>
          </a:p>
        </p:txBody>
      </p:sp>
      <p:pic>
        <p:nvPicPr>
          <p:cNvPr id="4" name="Zástupný symbol pro obsah 3" descr="vemeník dvoulistý (1)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699792" y="1628800"/>
            <a:ext cx="3428439" cy="4572000"/>
          </a:xfrm>
        </p:spPr>
      </p:pic>
      <p:sp>
        <p:nvSpPr>
          <p:cNvPr id="5" name="TextovéPole 4"/>
          <p:cNvSpPr txBox="1"/>
          <p:nvPr/>
        </p:nvSpPr>
        <p:spPr>
          <a:xfrm>
            <a:off x="7452320" y="57332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pic>
        <p:nvPicPr>
          <p:cNvPr id="3074" name="Picture 2" descr="C:\Documents and Settings\User\Local Settings\Temporary Internet Files\Content.IE5\WGIQHGSR\MC9004376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268760"/>
            <a:ext cx="1011560" cy="10115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KRUŠTÍK ŠIROLISTÝ</a:t>
            </a:r>
            <a:endParaRPr lang="cs-CZ" dirty="0"/>
          </a:p>
        </p:txBody>
      </p:sp>
      <p:pic>
        <p:nvPicPr>
          <p:cNvPr id="4" name="Zástupný symbol pro obsah 3" descr="kruštík širolistý (9)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843808" y="1772816"/>
            <a:ext cx="3421007" cy="4572000"/>
          </a:xfrm>
        </p:spPr>
      </p:pic>
      <p:sp>
        <p:nvSpPr>
          <p:cNvPr id="5" name="TextovéPole 4"/>
          <p:cNvSpPr txBox="1"/>
          <p:nvPr/>
        </p:nvSpPr>
        <p:spPr>
          <a:xfrm>
            <a:off x="7452320" y="57332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4098" name="Picture 2" descr="C:\Documents and Settings\User\Local Settings\Temporary Internet Files\Content.IE5\WGIQHGSR\MC9004376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268760"/>
            <a:ext cx="1371600" cy="1371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PĚTIPRSTKA KLUBKOLISTÁ</a:t>
            </a:r>
            <a:endParaRPr lang="cs-CZ" dirty="0"/>
          </a:p>
        </p:txBody>
      </p:sp>
      <p:pic>
        <p:nvPicPr>
          <p:cNvPr id="4" name="Zástupný symbol pro obsah 3" descr="pětiprstka klubkokvětá (2)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915816" y="1700808"/>
            <a:ext cx="3421007" cy="4572000"/>
          </a:xfrm>
        </p:spPr>
      </p:pic>
      <p:sp>
        <p:nvSpPr>
          <p:cNvPr id="5" name="TextovéPole 4"/>
          <p:cNvSpPr txBox="1"/>
          <p:nvPr/>
        </p:nvSpPr>
        <p:spPr>
          <a:xfrm>
            <a:off x="7452320" y="57332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5122" name="Picture 2" descr="C:\Documents and Settings\User\Local Settings\Temporary Internet Files\Content.IE5\WGIQHGSR\MC9004376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1556792"/>
            <a:ext cx="1299592" cy="1299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STŘEVÍČNÍK PANTOFLÍČEK</a:t>
            </a:r>
            <a:endParaRPr lang="cs-CZ" dirty="0"/>
          </a:p>
        </p:txBody>
      </p:sp>
      <p:pic>
        <p:nvPicPr>
          <p:cNvPr id="4" name="Zástupný symbol pro obsah 3" descr="800px-Cypripedium_calceolus_Bayern_0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1564128"/>
            <a:ext cx="5940896" cy="4455672"/>
          </a:xfrm>
        </p:spPr>
      </p:pic>
      <p:pic>
        <p:nvPicPr>
          <p:cNvPr id="6146" name="Picture 2" descr="C:\Documents and Settings\User\Local Settings\Temporary Internet Files\Content.IE5\WGIQHGSR\MC9004376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404664"/>
            <a:ext cx="1083568" cy="10835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524328" y="609329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HLÍSTNÍK HNÍZDÁK</a:t>
            </a:r>
            <a:endParaRPr lang="cs-CZ" dirty="0"/>
          </a:p>
        </p:txBody>
      </p:sp>
      <p:pic>
        <p:nvPicPr>
          <p:cNvPr id="4" name="Zástupný symbol pro obsah 3" descr="367px-Neottia_nidus-avis_plants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700808"/>
            <a:ext cx="2805893" cy="4572000"/>
          </a:xfrm>
        </p:spPr>
      </p:pic>
      <p:pic>
        <p:nvPicPr>
          <p:cNvPr id="7170" name="Picture 2" descr="C:\Documents and Settings\User\Local Settings\Temporary Internet Files\Content.IE5\WGIQHGSR\MC9004376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340768"/>
            <a:ext cx="1155576" cy="11555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524328" y="609329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3140968"/>
            <a:ext cx="26642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HLÍSTNÍK JE NEZELENÁ ROSTLINA, TUDÍŽ NEPROVÁDÍ </a:t>
            </a:r>
            <a:r>
              <a:rPr lang="cs-CZ" sz="2400" dirty="0" smtClean="0">
                <a:hlinkClick r:id="rId4" action="ppaction://hlinksldjump"/>
              </a:rPr>
              <a:t>FOTOSYNTÉZU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VYSVĚTLI, CO JE FOTOSYNTÉZA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FOTOSYNTÉZA JE PŘEMĚNA ANORGANICKÝCH LÁTEK NA LÁTKY ORGANICKÉ</a:t>
            </a:r>
          </a:p>
          <a:p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2708920"/>
          <a:ext cx="6288360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>
            <a:hlinkClick r:id="rId7" action="ppaction://hlinksldjump"/>
          </p:cNvPr>
          <p:cNvSpPr txBox="1"/>
          <p:nvPr/>
        </p:nvSpPr>
        <p:spPr>
          <a:xfrm>
            <a:off x="7164288" y="55172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4EACB04-F400-4157-84A1-01EB58E81A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B4EACB04-F400-4157-84A1-01EB58E81A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B4EACB04-F400-4157-84A1-01EB58E81A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0F4F06-7E57-4074-A84E-5D831258ED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B70F4F06-7E57-4074-A84E-5D831258ED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B70F4F06-7E57-4074-A84E-5D831258ED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1C9270A-B9DD-4474-8351-63B2BC8A5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F1C9270A-B9DD-4474-8351-63B2BC8A5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F1C9270A-B9DD-4474-8351-63B2BC8A5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654C23C-32CB-45C1-A159-33C8760B60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E654C23C-32CB-45C1-A159-33C8760B60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E654C23C-32CB-45C1-A159-33C8760B60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1ECDE99-A88D-4A69-AD89-C5E89FA03F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graphicEl>
                                              <a:dgm id="{81ECDE99-A88D-4A69-AD89-C5E89FA03F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graphicEl>
                                              <a:dgm id="{81ECDE99-A88D-4A69-AD89-C5E89FA03F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B22EED-142F-43C7-8F1A-F7EEA049C1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graphicEl>
                                              <a:dgm id="{87B22EED-142F-43C7-8F1A-F7EEA049C1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graphicEl>
                                              <a:dgm id="{87B22EED-142F-43C7-8F1A-F7EEA049C1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971DC6-82D8-4F55-8A16-E16BEB1C69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graphicEl>
                                              <a:dgm id="{3E971DC6-82D8-4F55-8A16-E16BEB1C69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graphicEl>
                                              <a:dgm id="{3E971DC6-82D8-4F55-8A16-E16BEB1C69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VANILOVNÍK PLOCHOLISTÝ</a:t>
            </a:r>
            <a:endParaRPr lang="cs-CZ" dirty="0"/>
          </a:p>
        </p:txBody>
      </p:sp>
      <p:pic>
        <p:nvPicPr>
          <p:cNvPr id="4" name="Zástupný symbol pro obsah 3" descr="Vanilla_planifolia_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484784"/>
            <a:ext cx="5062882" cy="4089857"/>
          </a:xfrm>
        </p:spPr>
      </p:pic>
      <p:sp>
        <p:nvSpPr>
          <p:cNvPr id="6" name="TextovéPole 5"/>
          <p:cNvSpPr txBox="1"/>
          <p:nvPr/>
        </p:nvSpPr>
        <p:spPr>
          <a:xfrm>
            <a:off x="7524328" y="609329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5661248"/>
            <a:ext cx="54726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VÍŠ, </a:t>
            </a:r>
            <a:r>
              <a:rPr lang="cs-CZ" sz="2800" dirty="0" smtClean="0"/>
              <a:t>K ČEMU SE POUŽÍVAJÍ JEJÍ TOBOLKY?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60648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TOBOLKY SE POUŽÍVAJÍ JAKO KOŘENÍ</a:t>
            </a:r>
            <a:endParaRPr lang="cs-CZ" sz="2800" dirty="0"/>
          </a:p>
        </p:txBody>
      </p:sp>
      <p:pic>
        <p:nvPicPr>
          <p:cNvPr id="4" name="Zástupný symbol pro obsah 3" descr="450px-Vanilla_fragrans_2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484784"/>
            <a:ext cx="3429000" cy="4572000"/>
          </a:xfrm>
        </p:spPr>
      </p:pic>
      <p:sp>
        <p:nvSpPr>
          <p:cNvPr id="6" name="TextovéPole 5"/>
          <p:cNvSpPr txBox="1"/>
          <p:nvPr/>
        </p:nvSpPr>
        <p:spPr>
          <a:xfrm>
            <a:off x="5652120" y="2276872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NEZRALÉ TOBOLKY VANILKY</a:t>
            </a:r>
            <a:endParaRPr lang="cs-CZ" sz="3200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3203848" y="3212976"/>
            <a:ext cx="295232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164288" y="580526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User\Local Settings\Temporary Internet Files\Content.IE5\WGIQHGSR\MC9004376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908720"/>
            <a:ext cx="5472608" cy="547260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TÉMĚŘ VŠECHNY DRUHY JSOU ZÁKONEM CHRÁNĚNY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NESMÍ SE TRHAT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NUTNÉ JE TAKÉ CHRÁNIT JEJICH ŽIVOTNÍ PROSTŘEDÍ</a:t>
            </a:r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2320" y="57332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sz="quarter"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dirty="0"/>
              <a:t>Zápis do sešitu: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200" dirty="0"/>
              <a:t>Čeleď: </a:t>
            </a:r>
            <a:r>
              <a:rPr lang="cs-CZ" sz="3200" b="1" dirty="0" smtClean="0"/>
              <a:t>VSTAVAČOVITÉ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3200" dirty="0" smtClean="0"/>
              <a:t>téměř všechny druhy jsou zákonem chráněny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3200" dirty="0" smtClean="0"/>
              <a:t>musíme chránit i prostředí, ve kterém žijí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3200" dirty="0" smtClean="0"/>
              <a:t>opylovačem je hmyz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3200" dirty="0" smtClean="0"/>
              <a:t>květy jsou </a:t>
            </a:r>
            <a:r>
              <a:rPr lang="cs-CZ" sz="3200" dirty="0" err="1" smtClean="0"/>
              <a:t>oboupohlavné</a:t>
            </a:r>
            <a:r>
              <a:rPr lang="cs-CZ" sz="3200" dirty="0" smtClean="0"/>
              <a:t>, nerozlišené – okvětí (sloupek a pysk)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3200" dirty="0" smtClean="0"/>
              <a:t>plodem je tobolka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3200" dirty="0" smtClean="0"/>
              <a:t>Druhy: </a:t>
            </a:r>
            <a:r>
              <a:rPr lang="cs-CZ" sz="3200" dirty="0" err="1" smtClean="0"/>
              <a:t>prstnatec</a:t>
            </a:r>
            <a:r>
              <a:rPr lang="cs-CZ" sz="3200" dirty="0" smtClean="0"/>
              <a:t> májový, vemeník dvoulistý, střevíčník pantoflíček, …</a:t>
            </a:r>
          </a:p>
          <a:p>
            <a:pPr>
              <a:lnSpc>
                <a:spcPct val="90000"/>
              </a:lnSpc>
              <a:buFontTx/>
              <a:buChar char="-"/>
            </a:pPr>
            <a:endParaRPr lang="cs-CZ" dirty="0" smtClean="0"/>
          </a:p>
          <a:p>
            <a:pPr>
              <a:lnSpc>
                <a:spcPct val="90000"/>
              </a:lnSpc>
              <a:buFontTx/>
              <a:buChar char="-"/>
            </a:pP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ZÁVĚREČNÉ OPAKOVÁNÍ: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484785"/>
            <a:ext cx="8507413" cy="4641378"/>
          </a:xfrm>
        </p:spPr>
        <p:txBody>
          <a:bodyPr>
            <a:normAutofit fontScale="85000" lnSpcReduction="20000"/>
          </a:bodyPr>
          <a:lstStyle/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b="1" dirty="0"/>
              <a:t>1. </a:t>
            </a:r>
            <a:r>
              <a:rPr lang="cs-CZ" sz="2800" b="1" dirty="0" smtClean="0"/>
              <a:t>Popiš květ </a:t>
            </a:r>
            <a:r>
              <a:rPr lang="cs-CZ" sz="2800" b="1" dirty="0" smtClean="0"/>
              <a:t>vstavačovitých.</a:t>
            </a:r>
            <a:r>
              <a:rPr lang="cs-CZ" sz="2800" dirty="0" smtClean="0"/>
              <a:t> </a:t>
            </a:r>
            <a:endParaRPr lang="cs-CZ" sz="2800" dirty="0"/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u="sng" dirty="0"/>
              <a:t>Odpověď:</a:t>
            </a:r>
            <a:r>
              <a:rPr lang="cs-CZ" sz="2800" dirty="0"/>
              <a:t>  </a:t>
            </a:r>
            <a:r>
              <a:rPr lang="cs-CZ" sz="2800" dirty="0" smtClean="0"/>
              <a:t>oboupohlavní, nerozlišený (sloupek a pysk)</a:t>
            </a:r>
            <a:endParaRPr lang="cs-CZ" sz="2800" dirty="0"/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b="1" dirty="0"/>
              <a:t>2.</a:t>
            </a:r>
            <a:r>
              <a:rPr lang="cs-CZ" sz="2800" dirty="0"/>
              <a:t> </a:t>
            </a:r>
            <a:r>
              <a:rPr lang="cs-CZ" sz="2800" b="1" dirty="0"/>
              <a:t>Jaký plod mají </a:t>
            </a:r>
            <a:r>
              <a:rPr lang="cs-CZ" sz="2800" b="1" dirty="0" smtClean="0"/>
              <a:t>vstavačovité </a:t>
            </a:r>
            <a:r>
              <a:rPr lang="cs-CZ" sz="2800" b="1" dirty="0"/>
              <a:t>rostliny?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u="sng" dirty="0"/>
              <a:t>Odpověď:</a:t>
            </a:r>
            <a:r>
              <a:rPr lang="cs-CZ" sz="2800" dirty="0"/>
              <a:t> </a:t>
            </a:r>
            <a:r>
              <a:rPr lang="cs-CZ" sz="2800" dirty="0" smtClean="0"/>
              <a:t>tobolku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dirty="0" smtClean="0"/>
              <a:t>3. </a:t>
            </a:r>
            <a:r>
              <a:rPr lang="cs-CZ" sz="2800" b="1" dirty="0" smtClean="0"/>
              <a:t>Řekni, kdo je hlavním opylovačem vstavačovitých rostlin?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dirty="0" smtClean="0"/>
              <a:t>Odpověď: hmyz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dirty="0" smtClean="0"/>
              <a:t>4. </a:t>
            </a:r>
            <a:r>
              <a:rPr lang="cs-CZ" sz="2800" b="1" dirty="0" smtClean="0"/>
              <a:t>Řekni, proč musíme chránit prostředí, ve kterém vstavačovité </a:t>
            </a:r>
            <a:r>
              <a:rPr lang="cs-CZ" sz="2800" b="1" dirty="0" smtClean="0"/>
              <a:t>rostou?</a:t>
            </a:r>
            <a:endParaRPr lang="cs-CZ" sz="2800" b="1" dirty="0" smtClean="0"/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dirty="0" smtClean="0"/>
              <a:t>Odpověď: protože jich je málo a právě proto jsou zákonem chráněny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dirty="0" smtClean="0"/>
              <a:t>5</a:t>
            </a:r>
            <a:r>
              <a:rPr lang="cs-CZ" sz="2800" b="1" dirty="0" smtClean="0"/>
              <a:t>.</a:t>
            </a:r>
            <a:r>
              <a:rPr lang="cs-CZ" sz="2800" dirty="0" smtClean="0"/>
              <a:t> </a:t>
            </a:r>
            <a:r>
              <a:rPr lang="cs-CZ" sz="2800" b="1" dirty="0"/>
              <a:t>Poznej následující druhy.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dirty="0" smtClean="0"/>
              <a:t>Odpověď: </a:t>
            </a:r>
            <a:r>
              <a:rPr lang="cs-CZ" sz="2800" dirty="0" err="1" smtClean="0"/>
              <a:t>prstnatec</a:t>
            </a:r>
            <a:r>
              <a:rPr lang="cs-CZ" sz="2800" dirty="0" smtClean="0"/>
              <a:t> májový, vemeník dvoulistý, střevíčník pantoflíček, hlístník hnízdák</a:t>
            </a:r>
            <a:endParaRPr lang="cs-CZ" sz="2800" dirty="0"/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s-CZ" sz="28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5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5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prstnatec májový (4)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078734" y="1447800"/>
            <a:ext cx="3421007" cy="4572000"/>
          </a:xfrm>
        </p:spPr>
      </p:pic>
      <p:pic>
        <p:nvPicPr>
          <p:cNvPr id="7" name="Zástupný symbol pro obsah 6" descr="vemeník dvoulistý (1)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5094568" y="1447800"/>
            <a:ext cx="3428439" cy="4572000"/>
          </a:xfr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800px-Cypripedium_calceolus_Bayern_0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14400" y="2327672"/>
            <a:ext cx="3749675" cy="2812256"/>
          </a:xfrm>
        </p:spPr>
      </p:pic>
      <p:pic>
        <p:nvPicPr>
          <p:cNvPr id="9" name="Zástupný symbol pro obsah 8" descr="367px-Neottia_nidus-avis_plants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5405841" y="1447800"/>
            <a:ext cx="2805893" cy="4572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POUŽITÉ ZDROJE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50825" y="1196975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endParaRPr lang="cs-CZ" sz="1200" dirty="0"/>
          </a:p>
          <a:p>
            <a:pPr>
              <a:buFontTx/>
              <a:buNone/>
            </a:pPr>
            <a:r>
              <a:rPr lang="cs-CZ" sz="1200" dirty="0"/>
              <a:t>Není-li </a:t>
            </a:r>
            <a:r>
              <a:rPr lang="cs-CZ" sz="1200"/>
              <a:t>uvedeno </a:t>
            </a:r>
            <a:r>
              <a:rPr lang="cs-CZ" sz="1200" smtClean="0"/>
              <a:t>jinak, </a:t>
            </a:r>
            <a:r>
              <a:rPr lang="cs-CZ" sz="1200" dirty="0"/>
              <a:t>vlastní práce autora.</a:t>
            </a:r>
          </a:p>
          <a:p>
            <a:pPr>
              <a:buFontTx/>
              <a:buNone/>
            </a:pPr>
            <a:r>
              <a:rPr lang="cs-CZ" sz="1200" dirty="0" err="1"/>
              <a:t>Čabradová</a:t>
            </a:r>
            <a:r>
              <a:rPr lang="cs-CZ" sz="1200" dirty="0"/>
              <a:t>,V. a kol, Přírodopis pro 7. ročník, </a:t>
            </a:r>
            <a:r>
              <a:rPr lang="cs-CZ" sz="1200" dirty="0" err="1"/>
              <a:t>Fraus</a:t>
            </a:r>
            <a:r>
              <a:rPr lang="cs-CZ" sz="1200" dirty="0"/>
              <a:t>, </a:t>
            </a:r>
            <a:r>
              <a:rPr lang="cs-CZ" sz="1200" dirty="0" err="1"/>
              <a:t>Plneň</a:t>
            </a:r>
            <a:r>
              <a:rPr lang="cs-CZ" sz="1200" dirty="0"/>
              <a:t>, 2005</a:t>
            </a:r>
          </a:p>
          <a:p>
            <a:pPr>
              <a:buFontTx/>
              <a:buNone/>
            </a:pPr>
            <a:r>
              <a:rPr lang="cs-CZ" sz="1200" dirty="0"/>
              <a:t>/Cit. 2012-05-20/. Dostupný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</a:t>
            </a:r>
            <a:r>
              <a:rPr lang="cs-CZ" sz="1200" dirty="0" smtClean="0"/>
              <a:t>:</a:t>
            </a:r>
          </a:p>
          <a:p>
            <a:pPr>
              <a:buFontTx/>
              <a:buNone/>
            </a:pPr>
            <a:r>
              <a:rPr lang="cs-CZ" sz="1200" dirty="0" smtClean="0"/>
              <a:t>OBR. 7 </a:t>
            </a:r>
            <a:r>
              <a:rPr lang="cs-CZ" sz="1200" dirty="0" smtClean="0">
                <a:hlinkClick r:id="rId2"/>
              </a:rPr>
              <a:t>http://commons.wikimedia.org/wiki/User:Orchi</a:t>
            </a:r>
            <a:r>
              <a:rPr lang="cs-CZ" sz="1200" dirty="0" smtClean="0"/>
              <a:t>, </a:t>
            </a:r>
            <a:r>
              <a:rPr lang="cs-CZ" sz="1200" dirty="0" smtClean="0">
                <a:hlinkClick r:id="rId3"/>
              </a:rPr>
              <a:t>http://upload.wikimedia.org/wikipedia/commons/b/b5/Cypripedium_calceolus_Bayern_01.jpg</a:t>
            </a:r>
            <a:endParaRPr lang="cs-CZ" sz="1200" dirty="0" smtClean="0"/>
          </a:p>
          <a:p>
            <a:pPr>
              <a:buFontTx/>
              <a:buNone/>
            </a:pPr>
            <a:r>
              <a:rPr lang="cs-CZ" sz="1200" dirty="0" smtClean="0"/>
              <a:t>OBR. 8 </a:t>
            </a:r>
            <a:r>
              <a:rPr lang="cs-CZ" sz="1200" dirty="0" smtClean="0">
                <a:hlinkClick r:id="rId4"/>
              </a:rPr>
              <a:t>http://commons.wikimedia.org/wiki/User:BerndH</a:t>
            </a:r>
            <a:r>
              <a:rPr lang="cs-CZ" sz="1200" dirty="0" smtClean="0"/>
              <a:t>, </a:t>
            </a:r>
            <a:r>
              <a:rPr lang="cs-CZ" sz="1200" dirty="0" smtClean="0">
                <a:hlinkClick r:id="rId5"/>
              </a:rPr>
              <a:t>http://upload.wikimedia.org/wikipedia/commons/1/1a/Neottia_nidus-avis_plants.jpg</a:t>
            </a:r>
            <a:endParaRPr lang="cs-CZ" sz="1200" dirty="0" smtClean="0"/>
          </a:p>
          <a:p>
            <a:pPr>
              <a:buFontTx/>
              <a:buNone/>
            </a:pPr>
            <a:r>
              <a:rPr lang="cs-CZ" sz="1200" dirty="0" smtClean="0"/>
              <a:t>OBR. 9 volné dílo, </a:t>
            </a:r>
            <a:r>
              <a:rPr lang="cs-CZ" sz="1200" dirty="0" smtClean="0">
                <a:hlinkClick r:id="rId6"/>
              </a:rPr>
              <a:t>http://upload.wikimedia.org/wikipedia/commons/4/40/Vanilla_planifolia_1.jpg</a:t>
            </a:r>
            <a:endParaRPr lang="cs-CZ" sz="1200" dirty="0" smtClean="0"/>
          </a:p>
          <a:p>
            <a:pPr>
              <a:buFontTx/>
              <a:buNone/>
            </a:pPr>
            <a:r>
              <a:rPr lang="cs-CZ" sz="1200" dirty="0" smtClean="0"/>
              <a:t>OBR. 10 </a:t>
            </a:r>
            <a:r>
              <a:rPr lang="cs-CZ" sz="1200" dirty="0" smtClean="0">
                <a:hlinkClick r:id="rId7"/>
              </a:rPr>
              <a:t>http://commons.wikimedia.org/wiki/User:Bouba</a:t>
            </a:r>
            <a:r>
              <a:rPr lang="cs-CZ" sz="1200" dirty="0" smtClean="0"/>
              <a:t>, </a:t>
            </a:r>
            <a:r>
              <a:rPr lang="cs-CZ" sz="1200" dirty="0" smtClean="0">
                <a:hlinkClick r:id="rId8"/>
              </a:rPr>
              <a:t>http://upload.wikimedia.org/wikipedia/commons/d/d3/Vanilla_fragrans_2.jpg</a:t>
            </a:r>
            <a:endParaRPr lang="cs-CZ" sz="1200" dirty="0"/>
          </a:p>
          <a:p>
            <a:pPr>
              <a:buFontTx/>
              <a:buNone/>
            </a:pPr>
            <a:r>
              <a:rPr lang="cs-CZ" sz="1400" dirty="0"/>
              <a:t>Obr. </a:t>
            </a:r>
            <a:r>
              <a:rPr lang="cs-CZ" sz="1400" dirty="0" smtClean="0"/>
              <a:t>1-5 </a:t>
            </a:r>
            <a:r>
              <a:rPr lang="cs-CZ" sz="1400" dirty="0"/>
              <a:t>se souhlasem Renaty Daňkové</a:t>
            </a:r>
          </a:p>
          <a:p>
            <a:pPr>
              <a:buFontTx/>
              <a:buNone/>
            </a:pPr>
            <a:r>
              <a:rPr lang="cs-CZ" sz="1400" dirty="0" smtClean="0"/>
              <a:t>Obr.6  </a:t>
            </a:r>
            <a:r>
              <a:rPr lang="cs-CZ" sz="1400" dirty="0"/>
              <a:t>jsou dostupné pod licencí Microsoft Office 2007 na Office.</a:t>
            </a:r>
            <a:r>
              <a:rPr lang="cs-CZ" sz="1400" dirty="0" err="1"/>
              <a:t>com</a:t>
            </a:r>
            <a:endParaRPr lang="cs-CZ" sz="1400" dirty="0"/>
          </a:p>
          <a:p>
            <a:pPr>
              <a:buFontTx/>
              <a:buNone/>
            </a:pPr>
            <a:endParaRPr lang="cs-CZ" sz="1400" dirty="0"/>
          </a:p>
          <a:p>
            <a:pPr>
              <a:buFontTx/>
              <a:buNone/>
            </a:pPr>
            <a:endParaRPr lang="cs-CZ" sz="1200" dirty="0"/>
          </a:p>
          <a:p>
            <a:pPr>
              <a:buFontTx/>
              <a:buNone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59</TotalTime>
  <Words>462</Words>
  <Application>Microsoft Office PowerPoint</Application>
  <PresentationFormat>Předvádění na obrazovce (4:3)</PresentationFormat>
  <Paragraphs>125</Paragraphs>
  <Slides>20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Jmění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Čeleď: VSTAVAČOVITÉ</vt:lpstr>
      <vt:lpstr>CHARAKTERISTIKA ČELEDI:</vt:lpstr>
      <vt:lpstr>KVĚTY</vt:lpstr>
      <vt:lpstr>PLOD</vt:lpstr>
      <vt:lpstr>PRSTNATEC MÁJOVÝ</vt:lpstr>
      <vt:lpstr>VEMENÍK DVOULISTÝ</vt:lpstr>
      <vt:lpstr>KRUŠTÍK ŠIROLISTÝ</vt:lpstr>
      <vt:lpstr>PĚTIPRSTKA KLUBKOLISTÁ</vt:lpstr>
      <vt:lpstr>STŘEVÍČNÍK PANTOFLÍČEK</vt:lpstr>
      <vt:lpstr>HLÍSTNÍK HNÍZDÁK</vt:lpstr>
      <vt:lpstr>VYSVĚTLI, CO JE FOTOSYNTÉZA</vt:lpstr>
      <vt:lpstr>VANILOVNÍK PLOCHOLISTÝ</vt:lpstr>
      <vt:lpstr>TOBOLKY SE POUŽÍVAJÍ JAKO KOŘENÍ</vt:lpstr>
      <vt:lpstr>OCHRANA</vt:lpstr>
      <vt:lpstr>Snímek 16</vt:lpstr>
      <vt:lpstr>ZÁVĚREČNÉ OPAKOVÁNÍ: </vt:lpstr>
      <vt:lpstr>Snímek 18</vt:lpstr>
      <vt:lpstr>Snímek 19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Dum</cp:lastModifiedBy>
  <cp:revision>9</cp:revision>
  <dcterms:modified xsi:type="dcterms:W3CDTF">2012-05-21T17:32:02Z</dcterms:modified>
</cp:coreProperties>
</file>