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1" r:id="rId2"/>
    <p:sldId id="257" r:id="rId3"/>
    <p:sldId id="258" r:id="rId4"/>
    <p:sldId id="259" r:id="rId5"/>
    <p:sldId id="260" r:id="rId6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5027" autoAdjust="0"/>
  </p:normalViewPr>
  <p:slideViewPr>
    <p:cSldViewPr>
      <p:cViewPr>
        <p:scale>
          <a:sx n="100" d="100"/>
          <a:sy n="100" d="100"/>
        </p:scale>
        <p:origin x="-1236" y="1038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A323AE-B828-4D30-BDF2-A9D73603C23A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399877-1EF2-465C-B388-D2A71AC51B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3940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399877-1EF2-465C-B388-D2A71AC51B1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530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9DFCE-77F9-434F-80E4-097D3F4DDFD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72C7-A701-44F2-B1A3-E224B09150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9378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9DFCE-77F9-434F-80E4-097D3F4DDFD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72C7-A701-44F2-B1A3-E224B09150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8706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9DFCE-77F9-434F-80E4-097D3F4DDFD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72C7-A701-44F2-B1A3-E224B09150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2215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9DFCE-77F9-434F-80E4-097D3F4DDFD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72C7-A701-44F2-B1A3-E224B09150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5035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9DFCE-77F9-434F-80E4-097D3F4DDFD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72C7-A701-44F2-B1A3-E224B09150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7991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9DFCE-77F9-434F-80E4-097D3F4DDFD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72C7-A701-44F2-B1A3-E224B09150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0156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9DFCE-77F9-434F-80E4-097D3F4DDFD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72C7-A701-44F2-B1A3-E224B09150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4507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9DFCE-77F9-434F-80E4-097D3F4DDFD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72C7-A701-44F2-B1A3-E224B09150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542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9DFCE-77F9-434F-80E4-097D3F4DDFD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72C7-A701-44F2-B1A3-E224B09150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370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9DFCE-77F9-434F-80E4-097D3F4DDFD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72C7-A701-44F2-B1A3-E224B09150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0345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9DFCE-77F9-434F-80E4-097D3F4DDFD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872C7-A701-44F2-B1A3-E224B09150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346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9DFCE-77F9-434F-80E4-097D3F4DDFD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872C7-A701-44F2-B1A3-E224B09150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2864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107504"/>
            <a:ext cx="6172200" cy="1296144"/>
          </a:xfrm>
        </p:spPr>
        <p:txBody>
          <a:bodyPr>
            <a:normAutofit/>
          </a:bodyPr>
          <a:lstStyle/>
          <a:p>
            <a:r>
              <a:rPr lang="cs-CZ" sz="2800" dirty="0">
                <a:solidFill>
                  <a:prstClr val="black"/>
                </a:solidFill>
              </a:rPr>
              <a:t>Písmeno </a:t>
            </a:r>
            <a:r>
              <a:rPr lang="cs-CZ" sz="2800" dirty="0" smtClean="0">
                <a:solidFill>
                  <a:prstClr val="black"/>
                </a:solidFill>
              </a:rPr>
              <a:t>U, u </a:t>
            </a:r>
            <a:r>
              <a:rPr lang="cs-CZ" sz="2800" dirty="0">
                <a:solidFill>
                  <a:prstClr val="black"/>
                </a:solidFill>
              </a:rPr>
              <a:t>- </a:t>
            </a:r>
            <a:r>
              <a:rPr lang="cs-CZ" sz="2800" dirty="0" smtClean="0">
                <a:solidFill>
                  <a:prstClr val="black"/>
                </a:solidFill>
              </a:rPr>
              <a:t>vyvození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6693" y="1475656"/>
            <a:ext cx="6326460" cy="6034617"/>
          </a:xfrm>
        </p:spPr>
        <p:txBody>
          <a:bodyPr>
            <a:noAutofit/>
          </a:bodyPr>
          <a:lstStyle/>
          <a:p>
            <a:pPr marL="0" lvl="0" indent="0" algn="ctr">
              <a:buNone/>
            </a:pPr>
            <a:r>
              <a:rPr lang="cs-CZ" sz="1800" b="1" dirty="0">
                <a:solidFill>
                  <a:prstClr val="black"/>
                </a:solidFill>
              </a:rPr>
              <a:t>Jazyková výchova</a:t>
            </a:r>
          </a:p>
          <a:p>
            <a:pPr marL="0" lvl="0" indent="0" algn="ctr">
              <a:buNone/>
            </a:pPr>
            <a:r>
              <a:rPr lang="cs-CZ" sz="1800" b="1" dirty="0">
                <a:solidFill>
                  <a:prstClr val="black"/>
                </a:solidFill>
              </a:rPr>
              <a:t> (český jazyk pro 1. ročník)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Číslo </a:t>
            </a:r>
            <a:r>
              <a:rPr lang="cs-CZ" sz="1800" b="1" dirty="0" smtClean="0">
                <a:solidFill>
                  <a:prstClr val="black"/>
                </a:solidFill>
              </a:rPr>
              <a:t>projektu:</a:t>
            </a:r>
            <a:r>
              <a:rPr lang="cs-CZ" sz="1800" dirty="0">
                <a:solidFill>
                  <a:prstClr val="black"/>
                </a:solidFill>
              </a:rPr>
              <a:t>CZ.1.07/1.4.00/21.0866</a:t>
            </a: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Šablona:  </a:t>
            </a:r>
            <a:r>
              <a:rPr lang="cs-CZ" sz="1800" dirty="0">
                <a:solidFill>
                  <a:prstClr val="black"/>
                </a:solidFill>
              </a:rPr>
              <a:t>I/2 Inovace a zkvalitnění výuky směřující k rozvoji     </a:t>
            </a:r>
          </a:p>
          <a:p>
            <a:pPr marL="0" lvl="0" indent="0">
              <a:buNone/>
            </a:pPr>
            <a:r>
              <a:rPr lang="cs-CZ" sz="1800" dirty="0">
                <a:solidFill>
                  <a:prstClr val="black"/>
                </a:solidFill>
              </a:rPr>
              <a:t>                 čtenářské a informační </a:t>
            </a:r>
            <a:r>
              <a:rPr lang="cs-CZ" sz="1800" dirty="0" smtClean="0">
                <a:solidFill>
                  <a:prstClr val="black"/>
                </a:solidFill>
              </a:rPr>
              <a:t>gramotnosti</a:t>
            </a: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Název: </a:t>
            </a:r>
            <a:r>
              <a:rPr lang="cs-CZ" sz="1800" dirty="0" smtClean="0">
                <a:solidFill>
                  <a:prstClr val="black"/>
                </a:solidFill>
              </a:rPr>
              <a:t>VY_12_INOVACE_04_Písmeno  </a:t>
            </a:r>
            <a:r>
              <a:rPr lang="cs-CZ" sz="1800" dirty="0" smtClean="0">
                <a:solidFill>
                  <a:prstClr val="black"/>
                </a:solidFill>
              </a:rPr>
              <a:t>U, u </a:t>
            </a:r>
            <a:r>
              <a:rPr lang="cs-CZ" sz="1800" dirty="0">
                <a:solidFill>
                  <a:prstClr val="black"/>
                </a:solidFill>
              </a:rPr>
              <a:t>- vyvození</a:t>
            </a: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Sada</a:t>
            </a:r>
            <a:r>
              <a:rPr lang="cs-CZ" sz="1800" b="1" dirty="0">
                <a:solidFill>
                  <a:prstClr val="black"/>
                </a:solidFill>
              </a:rPr>
              <a:t>: 1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Druh materiálu: </a:t>
            </a:r>
            <a:r>
              <a:rPr lang="cs-CZ" sz="1800" dirty="0">
                <a:solidFill>
                  <a:prstClr val="black"/>
                </a:solidFill>
              </a:rPr>
              <a:t>Pracovní list </a:t>
            </a:r>
            <a:r>
              <a:rPr lang="cs-CZ" sz="1800" b="1" dirty="0" smtClean="0">
                <a:solidFill>
                  <a:prstClr val="black"/>
                </a:solidFill>
              </a:rPr>
              <a:t> </a:t>
            </a:r>
            <a:r>
              <a:rPr lang="cs-CZ" sz="1800" dirty="0" smtClean="0">
                <a:solidFill>
                  <a:prstClr val="black"/>
                </a:solidFill>
              </a:rPr>
              <a:t>ČJ  </a:t>
            </a:r>
            <a:r>
              <a:rPr lang="cs-CZ" sz="1800" dirty="0">
                <a:solidFill>
                  <a:prstClr val="black"/>
                </a:solidFill>
              </a:rPr>
              <a:t>č. 4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Jméno autora:  </a:t>
            </a:r>
            <a:r>
              <a:rPr lang="cs-CZ" sz="1800" dirty="0">
                <a:solidFill>
                  <a:prstClr val="black"/>
                </a:solidFill>
              </a:rPr>
              <a:t>Mgr. Helena Ostřanská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Škola:  </a:t>
            </a:r>
            <a:r>
              <a:rPr lang="cs-CZ" sz="18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            </a:t>
            </a:r>
            <a:r>
              <a:rPr lang="cs-CZ" sz="1800" dirty="0">
                <a:solidFill>
                  <a:prstClr val="black"/>
                </a:solidFill>
              </a:rPr>
              <a:t>Cholina 35, 783 22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Datum vytvoření: </a:t>
            </a:r>
            <a:r>
              <a:rPr lang="cs-CZ" sz="1800" dirty="0" smtClean="0">
                <a:solidFill>
                  <a:prstClr val="black"/>
                </a:solidFill>
              </a:rPr>
              <a:t>7. </a:t>
            </a:r>
            <a:r>
              <a:rPr lang="cs-CZ" sz="1800" dirty="0">
                <a:solidFill>
                  <a:prstClr val="black"/>
                </a:solidFill>
              </a:rPr>
              <a:t>8. 2011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Předmět:  </a:t>
            </a:r>
            <a:r>
              <a:rPr lang="cs-CZ" sz="1800" dirty="0">
                <a:solidFill>
                  <a:prstClr val="black"/>
                </a:solidFill>
              </a:rPr>
              <a:t>Český jazyk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Ročník:  </a:t>
            </a:r>
            <a:r>
              <a:rPr lang="cs-CZ" sz="1800" dirty="0">
                <a:solidFill>
                  <a:prstClr val="black"/>
                </a:solidFill>
              </a:rPr>
              <a:t>první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Anotace: </a:t>
            </a:r>
            <a:r>
              <a:rPr lang="cs-CZ" sz="1800" dirty="0" smtClean="0">
                <a:solidFill>
                  <a:prstClr val="black"/>
                </a:solidFill>
              </a:rPr>
              <a:t>Pracovní </a:t>
            </a:r>
            <a:r>
              <a:rPr lang="cs-CZ" sz="1800" dirty="0">
                <a:solidFill>
                  <a:prstClr val="black"/>
                </a:solidFill>
              </a:rPr>
              <a:t>list pro žáky 1. ročníku k vyvození písmene 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                </a:t>
            </a:r>
            <a:r>
              <a:rPr lang="cs-CZ" sz="1800" b="1" dirty="0" smtClean="0">
                <a:solidFill>
                  <a:prstClr val="black"/>
                </a:solidFill>
              </a:rPr>
              <a:t> </a:t>
            </a:r>
            <a:r>
              <a:rPr lang="cs-CZ" sz="1800" dirty="0" smtClean="0">
                <a:solidFill>
                  <a:prstClr val="black"/>
                </a:solidFill>
              </a:rPr>
              <a:t>U, u. </a:t>
            </a:r>
            <a:r>
              <a:rPr lang="cs-CZ" sz="1800" dirty="0">
                <a:solidFill>
                  <a:prstClr val="black"/>
                </a:solidFill>
              </a:rPr>
              <a:t>Rozeznávání pozice hlásek ve slově – hlasem,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                 </a:t>
            </a:r>
            <a:r>
              <a:rPr lang="cs-CZ" sz="1800" dirty="0" smtClean="0">
                <a:solidFill>
                  <a:prstClr val="black"/>
                </a:solidFill>
              </a:rPr>
              <a:t>sluchem</a:t>
            </a:r>
            <a:r>
              <a:rPr lang="cs-CZ" sz="1800" dirty="0">
                <a:solidFill>
                  <a:prstClr val="black"/>
                </a:solidFill>
              </a:rPr>
              <a:t>, zrakem. Je určen pro samostatnou práci </a:t>
            </a:r>
          </a:p>
          <a:p>
            <a:pPr marL="0" lvl="0" indent="0">
              <a:buNone/>
            </a:pPr>
            <a:r>
              <a:rPr lang="cs-CZ" sz="1800" dirty="0">
                <a:solidFill>
                  <a:prstClr val="black"/>
                </a:solidFill>
              </a:rPr>
              <a:t>                 </a:t>
            </a:r>
            <a:r>
              <a:rPr lang="cs-CZ" sz="1800" dirty="0" smtClean="0">
                <a:solidFill>
                  <a:prstClr val="black"/>
                </a:solidFill>
              </a:rPr>
              <a:t>žáků</a:t>
            </a:r>
            <a:r>
              <a:rPr lang="cs-CZ" sz="1800" dirty="0">
                <a:solidFill>
                  <a:prstClr val="black"/>
                </a:solidFill>
              </a:rPr>
              <a:t>, společná kontrola proběhne na </a:t>
            </a:r>
            <a:r>
              <a:rPr lang="cs-CZ" sz="1800" dirty="0" smtClean="0">
                <a:solidFill>
                  <a:prstClr val="black"/>
                </a:solidFill>
              </a:rPr>
              <a:t>interaktivní  tabuli</a:t>
            </a:r>
            <a:r>
              <a:rPr lang="cs-CZ" sz="1800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Klíčová </a:t>
            </a:r>
            <a:r>
              <a:rPr lang="cs-CZ" sz="1800" b="1" dirty="0">
                <a:solidFill>
                  <a:prstClr val="black"/>
                </a:solidFill>
              </a:rPr>
              <a:t>slova:  </a:t>
            </a:r>
            <a:r>
              <a:rPr lang="cs-CZ" sz="1800" dirty="0">
                <a:solidFill>
                  <a:prstClr val="black"/>
                </a:solidFill>
              </a:rPr>
              <a:t>hláska – písmeno, náslovná </a:t>
            </a:r>
            <a:r>
              <a:rPr lang="cs-CZ" sz="1800" dirty="0" smtClean="0">
                <a:solidFill>
                  <a:prstClr val="black"/>
                </a:solidFill>
              </a:rPr>
              <a:t>hláska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Zdroje: </a:t>
            </a:r>
            <a:r>
              <a:rPr lang="cs-CZ" sz="1800" dirty="0" smtClean="0">
                <a:solidFill>
                  <a:prstClr val="black"/>
                </a:solidFill>
              </a:rPr>
              <a:t>ilustrace – </a:t>
            </a:r>
            <a:r>
              <a:rPr lang="cs-CZ" sz="1800" dirty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8448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9076" y="2704"/>
            <a:ext cx="6172200" cy="1524000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U   </a:t>
            </a:r>
            <a:r>
              <a:rPr lang="cs-CZ" b="1" dirty="0" err="1" smtClean="0"/>
              <a:t>u</a:t>
            </a:r>
            <a:r>
              <a:rPr lang="cs-CZ" b="1" dirty="0" smtClean="0"/>
              <a:t>                       </a:t>
            </a:r>
            <a:r>
              <a:rPr lang="cs-CZ" sz="3100" dirty="0" smtClean="0"/>
              <a:t>Úl je plný medu,</a:t>
            </a:r>
            <a:br>
              <a:rPr lang="cs-CZ" sz="3100" dirty="0" smtClean="0"/>
            </a:br>
            <a:r>
              <a:rPr lang="cs-CZ" sz="3100" dirty="0"/>
              <a:t> </a:t>
            </a:r>
            <a:r>
              <a:rPr lang="cs-CZ" sz="3100" dirty="0" smtClean="0"/>
              <a:t>                                            zavoláme dědu.</a:t>
            </a:r>
            <a:endParaRPr lang="cs-CZ" sz="31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5290271"/>
              </p:ext>
            </p:extLst>
          </p:nvPr>
        </p:nvGraphicFramePr>
        <p:xfrm>
          <a:off x="764704" y="2699792"/>
          <a:ext cx="12234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5854"/>
                <a:gridCol w="342218"/>
                <a:gridCol w="269490"/>
                <a:gridCol w="30585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846" y="1681261"/>
            <a:ext cx="683716" cy="683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825" y="1767930"/>
            <a:ext cx="827731" cy="827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236" y="1681261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234" y="3368824"/>
            <a:ext cx="755724" cy="755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824" y="3263863"/>
            <a:ext cx="863375" cy="86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717319"/>
              </p:ext>
            </p:extLst>
          </p:nvPr>
        </p:nvGraphicFramePr>
        <p:xfrm>
          <a:off x="2522243" y="2699792"/>
          <a:ext cx="1618893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3779"/>
                <a:gridCol w="323778"/>
                <a:gridCol w="323779"/>
                <a:gridCol w="323778"/>
                <a:gridCol w="32377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0909496"/>
              </p:ext>
            </p:extLst>
          </p:nvPr>
        </p:nvGraphicFramePr>
        <p:xfrm>
          <a:off x="4509120" y="2699792"/>
          <a:ext cx="161622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3245"/>
                <a:gridCol w="323245"/>
                <a:gridCol w="323244"/>
                <a:gridCol w="323245"/>
                <a:gridCol w="323245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02934"/>
              </p:ext>
            </p:extLst>
          </p:nvPr>
        </p:nvGraphicFramePr>
        <p:xfrm>
          <a:off x="1591478" y="4355976"/>
          <a:ext cx="122413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034"/>
                <a:gridCol w="306034"/>
                <a:gridCol w="306034"/>
                <a:gridCol w="306034"/>
              </a:tblGrid>
              <a:tr h="370840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671197"/>
              </p:ext>
            </p:extLst>
          </p:nvPr>
        </p:nvGraphicFramePr>
        <p:xfrm>
          <a:off x="3305769" y="4355976"/>
          <a:ext cx="2541552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7694"/>
                <a:gridCol w="317694"/>
                <a:gridCol w="317694"/>
                <a:gridCol w="317694"/>
                <a:gridCol w="317694"/>
                <a:gridCol w="317694"/>
                <a:gridCol w="317694"/>
                <a:gridCol w="317694"/>
              </a:tblGrid>
              <a:tr h="370840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204816" y="4860032"/>
            <a:ext cx="6480720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/>
              <a:t>U          A          E          O</a:t>
            </a:r>
          </a:p>
          <a:p>
            <a:pPr algn="ctr"/>
            <a:r>
              <a:rPr lang="pt-BR" sz="2800" dirty="0" smtClean="0"/>
              <a:t>o         a         u         e  </a:t>
            </a:r>
          </a:p>
          <a:p>
            <a:pPr algn="ctr"/>
            <a:endParaRPr lang="pt-BR" sz="2800" dirty="0" smtClean="0"/>
          </a:p>
          <a:p>
            <a:pPr algn="ctr"/>
            <a:endParaRPr lang="pt-BR" sz="2800" dirty="0" smtClean="0"/>
          </a:p>
          <a:p>
            <a:pPr algn="ctr"/>
            <a:r>
              <a:rPr lang="pt-BR" dirty="0" smtClean="0"/>
              <a:t>				</a:t>
            </a:r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pPr algn="ctr"/>
            <a:r>
              <a:rPr lang="pt-BR" dirty="0" smtClean="0"/>
              <a:t>				</a:t>
            </a:r>
          </a:p>
          <a:p>
            <a:pPr algn="ctr"/>
            <a:r>
              <a:rPr lang="pt-BR" dirty="0" smtClean="0"/>
              <a:t>				</a:t>
            </a:r>
            <a:endParaRPr lang="pt-BR" dirty="0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128426"/>
              </p:ext>
            </p:extLst>
          </p:nvPr>
        </p:nvGraphicFramePr>
        <p:xfrm>
          <a:off x="420840" y="5796136"/>
          <a:ext cx="6048672" cy="1920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9734"/>
                <a:gridCol w="1209735"/>
                <a:gridCol w="1209734"/>
                <a:gridCol w="1209735"/>
                <a:gridCol w="1209734"/>
              </a:tblGrid>
              <a:tr h="12361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4214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2361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76" y="6211801"/>
            <a:ext cx="899740" cy="89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641" y="6174006"/>
            <a:ext cx="899740" cy="89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670" y="6173320"/>
            <a:ext cx="899559" cy="899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092" y="6247805"/>
            <a:ext cx="827732" cy="827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435" y="6211801"/>
            <a:ext cx="999567" cy="999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897" y="8208963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5056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A o E U O e u A           u E a O A U o e </a:t>
            </a:r>
            <a:endParaRPr lang="cs-CZ" sz="2800" b="1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768" y="8217328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972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1400" dirty="0" smtClean="0"/>
              <a:t>Úkoly:</a:t>
            </a:r>
            <a:br>
              <a:rPr lang="cs-CZ" sz="1400" dirty="0" smtClean="0"/>
            </a:br>
            <a:r>
              <a:rPr lang="cs-CZ" sz="1400" dirty="0" smtClean="0"/>
              <a:t>1.V říkance dej do zeleného kroužku velké U, do oranžového malé u. </a:t>
            </a:r>
            <a:br>
              <a:rPr lang="cs-CZ" sz="1400" dirty="0" smtClean="0"/>
            </a:br>
            <a:r>
              <a:rPr lang="cs-CZ" sz="1400" dirty="0" smtClean="0"/>
              <a:t>2.Co slyšíš na začátku (dej do kroužku U u), kde ho vidíš (slyšíš) vlož do mřížky.</a:t>
            </a:r>
            <a:br>
              <a:rPr lang="cs-CZ" sz="1400" dirty="0" smtClean="0"/>
            </a:br>
            <a:r>
              <a:rPr lang="cs-CZ" sz="1400" dirty="0" smtClean="0"/>
              <a:t>3.Podle obrázku napiš nahoru písmeno, které slyšíš na začátku. Dolů vyznač, kolik </a:t>
            </a:r>
            <a:br>
              <a:rPr lang="cs-CZ" sz="1400" dirty="0" smtClean="0"/>
            </a:br>
            <a:r>
              <a:rPr lang="cs-CZ" sz="1400" dirty="0" smtClean="0"/>
              <a:t>   má slovo slabik (tolik teček).</a:t>
            </a:r>
            <a:br>
              <a:rPr lang="cs-CZ" sz="1400" dirty="0" smtClean="0"/>
            </a:br>
            <a:r>
              <a:rPr lang="cs-CZ" sz="1400" dirty="0" smtClean="0"/>
              <a:t>4.Čtení písmen.</a:t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endParaRPr lang="cs-CZ" sz="1400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752" y="8217328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276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9076" y="0"/>
            <a:ext cx="6172200" cy="1762697"/>
          </a:xfrm>
        </p:spPr>
        <p:txBody>
          <a:bodyPr/>
          <a:lstStyle/>
          <a:p>
            <a:pPr algn="l"/>
            <a:r>
              <a:rPr lang="cs-CZ" sz="1200" dirty="0" smtClean="0">
                <a:solidFill>
                  <a:prstClr val="black"/>
                </a:solidFill>
              </a:rPr>
              <a:t>Řešení: </a:t>
            </a:r>
            <a:br>
              <a:rPr lang="cs-CZ" sz="1200" dirty="0" smtClean="0">
                <a:solidFill>
                  <a:prstClr val="black"/>
                </a:solidFill>
              </a:rPr>
            </a:br>
            <a:r>
              <a:rPr lang="cs-CZ" sz="4000" b="1" dirty="0" smtClean="0">
                <a:solidFill>
                  <a:prstClr val="black"/>
                </a:solidFill>
              </a:rPr>
              <a:t>U   </a:t>
            </a:r>
            <a:r>
              <a:rPr lang="cs-CZ" sz="4000" b="1" dirty="0">
                <a:solidFill>
                  <a:prstClr val="black"/>
                </a:solidFill>
              </a:rPr>
              <a:t>u                       </a:t>
            </a:r>
            <a:r>
              <a:rPr lang="cs-CZ" sz="2800" dirty="0">
                <a:solidFill>
                  <a:prstClr val="black"/>
                </a:solidFill>
              </a:rPr>
              <a:t>Úl je plný medu,</a:t>
            </a:r>
            <a:br>
              <a:rPr lang="cs-CZ" sz="2800" dirty="0">
                <a:solidFill>
                  <a:prstClr val="black"/>
                </a:solidFill>
              </a:rPr>
            </a:br>
            <a:r>
              <a:rPr lang="cs-CZ" sz="2800" dirty="0">
                <a:solidFill>
                  <a:prstClr val="black"/>
                </a:solidFill>
              </a:rPr>
              <a:t>                                             zavoláme dědu.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68843094"/>
              </p:ext>
            </p:extLst>
          </p:nvPr>
        </p:nvGraphicFramePr>
        <p:xfrm>
          <a:off x="619386" y="2912956"/>
          <a:ext cx="122341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5854"/>
                <a:gridCol w="305854"/>
                <a:gridCol w="305854"/>
                <a:gridCol w="305854"/>
              </a:tblGrid>
              <a:tr h="144016"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778" y="1921374"/>
            <a:ext cx="683716" cy="683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783" y="1849366"/>
            <a:ext cx="827731" cy="827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9160" y="1762697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757" y="3565029"/>
            <a:ext cx="755724" cy="755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859" y="3563888"/>
            <a:ext cx="863375" cy="86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2629892"/>
              </p:ext>
            </p:extLst>
          </p:nvPr>
        </p:nvGraphicFramePr>
        <p:xfrm>
          <a:off x="2556285" y="2910096"/>
          <a:ext cx="1618893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3779"/>
                <a:gridCol w="323778"/>
                <a:gridCol w="323779"/>
                <a:gridCol w="323778"/>
                <a:gridCol w="323779"/>
              </a:tblGrid>
              <a:tr h="144016"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819466"/>
              </p:ext>
            </p:extLst>
          </p:nvPr>
        </p:nvGraphicFramePr>
        <p:xfrm>
          <a:off x="4518248" y="2843808"/>
          <a:ext cx="1616224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3245"/>
                <a:gridCol w="323245"/>
                <a:gridCol w="323244"/>
                <a:gridCol w="323245"/>
                <a:gridCol w="323245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668529"/>
              </p:ext>
            </p:extLst>
          </p:nvPr>
        </p:nvGraphicFramePr>
        <p:xfrm>
          <a:off x="1521657" y="4446635"/>
          <a:ext cx="122413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034"/>
                <a:gridCol w="306034"/>
                <a:gridCol w="306034"/>
                <a:gridCol w="30603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3"/>
                          </a:solidFill>
                        </a:rPr>
                        <a:t>ú</a:t>
                      </a:r>
                      <a:endParaRPr lang="cs-CZ" dirty="0">
                        <a:solidFill>
                          <a:schemeClr val="accent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9021229"/>
              </p:ext>
            </p:extLst>
          </p:nvPr>
        </p:nvGraphicFramePr>
        <p:xfrm>
          <a:off x="3242008" y="4454300"/>
          <a:ext cx="2541552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7694"/>
                <a:gridCol w="317694"/>
                <a:gridCol w="317694"/>
                <a:gridCol w="317694"/>
                <a:gridCol w="317694"/>
                <a:gridCol w="317694"/>
                <a:gridCol w="317694"/>
                <a:gridCol w="31769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3"/>
                          </a:solidFill>
                        </a:rPr>
                        <a:t>u</a:t>
                      </a:r>
                      <a:endParaRPr lang="cs-CZ" dirty="0">
                        <a:solidFill>
                          <a:schemeClr val="accent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TextovéPole 13"/>
          <p:cNvSpPr txBox="1"/>
          <p:nvPr/>
        </p:nvSpPr>
        <p:spPr>
          <a:xfrm>
            <a:off x="204816" y="4860032"/>
            <a:ext cx="648072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/>
              <a:t>U          A          E          O</a:t>
            </a:r>
          </a:p>
          <a:p>
            <a:pPr algn="ctr"/>
            <a:r>
              <a:rPr lang="pt-BR" sz="2800" dirty="0" smtClean="0"/>
              <a:t>o         a         u         e </a:t>
            </a:r>
            <a:endParaRPr lang="cs-CZ" sz="2800" dirty="0" smtClean="0"/>
          </a:p>
          <a:p>
            <a:pPr algn="ctr"/>
            <a:endParaRPr lang="cs-CZ" sz="2800" dirty="0"/>
          </a:p>
          <a:p>
            <a:pPr algn="ctr"/>
            <a:r>
              <a:rPr lang="pt-BR" sz="2800" dirty="0" smtClean="0"/>
              <a:t> </a:t>
            </a:r>
          </a:p>
          <a:p>
            <a:pPr algn="ctr"/>
            <a:endParaRPr lang="pt-BR" sz="2800" dirty="0" smtClean="0"/>
          </a:p>
          <a:p>
            <a:pPr algn="ctr"/>
            <a:endParaRPr lang="pt-BR" sz="2800" dirty="0" smtClean="0"/>
          </a:p>
          <a:p>
            <a:pPr algn="ctr"/>
            <a:r>
              <a:rPr lang="pt-BR" dirty="0" smtClean="0"/>
              <a:t>				</a:t>
            </a:r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pPr algn="ctr"/>
            <a:r>
              <a:rPr lang="pt-BR" dirty="0" smtClean="0"/>
              <a:t>				</a:t>
            </a:r>
          </a:p>
          <a:p>
            <a:pPr algn="ctr"/>
            <a:r>
              <a:rPr lang="pt-BR" dirty="0" smtClean="0"/>
              <a:t>				</a:t>
            </a:r>
            <a:endParaRPr lang="pt-BR" dirty="0"/>
          </a:p>
        </p:txBody>
      </p:sp>
      <p:graphicFrame>
        <p:nvGraphicFramePr>
          <p:cNvPr id="15" name="Tabulk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759322"/>
              </p:ext>
            </p:extLst>
          </p:nvPr>
        </p:nvGraphicFramePr>
        <p:xfrm>
          <a:off x="420840" y="5724128"/>
          <a:ext cx="6048672" cy="2136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9734"/>
                <a:gridCol w="1209735"/>
                <a:gridCol w="1209734"/>
                <a:gridCol w="1209735"/>
                <a:gridCol w="1209734"/>
              </a:tblGrid>
              <a:tr h="58178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ú</a:t>
                      </a:r>
                      <a:endParaRPr lang="cs-CZ" dirty="0"/>
                    </a:p>
                  </a:txBody>
                  <a:tcPr/>
                </a:tc>
              </a:tr>
              <a:tr h="24214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2361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.</a:t>
                      </a:r>
                      <a:r>
                        <a:rPr lang="cs-CZ" baseline="0" dirty="0" smtClean="0"/>
                        <a:t>   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.  .  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.  .  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.  .  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684" y="6372200"/>
            <a:ext cx="899740" cy="89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824" y="6372200"/>
            <a:ext cx="899740" cy="89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911" y="6441577"/>
            <a:ext cx="899559" cy="899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807" y="6373326"/>
            <a:ext cx="827732" cy="827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1756" y="6322286"/>
            <a:ext cx="999567" cy="999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Ovál 20"/>
          <p:cNvSpPr/>
          <p:nvPr/>
        </p:nvSpPr>
        <p:spPr>
          <a:xfrm>
            <a:off x="3993139" y="580084"/>
            <a:ext cx="288032" cy="432048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6069501" y="583135"/>
            <a:ext cx="268027" cy="432048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6033442" y="1100994"/>
            <a:ext cx="268027" cy="360040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597961" y="2882677"/>
            <a:ext cx="324036" cy="43204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2464787" y="2843808"/>
            <a:ext cx="459867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4505238" y="2771800"/>
            <a:ext cx="363922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9" name="Přímá spojnice 28"/>
          <p:cNvCxnSpPr/>
          <p:nvPr/>
        </p:nvCxnSpPr>
        <p:spPr>
          <a:xfrm>
            <a:off x="1983694" y="5227290"/>
            <a:ext cx="1834108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2921783" y="5220072"/>
            <a:ext cx="73563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3930470" y="5220072"/>
            <a:ext cx="81379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H="1">
            <a:off x="2167181" y="5220072"/>
            <a:ext cx="2701979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881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246</Words>
  <Application>Microsoft Office PowerPoint</Application>
  <PresentationFormat>Předvádění na obrazovce (4:3)</PresentationFormat>
  <Paragraphs>95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Písmeno U, u - vyvození</vt:lpstr>
      <vt:lpstr>U   u                       Úl je plný medu,                                              zavoláme dědu.</vt:lpstr>
      <vt:lpstr>A o E U O e u A           u E a O A U o e </vt:lpstr>
      <vt:lpstr>Úkoly: 1.V říkance dej do zeleného kroužku velké U, do oranžového malé u.  2.Co slyšíš na začátku (dej do kroužku U u), kde ho vidíš (slyšíš) vlož do mřížky. 3.Podle obrázku napiš nahoru písmeno, které slyšíš na začátku. Dolů vyznač, kolik     má slovo slabik (tolik teček). 4.Čtení písmen.   </vt:lpstr>
      <vt:lpstr>Řešení:  U   u                       Úl je plný medu,                                              zavoláme dědu.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   u                       Úl je plný medu,                                              zavoláme dědu.</dc:title>
  <dc:creator>Zaneta</dc:creator>
  <cp:lastModifiedBy>Zaneta</cp:lastModifiedBy>
  <cp:revision>16</cp:revision>
  <dcterms:created xsi:type="dcterms:W3CDTF">2011-12-29T14:47:39Z</dcterms:created>
  <dcterms:modified xsi:type="dcterms:W3CDTF">2012-05-09T13:08:04Z</dcterms:modified>
</cp:coreProperties>
</file>