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980" autoAdjust="0"/>
  </p:normalViewPr>
  <p:slideViewPr>
    <p:cSldViewPr>
      <p:cViewPr>
        <p:scale>
          <a:sx n="100" d="100"/>
          <a:sy n="100" d="100"/>
        </p:scale>
        <p:origin x="-1236" y="14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E9EA92-162E-411D-AF07-C845DFFF174C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D3CEA-0263-4D71-AC46-6F843B4D90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605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http://office.microsoft.com/cs-cz/images/results.aspx?qu=inkoust&amp;ex=1&amp;origin=FX010132103#ai:MC900340396|</a:t>
            </a:r>
          </a:p>
          <a:p>
            <a:r>
              <a:rPr lang="cs-CZ" dirty="0" smtClean="0"/>
              <a:t>http://office.microsoft.com/cs-cz/images/results.aspx?qu=injekce&amp;ex=1#ai:MC900340422|</a:t>
            </a:r>
          </a:p>
          <a:p>
            <a:r>
              <a:rPr lang="cs-CZ" dirty="0" smtClean="0"/>
              <a:t>http://office.microsoft.com/cs-cz/images/results.aspx?qu=ananas&amp;ex=1#ai:MC900193396|</a:t>
            </a:r>
          </a:p>
          <a:p>
            <a:r>
              <a:rPr lang="cs-CZ" dirty="0" smtClean="0"/>
              <a:t>http://office.microsoft.com/cs-cz/images/results.aspx?qu=igl%C3%BA&amp;ex=1#ai:MC900198959|</a:t>
            </a:r>
          </a:p>
          <a:p>
            <a:r>
              <a:rPr lang="cs-CZ" dirty="0" smtClean="0"/>
              <a:t>http://office.microsoft.com/cs-cz/images/results.aspx?qu=opice&amp;ex=1#ai:MC900426420|</a:t>
            </a:r>
          </a:p>
          <a:p>
            <a:r>
              <a:rPr lang="cs-CZ" dirty="0" smtClean="0"/>
              <a:t>http://office.microsoft.com/cs-cz/images/results.aspx?qu=ulita&amp;ex=1#ai:MC900209242|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D3CEA-0263-4D71-AC46-6F843B4D9072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23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910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4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558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80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050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233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672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894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89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426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820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6B54F-1B3E-42E9-860A-CD988AD4C995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35AD-18EB-436A-81D7-1566FC9E96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75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12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3823" y="107504"/>
            <a:ext cx="6172200" cy="1524000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prstClr val="black"/>
                </a:solidFill>
              </a:rPr>
              <a:t>Písmeno </a:t>
            </a:r>
            <a:r>
              <a:rPr lang="cs-CZ" sz="2800" dirty="0" smtClean="0">
                <a:solidFill>
                  <a:prstClr val="black"/>
                </a:solidFill>
              </a:rPr>
              <a:t>I, i </a:t>
            </a:r>
            <a:r>
              <a:rPr lang="cs-CZ" sz="2800" dirty="0">
                <a:solidFill>
                  <a:prstClr val="black"/>
                </a:solidFill>
              </a:rPr>
              <a:t>- vyvození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3822" y="1619672"/>
            <a:ext cx="6295537" cy="6034617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Číslo </a:t>
            </a:r>
            <a:r>
              <a:rPr lang="cs-CZ" sz="1800" b="1" dirty="0" smtClean="0">
                <a:solidFill>
                  <a:prstClr val="black"/>
                </a:solidFill>
              </a:rPr>
              <a:t>projektu:</a:t>
            </a:r>
            <a:r>
              <a:rPr lang="cs-CZ" sz="1800" dirty="0">
                <a:solidFill>
                  <a:prstClr val="black"/>
                </a:solidFill>
              </a:rPr>
              <a:t>CZ.1.07/1.4.00/21.0866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Šablona:  </a:t>
            </a:r>
            <a:r>
              <a:rPr lang="cs-CZ" sz="18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čtenářské a informační gramotnosti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Název</a:t>
            </a:r>
            <a:r>
              <a:rPr lang="cs-CZ" sz="1800" b="1" dirty="0">
                <a:solidFill>
                  <a:prstClr val="black"/>
                </a:solidFill>
              </a:rPr>
              <a:t>: </a:t>
            </a:r>
            <a:r>
              <a:rPr lang="cs-CZ" sz="1800" dirty="0" smtClean="0">
                <a:solidFill>
                  <a:prstClr val="black"/>
                </a:solidFill>
              </a:rPr>
              <a:t>VY_12_INOVACE_05_Písmeno  </a:t>
            </a:r>
            <a:r>
              <a:rPr lang="cs-CZ" sz="1800" dirty="0" smtClean="0">
                <a:solidFill>
                  <a:prstClr val="black"/>
                </a:solidFill>
              </a:rPr>
              <a:t>I, i </a:t>
            </a:r>
            <a:r>
              <a:rPr lang="cs-CZ" sz="1800" dirty="0">
                <a:solidFill>
                  <a:prstClr val="black"/>
                </a:solidFill>
              </a:rPr>
              <a:t>- </a:t>
            </a:r>
            <a:r>
              <a:rPr lang="cs-CZ" sz="1800" dirty="0" smtClean="0">
                <a:solidFill>
                  <a:prstClr val="black"/>
                </a:solidFill>
              </a:rPr>
              <a:t>vyvození</a:t>
            </a: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Druh materiálu: </a:t>
            </a:r>
            <a:r>
              <a:rPr lang="cs-CZ" sz="1800" dirty="0">
                <a:solidFill>
                  <a:prstClr val="black"/>
                </a:solidFill>
              </a:rPr>
              <a:t>Pracovní list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ČJ  č. 5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Datum vytvoření: </a:t>
            </a:r>
            <a:r>
              <a:rPr lang="cs-CZ" sz="1800" dirty="0" smtClean="0">
                <a:solidFill>
                  <a:prstClr val="black"/>
                </a:solidFill>
              </a:rPr>
              <a:t>9. </a:t>
            </a:r>
            <a:r>
              <a:rPr lang="cs-CZ" sz="1800" dirty="0">
                <a:solidFill>
                  <a:prstClr val="black"/>
                </a:solidFill>
              </a:rPr>
              <a:t>8. 2011</a:t>
            </a: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Předmět</a:t>
            </a:r>
            <a:r>
              <a:rPr lang="cs-CZ" sz="1800" b="1" dirty="0">
                <a:solidFill>
                  <a:prstClr val="black"/>
                </a:solidFill>
              </a:rPr>
              <a:t>:  </a:t>
            </a:r>
            <a:r>
              <a:rPr lang="cs-CZ" sz="18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Ročník:  </a:t>
            </a:r>
            <a:r>
              <a:rPr lang="cs-CZ" sz="1800" dirty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Anotace: </a:t>
            </a:r>
            <a:r>
              <a:rPr lang="cs-CZ" sz="1800" dirty="0" smtClean="0">
                <a:solidFill>
                  <a:prstClr val="black"/>
                </a:solidFill>
              </a:rPr>
              <a:t>Pracovní </a:t>
            </a:r>
            <a:r>
              <a:rPr lang="cs-CZ" sz="1800" dirty="0">
                <a:solidFill>
                  <a:prstClr val="black"/>
                </a:solidFill>
              </a:rPr>
              <a:t>list pro žáky 1. ročníku k vyvození písmene 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 </a:t>
            </a:r>
            <a:r>
              <a:rPr lang="cs-CZ" sz="1800" dirty="0" smtClean="0">
                <a:solidFill>
                  <a:prstClr val="black"/>
                </a:solidFill>
              </a:rPr>
              <a:t>I, i. </a:t>
            </a:r>
            <a:r>
              <a:rPr lang="cs-CZ" sz="1800" dirty="0">
                <a:solidFill>
                  <a:prstClr val="black"/>
                </a:solidFill>
              </a:rPr>
              <a:t>Rozeznávání pozice hlásek ve slově – hlasem,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   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sluchem, zrakem. Je určen pro samostatnou práci </a:t>
            </a:r>
          </a:p>
          <a:p>
            <a:pPr marL="0" lvl="0" indent="0">
              <a:buNone/>
            </a:pPr>
            <a:r>
              <a:rPr lang="cs-CZ" sz="1800" dirty="0">
                <a:solidFill>
                  <a:prstClr val="black"/>
                </a:solidFill>
              </a:rPr>
              <a:t>                </a:t>
            </a:r>
            <a:r>
              <a:rPr lang="cs-CZ" sz="1800" dirty="0" smtClean="0">
                <a:solidFill>
                  <a:prstClr val="black"/>
                </a:solidFill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žáků, společná kontrola proběhne na </a:t>
            </a:r>
            <a:r>
              <a:rPr lang="cs-CZ" sz="1800" dirty="0" smtClean="0">
                <a:solidFill>
                  <a:prstClr val="black"/>
                </a:solidFill>
              </a:rPr>
              <a:t>interaktivní  tabuli.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Klíčová </a:t>
            </a:r>
            <a:r>
              <a:rPr lang="cs-CZ" sz="1800" b="1" dirty="0">
                <a:solidFill>
                  <a:prstClr val="black"/>
                </a:solidFill>
              </a:rPr>
              <a:t>slova</a:t>
            </a:r>
            <a:r>
              <a:rPr lang="cs-CZ" sz="1800" b="1" dirty="0" smtClean="0">
                <a:solidFill>
                  <a:prstClr val="black"/>
                </a:solidFill>
              </a:rPr>
              <a:t>: </a:t>
            </a:r>
            <a:r>
              <a:rPr lang="cs-CZ" sz="1800" dirty="0">
                <a:solidFill>
                  <a:prstClr val="black"/>
                </a:solidFill>
              </a:rPr>
              <a:t>hláska – písmeno, náslovná hláska</a:t>
            </a:r>
            <a:endParaRPr lang="cs-CZ" sz="1800" b="1" dirty="0">
              <a:solidFill>
                <a:prstClr val="black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Zdroje: </a:t>
            </a:r>
            <a:r>
              <a:rPr lang="cs-CZ" sz="1800" dirty="0" smtClean="0">
                <a:solidFill>
                  <a:prstClr val="black"/>
                </a:solidFill>
              </a:rPr>
              <a:t>ilustrace </a:t>
            </a:r>
            <a:r>
              <a:rPr lang="cs-CZ" sz="1800" dirty="0">
                <a:solidFill>
                  <a:prstClr val="black"/>
                </a:solidFill>
              </a:rPr>
              <a:t>– </a:t>
            </a:r>
            <a:r>
              <a:rPr lang="cs-CZ" sz="18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800" dirty="0" smtClean="0">
                <a:solidFill>
                  <a:prstClr val="black"/>
                </a:solidFill>
              </a:rPr>
              <a:t> , autorka</a:t>
            </a: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8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sz="1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93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4000" b="1" dirty="0" smtClean="0"/>
              <a:t>I   </a:t>
            </a:r>
            <a:r>
              <a:rPr lang="cs-CZ" sz="4000" b="1" dirty="0" err="1" smtClean="0"/>
              <a:t>i</a:t>
            </a:r>
            <a:r>
              <a:rPr lang="cs-CZ" sz="4000" b="1" dirty="0" smtClean="0"/>
              <a:t>                       </a:t>
            </a:r>
            <a:r>
              <a:rPr lang="cs-CZ" sz="3100" dirty="0" smtClean="0"/>
              <a:t>Ireno, Irenko,</a:t>
            </a:r>
            <a:br>
              <a:rPr lang="cs-CZ" sz="3100" dirty="0" smtClean="0"/>
            </a:br>
            <a:r>
              <a:rPr lang="cs-CZ" sz="3100" dirty="0"/>
              <a:t> </a:t>
            </a:r>
            <a:r>
              <a:rPr lang="cs-CZ" sz="3100" dirty="0" smtClean="0"/>
              <a:t>                                   najdi nám písmenko.</a:t>
            </a:r>
            <a:endParaRPr lang="cs-CZ" sz="31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36" y="2275758"/>
            <a:ext cx="792088" cy="792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958" y="2222710"/>
            <a:ext cx="720080" cy="86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968" y="2279631"/>
            <a:ext cx="755724" cy="755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816" y="3995936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048487"/>
              </p:ext>
            </p:extLst>
          </p:nvPr>
        </p:nvGraphicFramePr>
        <p:xfrm>
          <a:off x="620688" y="3260310"/>
          <a:ext cx="153027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5046"/>
                <a:gridCol w="255046"/>
                <a:gridCol w="255046"/>
                <a:gridCol w="255046"/>
                <a:gridCol w="255046"/>
                <a:gridCol w="2550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0935031"/>
              </p:ext>
            </p:extLst>
          </p:nvPr>
        </p:nvGraphicFramePr>
        <p:xfrm>
          <a:off x="2600765" y="3275856"/>
          <a:ext cx="183613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04"/>
                <a:gridCol w="262305"/>
                <a:gridCol w="262304"/>
                <a:gridCol w="262304"/>
                <a:gridCol w="262304"/>
                <a:gridCol w="290763"/>
                <a:gridCol w="2338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51075"/>
              </p:ext>
            </p:extLst>
          </p:nvPr>
        </p:nvGraphicFramePr>
        <p:xfrm>
          <a:off x="5052888" y="3275856"/>
          <a:ext cx="102622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6555"/>
                <a:gridCol w="256555"/>
                <a:gridCol w="256555"/>
                <a:gridCol w="256555"/>
              </a:tblGrid>
              <a:tr h="144016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393933"/>
              </p:ext>
            </p:extLst>
          </p:nvPr>
        </p:nvGraphicFramePr>
        <p:xfrm>
          <a:off x="2852936" y="4355976"/>
          <a:ext cx="18722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458"/>
                <a:gridCol w="267459"/>
                <a:gridCol w="267458"/>
                <a:gridCol w="267458"/>
                <a:gridCol w="267458"/>
                <a:gridCol w="267459"/>
                <a:gridCol w="26745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467692" y="5436095"/>
            <a:ext cx="56976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/>
              <a:t>O o     E e     I i     U u     A a</a:t>
            </a:r>
          </a:p>
          <a:p>
            <a:pPr algn="ctr"/>
            <a:endParaRPr lang="pt-BR" sz="28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72499"/>
              </p:ext>
            </p:extLst>
          </p:nvPr>
        </p:nvGraphicFramePr>
        <p:xfrm>
          <a:off x="467692" y="6204783"/>
          <a:ext cx="5841628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8326"/>
                <a:gridCol w="1168325"/>
                <a:gridCol w="1168326"/>
                <a:gridCol w="1168325"/>
                <a:gridCol w="1168326"/>
              </a:tblGrid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01" y="6516216"/>
            <a:ext cx="791368" cy="79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816" y="6390332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167" y="6399331"/>
            <a:ext cx="100647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072" y="6416910"/>
            <a:ext cx="989979" cy="98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496" y="6390332"/>
            <a:ext cx="989979" cy="98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86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0432" y="323528"/>
            <a:ext cx="6172200" cy="152400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>a                 i                 o                e                   u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O               I                  A                 U                  E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691680"/>
            <a:ext cx="6172200" cy="3745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844824" y="3131840"/>
            <a:ext cx="461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93096" y="3501172"/>
            <a:ext cx="346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97152" y="262778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35465" y="4778871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11" name="TextovéPole 10"/>
          <p:cNvSpPr txBox="1"/>
          <p:nvPr/>
        </p:nvSpPr>
        <p:spPr>
          <a:xfrm flipH="1">
            <a:off x="3356992" y="463992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44107" y="248376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743999" y="3419872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66558" y="4910450"/>
            <a:ext cx="4467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11405" y="4151620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38500" y="224913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2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395536"/>
            <a:ext cx="6172200" cy="1524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1600" dirty="0" smtClean="0"/>
              <a:t>Úkoly:</a:t>
            </a:r>
            <a:br>
              <a:rPr lang="cs-CZ" sz="1600" dirty="0" smtClean="0"/>
            </a:br>
            <a:r>
              <a:rPr lang="cs-CZ" sz="1600" dirty="0" smtClean="0"/>
              <a:t>1.V říkance dej do hnědého kroužku velké I, do žlutého kroužku malé i.</a:t>
            </a:r>
            <a:br>
              <a:rPr lang="cs-CZ" sz="1600" dirty="0" smtClean="0"/>
            </a:br>
            <a:r>
              <a:rPr lang="cs-CZ" sz="1600" dirty="0" smtClean="0"/>
              <a:t>2.Co slyšíš na začátku (dej do kroužku), kde slyšíš(vidíš)  I </a:t>
            </a:r>
            <a:r>
              <a:rPr lang="cs-CZ" sz="1600" dirty="0" err="1" smtClean="0"/>
              <a:t>i</a:t>
            </a:r>
            <a:r>
              <a:rPr lang="cs-CZ" sz="1600" dirty="0" smtClean="0"/>
              <a:t> zapiš do mřížky.</a:t>
            </a:r>
            <a:br>
              <a:rPr lang="cs-CZ" sz="1600" dirty="0" smtClean="0"/>
            </a:br>
            <a:r>
              <a:rPr lang="cs-CZ" sz="1600" dirty="0" smtClean="0"/>
              <a:t>3.Přiřaď k obrázku písmena, která slyšíš na začátku. </a:t>
            </a:r>
            <a:br>
              <a:rPr lang="cs-CZ" sz="1600" dirty="0" smtClean="0"/>
            </a:br>
            <a:r>
              <a:rPr lang="cs-CZ" sz="1600" dirty="0" smtClean="0"/>
              <a:t>4.K malému písmenu přiřaď velké, k velkému malé. </a:t>
            </a:r>
            <a:br>
              <a:rPr lang="cs-CZ" sz="1600" dirty="0" smtClean="0"/>
            </a:br>
            <a:r>
              <a:rPr lang="cs-CZ" sz="1600" dirty="0" smtClean="0"/>
              <a:t>5.„Ty a já, my jsme dva, ty jsi velký, já jsem malá, říkají mi A </a:t>
            </a:r>
            <a:r>
              <a:rPr lang="cs-CZ" sz="1600" dirty="0" err="1" smtClean="0"/>
              <a:t>a</a:t>
            </a:r>
            <a:r>
              <a:rPr lang="cs-CZ" sz="1600" dirty="0" smtClean="0"/>
              <a:t>.“ (říkanka)</a:t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(vybarvi stejně, přiřaď k sobě….)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/>
              <a:t> </a:t>
            </a:r>
            <a:r>
              <a:rPr lang="cs-CZ" sz="1400" dirty="0" smtClean="0"/>
              <a:t>   </a:t>
            </a:r>
            <a:br>
              <a:rPr lang="cs-CZ" sz="1400" dirty="0" smtClean="0"/>
            </a:br>
            <a:endParaRPr lang="cs-CZ" sz="14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760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965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>
                <a:solidFill>
                  <a:prstClr val="black"/>
                </a:solidFill>
              </a:rPr>
              <a:t>Řešení:</a:t>
            </a:r>
            <a:r>
              <a:rPr lang="cs-CZ" sz="3600" b="1" dirty="0" smtClean="0">
                <a:solidFill>
                  <a:prstClr val="black"/>
                </a:solidFill>
              </a:rPr>
              <a:t/>
            </a:r>
            <a:br>
              <a:rPr lang="cs-CZ" sz="3600" b="1" dirty="0" smtClean="0">
                <a:solidFill>
                  <a:prstClr val="black"/>
                </a:solidFill>
              </a:rPr>
            </a:br>
            <a:r>
              <a:rPr lang="cs-CZ" sz="3600" b="1" dirty="0" smtClean="0">
                <a:solidFill>
                  <a:prstClr val="black"/>
                </a:solidFill>
              </a:rPr>
              <a:t>I   </a:t>
            </a:r>
            <a:r>
              <a:rPr lang="cs-CZ" sz="3600" b="1" dirty="0" err="1">
                <a:solidFill>
                  <a:prstClr val="black"/>
                </a:solidFill>
              </a:rPr>
              <a:t>i</a:t>
            </a:r>
            <a:r>
              <a:rPr lang="cs-CZ" sz="3600" b="1" dirty="0">
                <a:solidFill>
                  <a:prstClr val="black"/>
                </a:solidFill>
              </a:rPr>
              <a:t>            </a:t>
            </a:r>
            <a:r>
              <a:rPr lang="cs-CZ" sz="3600" b="1" dirty="0" smtClean="0">
                <a:solidFill>
                  <a:prstClr val="black"/>
                </a:solidFill>
              </a:rPr>
              <a:t>           </a:t>
            </a:r>
            <a:r>
              <a:rPr lang="cs-CZ" sz="2800" dirty="0" smtClean="0">
                <a:solidFill>
                  <a:prstClr val="black"/>
                </a:solidFill>
              </a:rPr>
              <a:t>Ireno</a:t>
            </a:r>
            <a:r>
              <a:rPr lang="cs-CZ" sz="2800" dirty="0">
                <a:solidFill>
                  <a:prstClr val="black"/>
                </a:solidFill>
              </a:rPr>
              <a:t>, Irenko,</a:t>
            </a:r>
            <a:br>
              <a:rPr lang="cs-CZ" sz="2800" dirty="0">
                <a:solidFill>
                  <a:prstClr val="black"/>
                </a:solidFill>
              </a:rPr>
            </a:br>
            <a:r>
              <a:rPr lang="cs-CZ" sz="2800" dirty="0">
                <a:solidFill>
                  <a:prstClr val="black"/>
                </a:solidFill>
              </a:rPr>
              <a:t>                                    najdi nám písmenko.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lvl="0" indent="0" algn="ctr">
              <a:spcBef>
                <a:spcPts val="0"/>
              </a:spcBef>
              <a:buNone/>
            </a:pPr>
            <a:r>
              <a:rPr lang="pt-BR" sz="2800" dirty="0">
                <a:solidFill>
                  <a:prstClr val="black"/>
                </a:solidFill>
              </a:rPr>
              <a:t>O o     E e     I i     U u     A a</a:t>
            </a:r>
          </a:p>
          <a:p>
            <a:pPr marL="0" lvl="0" indent="0" algn="ctr">
              <a:spcBef>
                <a:spcPts val="0"/>
              </a:spcBef>
              <a:buNone/>
            </a:pPr>
            <a:endParaRPr lang="pt-BR" sz="2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736" y="2275758"/>
            <a:ext cx="792088" cy="792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958" y="2222710"/>
            <a:ext cx="720080" cy="869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968" y="2279631"/>
            <a:ext cx="755724" cy="755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816" y="3995936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597151"/>
              </p:ext>
            </p:extLst>
          </p:nvPr>
        </p:nvGraphicFramePr>
        <p:xfrm>
          <a:off x="620688" y="3260310"/>
          <a:ext cx="153027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5046"/>
                <a:gridCol w="255046"/>
                <a:gridCol w="255046"/>
                <a:gridCol w="255046"/>
                <a:gridCol w="255046"/>
                <a:gridCol w="2550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037772"/>
              </p:ext>
            </p:extLst>
          </p:nvPr>
        </p:nvGraphicFramePr>
        <p:xfrm>
          <a:off x="2600765" y="3275856"/>
          <a:ext cx="183613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304"/>
                <a:gridCol w="316329"/>
                <a:gridCol w="208280"/>
                <a:gridCol w="262304"/>
                <a:gridCol w="262304"/>
                <a:gridCol w="290763"/>
                <a:gridCol w="23384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539737"/>
              </p:ext>
            </p:extLst>
          </p:nvPr>
        </p:nvGraphicFramePr>
        <p:xfrm>
          <a:off x="5085184" y="3275856"/>
          <a:ext cx="99392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4259"/>
                <a:gridCol w="256555"/>
                <a:gridCol w="256555"/>
                <a:gridCol w="256555"/>
              </a:tblGrid>
              <a:tr h="144016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015052"/>
              </p:ext>
            </p:extLst>
          </p:nvPr>
        </p:nvGraphicFramePr>
        <p:xfrm>
          <a:off x="2852936" y="4355976"/>
          <a:ext cx="1872208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458"/>
                <a:gridCol w="267459"/>
                <a:gridCol w="267458"/>
                <a:gridCol w="267458"/>
                <a:gridCol w="267458"/>
                <a:gridCol w="267459"/>
                <a:gridCol w="26745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3"/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864434"/>
              </p:ext>
            </p:extLst>
          </p:nvPr>
        </p:nvGraphicFramePr>
        <p:xfrm>
          <a:off x="467692" y="6204783"/>
          <a:ext cx="5841628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8326"/>
                <a:gridCol w="1168325"/>
                <a:gridCol w="1168326"/>
                <a:gridCol w="1168325"/>
                <a:gridCol w="1168326"/>
              </a:tblGrid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01" y="6516216"/>
            <a:ext cx="791368" cy="79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816" y="6390332"/>
            <a:ext cx="899740" cy="89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167" y="6399331"/>
            <a:ext cx="1006475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072" y="6416910"/>
            <a:ext cx="989979" cy="98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496" y="6390332"/>
            <a:ext cx="989979" cy="989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Ovál 18"/>
          <p:cNvSpPr/>
          <p:nvPr/>
        </p:nvSpPr>
        <p:spPr>
          <a:xfrm>
            <a:off x="3302396" y="766714"/>
            <a:ext cx="144016" cy="50405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4227934" y="766714"/>
            <a:ext cx="144016" cy="504056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3912021" y="1292402"/>
            <a:ext cx="180380" cy="360040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021980" y="1292402"/>
            <a:ext cx="90141" cy="389037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647601" y="3275856"/>
            <a:ext cx="189111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1438969" y="3275856"/>
            <a:ext cx="189831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546771" y="3275856"/>
            <a:ext cx="324396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5112121" y="3275856"/>
            <a:ext cx="189087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/>
          <p:nvPr/>
        </p:nvCxnSpPr>
        <p:spPr>
          <a:xfrm>
            <a:off x="1772816" y="5364088"/>
            <a:ext cx="2736304" cy="8640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endCxn id="12" idx="0"/>
          </p:cNvCxnSpPr>
          <p:nvPr/>
        </p:nvCxnSpPr>
        <p:spPr>
          <a:xfrm>
            <a:off x="2708969" y="5364088"/>
            <a:ext cx="679537" cy="8406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221088" y="5292080"/>
            <a:ext cx="1500397" cy="912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1043285" y="5364088"/>
            <a:ext cx="4023766" cy="8406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2222686" y="5292080"/>
            <a:ext cx="1206314" cy="912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86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1600" dirty="0" smtClean="0">
                <a:solidFill>
                  <a:prstClr val="black"/>
                </a:solidFill>
              </a:rPr>
              <a:t>Řešení:</a:t>
            </a:r>
            <a:r>
              <a:rPr lang="cs-CZ" sz="2200" dirty="0" smtClean="0">
                <a:solidFill>
                  <a:prstClr val="black"/>
                </a:solidFill>
              </a:rPr>
              <a:t/>
            </a:r>
            <a:br>
              <a:rPr lang="cs-CZ" sz="2200" dirty="0" smtClean="0">
                <a:solidFill>
                  <a:prstClr val="black"/>
                </a:solidFill>
              </a:rPr>
            </a:br>
            <a:r>
              <a:rPr lang="cs-CZ" sz="2200" dirty="0" smtClean="0">
                <a:solidFill>
                  <a:prstClr val="black"/>
                </a:solidFill>
              </a:rPr>
              <a:t>             a                 </a:t>
            </a:r>
            <a:r>
              <a:rPr lang="cs-CZ" sz="2200" dirty="0">
                <a:solidFill>
                  <a:prstClr val="black"/>
                </a:solidFill>
              </a:rPr>
              <a:t>i          </a:t>
            </a:r>
            <a:r>
              <a:rPr lang="cs-CZ" sz="2200" dirty="0" smtClean="0">
                <a:solidFill>
                  <a:prstClr val="black"/>
                </a:solidFill>
              </a:rPr>
              <a:t>      </a:t>
            </a:r>
            <a:r>
              <a:rPr lang="cs-CZ" sz="2200" dirty="0">
                <a:solidFill>
                  <a:prstClr val="black"/>
                </a:solidFill>
              </a:rPr>
              <a:t>o                e                   u</a:t>
            </a:r>
            <a:br>
              <a:rPr lang="cs-CZ" sz="2200" dirty="0">
                <a:solidFill>
                  <a:prstClr val="black"/>
                </a:solidFill>
              </a:rPr>
            </a:br>
            <a:r>
              <a:rPr lang="cs-CZ" sz="2200" dirty="0">
                <a:solidFill>
                  <a:prstClr val="black"/>
                </a:solidFill>
              </a:rPr>
              <a:t/>
            </a:r>
            <a:br>
              <a:rPr lang="cs-CZ" sz="2200" dirty="0">
                <a:solidFill>
                  <a:prstClr val="black"/>
                </a:solidFill>
              </a:rPr>
            </a:br>
            <a:r>
              <a:rPr lang="cs-CZ" sz="2200" dirty="0" smtClean="0">
                <a:solidFill>
                  <a:prstClr val="black"/>
                </a:solidFill>
              </a:rPr>
              <a:t>             </a:t>
            </a:r>
            <a:br>
              <a:rPr lang="cs-CZ" sz="2200" dirty="0" smtClean="0">
                <a:solidFill>
                  <a:prstClr val="black"/>
                </a:solidFill>
              </a:rPr>
            </a:br>
            <a:r>
              <a:rPr lang="cs-CZ" sz="2200" dirty="0">
                <a:solidFill>
                  <a:prstClr val="black"/>
                </a:solidFill>
              </a:rPr>
              <a:t> </a:t>
            </a:r>
            <a:r>
              <a:rPr lang="cs-CZ" sz="2200" dirty="0" smtClean="0">
                <a:solidFill>
                  <a:prstClr val="black"/>
                </a:solidFill>
              </a:rPr>
              <a:t>             O               </a:t>
            </a:r>
            <a:r>
              <a:rPr lang="cs-CZ" sz="2200" dirty="0">
                <a:solidFill>
                  <a:prstClr val="black"/>
                </a:solidFill>
              </a:rPr>
              <a:t>I                  A                 U                  E</a:t>
            </a:r>
            <a:br>
              <a:rPr lang="cs-CZ" sz="2200" dirty="0">
                <a:solidFill>
                  <a:prstClr val="black"/>
                </a:solidFill>
              </a:rPr>
            </a:br>
            <a:endParaRPr lang="cs-CZ" dirty="0"/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97" y="3275856"/>
            <a:ext cx="6172200" cy="3741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13852" y="503806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3391" y="6516216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17395" y="4602693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31025" y="503806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69959" y="6012160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28467" y="40272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e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1412776" y="611560"/>
            <a:ext cx="1871193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412776" y="539552"/>
            <a:ext cx="1836204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271768" y="630635"/>
            <a:ext cx="0" cy="5422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478662" y="539552"/>
            <a:ext cx="1199129" cy="6840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4615912" y="619125"/>
            <a:ext cx="889538" cy="6045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696999" y="413952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1556792" y="6381492"/>
            <a:ext cx="1897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283969" y="3800673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622520" y="5674429"/>
            <a:ext cx="336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2348880" y="4787359"/>
            <a:ext cx="1800200" cy="1846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1917395" y="4211960"/>
            <a:ext cx="2708904" cy="18318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052736" y="5222726"/>
            <a:ext cx="3278289" cy="15280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590463" y="4211960"/>
            <a:ext cx="1782753" cy="13681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3645024" y="4211960"/>
            <a:ext cx="2314448" cy="14624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180" y="8216900"/>
            <a:ext cx="45354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70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273</Words>
  <Application>Microsoft Office PowerPoint</Application>
  <PresentationFormat>Předvádění na obrazovce (4:3)</PresentationFormat>
  <Paragraphs>104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Písmeno I, i - vyvození</vt:lpstr>
      <vt:lpstr>I   i                       Ireno, Irenko,                                     najdi nám písmenko.</vt:lpstr>
      <vt:lpstr>a                 i                 o                e                   u  O               I                  A                 U                  E </vt:lpstr>
      <vt:lpstr>Úkoly: 1.V říkance dej do hnědého kroužku velké I, do žlutého kroužku malé i. 2.Co slyšíš na začátku (dej do kroužku), kde slyšíš(vidíš)  I i zapiš do mřížky. 3.Přiřaď k obrázku písmena, která slyšíš na začátku.  4.K malému písmenu přiřaď velké, k velkému malé.  5.„Ty a já, my jsme dva, ty jsi velký, já jsem malá, říkají mi A a.“ (říkanka)     (vybarvi stejně, přiřaď k sobě….)      </vt:lpstr>
      <vt:lpstr>Řešení: I   i                       Ireno, Irenko,                                     najdi nám písmenko.</vt:lpstr>
      <vt:lpstr>Řešení:              a                 i                o                e                   u                              O               I                  A                 U                  E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  i                       Ireno, Irenko,                                     najdi nám písmenko.</dc:title>
  <dc:creator>Zaneta</dc:creator>
  <cp:lastModifiedBy>Zaneta</cp:lastModifiedBy>
  <cp:revision>20</cp:revision>
  <dcterms:created xsi:type="dcterms:W3CDTF">2011-12-29T07:22:07Z</dcterms:created>
  <dcterms:modified xsi:type="dcterms:W3CDTF">2012-05-09T13:08:38Z</dcterms:modified>
</cp:coreProperties>
</file>