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2" r:id="rId2"/>
    <p:sldId id="257" r:id="rId3"/>
    <p:sldId id="258" r:id="rId4"/>
    <p:sldId id="259" r:id="rId5"/>
    <p:sldId id="260" r:id="rId6"/>
    <p:sldId id="261" r:id="rId7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764" autoAdjust="0"/>
  </p:normalViewPr>
  <p:slideViewPr>
    <p:cSldViewPr>
      <p:cViewPr>
        <p:scale>
          <a:sx n="100" d="100"/>
          <a:sy n="100" d="100"/>
        </p:scale>
        <p:origin x="-1236" y="462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B38854-F014-4532-86FB-80A81D909389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76A3E2-F25B-42B8-9C7E-4056127231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81615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76A3E2-F25B-42B8-9C7E-4056127231D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1626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http://office.microsoft.com/cs-cz/images/results.aspx?qu=jablko&amp;ex=1#ai:MC900300097|</a:t>
            </a:r>
          </a:p>
          <a:p>
            <a:r>
              <a:rPr lang="cs-CZ" dirty="0" smtClean="0"/>
              <a:t>http://office.microsoft.com/cs-cz/images/results.aspx?qu=hru%C5%A1ka&amp;ex=1#ai:MC900193516|</a:t>
            </a:r>
          </a:p>
          <a:p>
            <a:r>
              <a:rPr lang="cs-CZ" dirty="0" smtClean="0"/>
              <a:t>http://office.microsoft.com/cs-cz/images/results.aspx?qu=n%C5%AF%C5%BE&amp;ex=1#ai:MC900352401</a:t>
            </a:r>
          </a:p>
          <a:p>
            <a:r>
              <a:rPr lang="cs-CZ" dirty="0" smtClean="0"/>
              <a:t>|http://office.microsoft.com/</a:t>
            </a:r>
            <a:r>
              <a:rPr lang="cs-CZ" dirty="0" err="1" smtClean="0"/>
              <a:t>cs-cz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results.aspx?qu</a:t>
            </a:r>
            <a:r>
              <a:rPr lang="cs-CZ" dirty="0" smtClean="0"/>
              <a:t>=vidli%C4%8Dka&amp;ex=1#ai:MC900230674|</a:t>
            </a:r>
          </a:p>
          <a:p>
            <a:r>
              <a:rPr lang="cs-CZ" dirty="0" smtClean="0"/>
              <a:t>http://office.microsoft.com/cs-cz/images/results.aspx?qu=d%C4%9Bv%C4%8De&amp;ex=1&amp;origin=FX010132103#ai:MC900440658|</a:t>
            </a:r>
          </a:p>
          <a:p>
            <a:r>
              <a:rPr lang="cs-CZ" dirty="0" smtClean="0"/>
              <a:t>http://office.microsoft.com/cs-cz/images/results.aspx?qu=chlapec&amp;ex=1#ai:MC900440512|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76A3E2-F25B-42B8-9C7E-4056127231D5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9150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C1918-8583-4DF6-8DE2-E2A130053F30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D9CBF-C9E9-4100-AA5B-FF093DD1D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34077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C1918-8583-4DF6-8DE2-E2A130053F30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D9CBF-C9E9-4100-AA5B-FF093DD1D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55255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C1918-8583-4DF6-8DE2-E2A130053F30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D9CBF-C9E9-4100-AA5B-FF093DD1D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86753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C1918-8583-4DF6-8DE2-E2A130053F30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D9CBF-C9E9-4100-AA5B-FF093DD1D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82462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C1918-8583-4DF6-8DE2-E2A130053F30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D9CBF-C9E9-4100-AA5B-FF093DD1D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8885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C1918-8583-4DF6-8DE2-E2A130053F30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D9CBF-C9E9-4100-AA5B-FF093DD1D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43838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C1918-8583-4DF6-8DE2-E2A130053F30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D9CBF-C9E9-4100-AA5B-FF093DD1D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9534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C1918-8583-4DF6-8DE2-E2A130053F30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D9CBF-C9E9-4100-AA5B-FF093DD1D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053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C1918-8583-4DF6-8DE2-E2A130053F30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D9CBF-C9E9-4100-AA5B-FF093DD1D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1479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C1918-8583-4DF6-8DE2-E2A130053F30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D9CBF-C9E9-4100-AA5B-FF093DD1D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5984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C1918-8583-4DF6-8DE2-E2A130053F30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D9CBF-C9E9-4100-AA5B-FF093DD1D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654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5C1918-8583-4DF6-8DE2-E2A130053F30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3D9CBF-C9E9-4100-AA5B-FF093DD1D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357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.png"/><Relationship Id="rId3" Type="http://schemas.openxmlformats.org/officeDocument/2006/relationships/image" Target="../media/image2.emf"/><Relationship Id="rId7" Type="http://schemas.openxmlformats.org/officeDocument/2006/relationships/image" Target="../media/image6.emf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emf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emf"/><Relationship Id="rId7" Type="http://schemas.openxmlformats.org/officeDocument/2006/relationships/image" Target="../media/image7.png"/><Relationship Id="rId12" Type="http://schemas.openxmlformats.org/officeDocument/2006/relationships/image" Target="../media/image1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emf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9540" y="35496"/>
            <a:ext cx="6172200" cy="1524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Samohlásky - procvičování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9540" y="1403648"/>
            <a:ext cx="6299820" cy="6034617"/>
          </a:xfrm>
        </p:spPr>
        <p:txBody>
          <a:bodyPr>
            <a:normAutofit fontScale="92500" lnSpcReduction="10000"/>
          </a:bodyPr>
          <a:lstStyle/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Jazyková výchova</a:t>
            </a:r>
          </a:p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 (český jazyk pro 1. ročník)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Číslo </a:t>
            </a:r>
            <a:r>
              <a:rPr lang="cs-CZ" sz="1800" b="1" dirty="0" smtClean="0">
                <a:solidFill>
                  <a:prstClr val="black"/>
                </a:solidFill>
              </a:rPr>
              <a:t>projektu: </a:t>
            </a:r>
            <a:r>
              <a:rPr lang="cs-CZ" sz="1800" dirty="0" smtClean="0">
                <a:solidFill>
                  <a:prstClr val="black"/>
                </a:solidFill>
              </a:rPr>
              <a:t>CZ.1.07/1.4.00/21.0866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Šablona:  </a:t>
            </a:r>
            <a:r>
              <a:rPr lang="cs-CZ" sz="18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čtenářské a informační </a:t>
            </a:r>
            <a:r>
              <a:rPr lang="cs-CZ" sz="1800" dirty="0" smtClean="0">
                <a:solidFill>
                  <a:prstClr val="black"/>
                </a:solidFill>
              </a:rPr>
              <a:t>gramotnosti</a:t>
            </a:r>
            <a:endParaRPr lang="cs-CZ" sz="1800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Název: </a:t>
            </a:r>
            <a:r>
              <a:rPr lang="cs-CZ" sz="1800" dirty="0" smtClean="0">
                <a:solidFill>
                  <a:prstClr val="black"/>
                </a:solidFill>
              </a:rPr>
              <a:t>VY_12_INOVACE_06_Samohlásky </a:t>
            </a:r>
            <a:r>
              <a:rPr lang="cs-CZ" sz="1800" dirty="0" smtClean="0">
                <a:solidFill>
                  <a:prstClr val="black"/>
                </a:solidFill>
              </a:rPr>
              <a:t>- procvičování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Sada: 1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Druh materiálu: </a:t>
            </a:r>
            <a:r>
              <a:rPr lang="cs-CZ" sz="1800" dirty="0">
                <a:solidFill>
                  <a:prstClr val="black"/>
                </a:solidFill>
              </a:rPr>
              <a:t>Pracovní list </a:t>
            </a:r>
            <a:r>
              <a:rPr lang="cs-CZ" sz="1800" dirty="0" smtClean="0">
                <a:solidFill>
                  <a:prstClr val="black"/>
                </a:solidFill>
              </a:rPr>
              <a:t> </a:t>
            </a:r>
            <a:r>
              <a:rPr lang="cs-CZ" sz="1800" dirty="0">
                <a:solidFill>
                  <a:prstClr val="black"/>
                </a:solidFill>
              </a:rPr>
              <a:t>ČJ  č. </a:t>
            </a:r>
            <a:r>
              <a:rPr lang="cs-CZ" sz="1800" dirty="0" smtClean="0">
                <a:solidFill>
                  <a:prstClr val="black"/>
                </a:solidFill>
              </a:rPr>
              <a:t>6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Jméno autora:  </a:t>
            </a:r>
            <a:r>
              <a:rPr lang="cs-CZ" sz="1800" dirty="0">
                <a:solidFill>
                  <a:prstClr val="black"/>
                </a:solidFill>
              </a:rPr>
              <a:t>Mgr. Helena Ostřanská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Škola:  </a:t>
            </a:r>
            <a:r>
              <a:rPr lang="cs-CZ" sz="18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            </a:t>
            </a:r>
            <a:r>
              <a:rPr lang="cs-CZ" sz="18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Datum vytvoření: </a:t>
            </a:r>
            <a:r>
              <a:rPr lang="cs-CZ" sz="1800" dirty="0" smtClean="0">
                <a:solidFill>
                  <a:prstClr val="black"/>
                </a:solidFill>
              </a:rPr>
              <a:t>12. </a:t>
            </a:r>
            <a:r>
              <a:rPr lang="cs-CZ" sz="1800" dirty="0">
                <a:solidFill>
                  <a:prstClr val="black"/>
                </a:solidFill>
              </a:rPr>
              <a:t>8. 2011</a:t>
            </a: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Předmět</a:t>
            </a:r>
            <a:r>
              <a:rPr lang="cs-CZ" sz="1800" b="1" dirty="0">
                <a:solidFill>
                  <a:prstClr val="black"/>
                </a:solidFill>
              </a:rPr>
              <a:t>:  </a:t>
            </a:r>
            <a:r>
              <a:rPr lang="cs-CZ" sz="18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Ročník:  </a:t>
            </a:r>
            <a:r>
              <a:rPr lang="cs-CZ" sz="1800" dirty="0">
                <a:solidFill>
                  <a:prstClr val="black"/>
                </a:solidFill>
              </a:rPr>
              <a:t>první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Anotace: </a:t>
            </a:r>
            <a:r>
              <a:rPr lang="cs-CZ" sz="1800" dirty="0" smtClean="0">
                <a:solidFill>
                  <a:prstClr val="black"/>
                </a:solidFill>
              </a:rPr>
              <a:t>Pracovní </a:t>
            </a:r>
            <a:r>
              <a:rPr lang="cs-CZ" sz="1800" dirty="0">
                <a:solidFill>
                  <a:prstClr val="black"/>
                </a:solidFill>
              </a:rPr>
              <a:t>list </a:t>
            </a:r>
            <a:r>
              <a:rPr lang="cs-CZ" sz="1800" dirty="0" smtClean="0">
                <a:solidFill>
                  <a:prstClr val="black"/>
                </a:solidFill>
              </a:rPr>
              <a:t>pro žáky 1. ročníku k procvičení </a:t>
            </a:r>
          </a:p>
          <a:p>
            <a:pPr marL="0" lvl="0" indent="0">
              <a:buNone/>
            </a:pPr>
            <a:r>
              <a:rPr lang="cs-CZ" sz="1800" dirty="0" smtClean="0">
                <a:solidFill>
                  <a:prstClr val="black"/>
                </a:solidFill>
              </a:rPr>
              <a:t>                 samohlásek A,E,O,U,I. Pozice hlásek ve slově, čtení a </a:t>
            </a:r>
          </a:p>
          <a:p>
            <a:pPr marL="0" lvl="0" indent="0">
              <a:buNone/>
            </a:pPr>
            <a:r>
              <a:rPr lang="cs-CZ" sz="1800" dirty="0" smtClean="0">
                <a:solidFill>
                  <a:prstClr val="black"/>
                </a:solidFill>
              </a:rPr>
              <a:t>                 vyhledávání.  Je určen pro samostatnou práci  žáků,  </a:t>
            </a:r>
          </a:p>
          <a:p>
            <a:pPr marL="0" lvl="0" indent="0">
              <a:buNone/>
            </a:pPr>
            <a:r>
              <a:rPr lang="cs-CZ" sz="1800" dirty="0" smtClean="0">
                <a:solidFill>
                  <a:prstClr val="black"/>
                </a:solidFill>
              </a:rPr>
              <a:t>                 společná kontrola proběhne na interaktivní tabuli.</a:t>
            </a: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Klíčová </a:t>
            </a:r>
            <a:r>
              <a:rPr lang="cs-CZ" sz="1800" b="1" dirty="0">
                <a:solidFill>
                  <a:prstClr val="black"/>
                </a:solidFill>
              </a:rPr>
              <a:t>slova:  </a:t>
            </a:r>
            <a:r>
              <a:rPr lang="cs-CZ" sz="1800" dirty="0" smtClean="0">
                <a:solidFill>
                  <a:prstClr val="black"/>
                </a:solidFill>
              </a:rPr>
              <a:t>samohlásky, spojování slov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Zdroje: </a:t>
            </a:r>
            <a:r>
              <a:rPr lang="cs-CZ" sz="1800" dirty="0" smtClean="0">
                <a:solidFill>
                  <a:prstClr val="black"/>
                </a:solidFill>
              </a:rPr>
              <a:t>ilustrace –</a:t>
            </a:r>
            <a:r>
              <a:rPr lang="cs-CZ" sz="1800" dirty="0" smtClean="0">
                <a:solidFill>
                  <a:prstClr val="black"/>
                </a:solidFill>
                <a:hlinkClick r:id="rId3"/>
              </a:rPr>
              <a:t>www.office.microsoft.com</a:t>
            </a:r>
            <a:r>
              <a:rPr lang="cs-CZ" sz="1800" dirty="0" smtClean="0">
                <a:solidFill>
                  <a:prstClr val="black"/>
                </a:solidFill>
              </a:rPr>
              <a:t> , autorka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 smtClean="0">
                <a:solidFill>
                  <a:prstClr val="black"/>
                </a:solidFill>
              </a:rPr>
              <a:t> </a:t>
            </a:r>
            <a:endParaRPr lang="cs-CZ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897" y="8208963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0597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pt-BR" dirty="0" smtClean="0">
                <a:solidFill>
                  <a:srgbClr val="FF0000"/>
                </a:solidFill>
              </a:rPr>
              <a:t>A a   O o   E e   U u   I i</a:t>
            </a:r>
            <a:r>
              <a:rPr lang="pt-BR" dirty="0" smtClean="0"/>
              <a:t/>
            </a:r>
            <a:br>
              <a:rPr lang="pt-BR" dirty="0" smtClean="0"/>
            </a:br>
            <a:r>
              <a:rPr lang="pt-BR" dirty="0" smtClean="0">
                <a:solidFill>
                  <a:srgbClr val="00B050"/>
                </a:solidFill>
              </a:rPr>
              <a:t>O a      U e      I o      E i      A u</a:t>
            </a:r>
            <a:br>
              <a:rPr lang="pt-BR" dirty="0" smtClean="0">
                <a:solidFill>
                  <a:srgbClr val="00B050"/>
                </a:solidFill>
              </a:rPr>
            </a:br>
            <a:r>
              <a:rPr lang="pt-BR" dirty="0" smtClean="0"/>
              <a:t/>
            </a:r>
            <a:br>
              <a:rPr lang="pt-BR" dirty="0" smtClean="0"/>
            </a:b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0410" y="1844521"/>
            <a:ext cx="3950566" cy="25025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84784" y="3393793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57955" y="3073564"/>
            <a:ext cx="467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24476" y="2710205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73626" y="224916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44953" y="1894339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45024" y="224916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49080" y="2726447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37112" y="3095779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69160" y="3433882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2914" y="4860032"/>
            <a:ext cx="1014413" cy="66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8770" y="4345806"/>
            <a:ext cx="1014413" cy="66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8368" y="4187750"/>
            <a:ext cx="1014413" cy="66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656" y="4677592"/>
            <a:ext cx="1014413" cy="66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3888" y="5494261"/>
            <a:ext cx="1014413" cy="66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7112" y="4991100"/>
            <a:ext cx="1014413" cy="66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3216" y="4345805"/>
            <a:ext cx="1014413" cy="66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332" y="5494263"/>
            <a:ext cx="1014413" cy="66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1721" y="5624562"/>
            <a:ext cx="1014413" cy="66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656" y="5828581"/>
            <a:ext cx="1014413" cy="66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37103" y="4806434"/>
            <a:ext cx="4779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01008" y="5612730"/>
            <a:ext cx="3394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765589" y="5641382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80340" y="443710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76888" y="5120216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0330" y="5956349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i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393174" y="5771683"/>
            <a:ext cx="109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807632" y="434580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785447" y="4530472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634507" y="499110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-39107" y="6522357"/>
            <a:ext cx="756328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   A      u                                                        a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E       u                                                        a </a:t>
            </a:r>
          </a:p>
          <a:p>
            <a:r>
              <a:rPr lang="cs-CZ" dirty="0"/>
              <a:t> </a:t>
            </a:r>
            <a:r>
              <a:rPr lang="cs-CZ" dirty="0" smtClean="0"/>
              <a:t>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I       u                                                        a                                                </a:t>
            </a:r>
          </a:p>
          <a:p>
            <a:r>
              <a:rPr lang="cs-CZ" dirty="0" smtClean="0"/>
              <a:t>                                                                                        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2051060" y="6709246"/>
            <a:ext cx="284882" cy="31939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Rovnoramenný trojúhelník 24"/>
          <p:cNvSpPr/>
          <p:nvPr/>
        </p:nvSpPr>
        <p:spPr>
          <a:xfrm>
            <a:off x="2014088" y="6349206"/>
            <a:ext cx="358826" cy="36004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5887" y="6519326"/>
            <a:ext cx="471225" cy="471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5996" y="6426484"/>
            <a:ext cx="565524" cy="565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6013" y="7028636"/>
            <a:ext cx="434975" cy="5259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5887" y="7028636"/>
            <a:ext cx="578919" cy="480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3738" y="7038795"/>
            <a:ext cx="470040" cy="4700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7378" y="7554873"/>
            <a:ext cx="645827" cy="645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7943" y="7535666"/>
            <a:ext cx="563611" cy="5636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0505" y="7476736"/>
            <a:ext cx="732227" cy="7322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4" name="Picture 2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897" y="8208963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2189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               a          U           e            I</a:t>
            </a:r>
            <a:endParaRPr lang="cs-CZ" sz="2800" dirty="0"/>
          </a:p>
        </p:txBody>
      </p:sp>
      <p:sp>
        <p:nvSpPr>
          <p:cNvPr id="4" name="Zaoblený obdélník 3"/>
          <p:cNvSpPr/>
          <p:nvPr/>
        </p:nvSpPr>
        <p:spPr>
          <a:xfrm>
            <a:off x="908720" y="611560"/>
            <a:ext cx="864096" cy="1080120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129813" y="890010"/>
            <a:ext cx="4219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O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1988840" y="611560"/>
            <a:ext cx="864096" cy="1080120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pt-BR" dirty="0" smtClean="0">
                <a:solidFill>
                  <a:schemeClr val="accent5">
                    <a:lumMod val="75000"/>
                  </a:schemeClr>
                </a:solidFill>
              </a:rPr>
              <a:t>A   o   u   E   i   a   U   e   O   I   </a:t>
            </a:r>
          </a:p>
          <a:p>
            <a:pPr marL="0" indent="0">
              <a:buNone/>
            </a:pPr>
            <a:endParaRPr lang="pt-BR" dirty="0" smtClean="0"/>
          </a:p>
          <a:p>
            <a:pPr marL="0" indent="0">
              <a:buNone/>
            </a:pPr>
            <a:r>
              <a:rPr lang="pt-BR" dirty="0" smtClean="0"/>
              <a:t>	</a:t>
            </a:r>
          </a:p>
          <a:p>
            <a:pPr marL="0" indent="0">
              <a:buNone/>
            </a:pPr>
            <a:endParaRPr lang="pt-BR" dirty="0" smtClean="0"/>
          </a:p>
          <a:p>
            <a:pPr marL="0" indent="0">
              <a:buNone/>
            </a:pPr>
            <a:r>
              <a:rPr lang="pt-BR" dirty="0" smtClean="0"/>
              <a:t>	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3140968" y="611560"/>
            <a:ext cx="864096" cy="1080120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4221088" y="611560"/>
            <a:ext cx="864096" cy="1080120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5301208" y="611560"/>
            <a:ext cx="864096" cy="1080120"/>
          </a:xfrm>
          <a:prstGeom prst="round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2738962"/>
              </p:ext>
            </p:extLst>
          </p:nvPr>
        </p:nvGraphicFramePr>
        <p:xfrm>
          <a:off x="1143000" y="3048000"/>
          <a:ext cx="4572000" cy="2743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24000"/>
                <a:gridCol w="1524000"/>
                <a:gridCol w="1524000"/>
              </a:tblGrid>
              <a:tr h="123613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214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23613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897" y="8208963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3935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dirty="0" smtClean="0"/>
              <a:t>Úkoly:</a:t>
            </a:r>
            <a:br>
              <a:rPr lang="cs-CZ" sz="1400" dirty="0" smtClean="0"/>
            </a:br>
            <a:r>
              <a:rPr lang="cs-CZ" sz="1400" dirty="0" smtClean="0"/>
              <a:t>1. Opakování – čtení, lovení rybiček, …</a:t>
            </a:r>
            <a:br>
              <a:rPr lang="cs-CZ" sz="1400" dirty="0" smtClean="0"/>
            </a:br>
            <a:r>
              <a:rPr lang="cs-CZ" sz="1400" dirty="0" smtClean="0"/>
              <a:t>2. Čtení – Alenka u domu, jablíčko a hruška…</a:t>
            </a:r>
            <a:br>
              <a:rPr lang="cs-CZ" sz="1400" dirty="0" smtClean="0"/>
            </a:br>
            <a:r>
              <a:rPr lang="cs-CZ" sz="1400" dirty="0" smtClean="0"/>
              <a:t>3. Karty – k velkému malé, k malému velké</a:t>
            </a:r>
            <a:br>
              <a:rPr lang="cs-CZ" sz="1400" dirty="0" smtClean="0"/>
            </a:br>
            <a:r>
              <a:rPr lang="cs-CZ" sz="1400" dirty="0" smtClean="0"/>
              <a:t>4. Vložení písmen (vpravo nahoře A, pod A malé o, vlevo nahoře I, mezi I a </a:t>
            </a:r>
            <a:r>
              <a:rPr lang="cs-CZ" sz="1400" dirty="0" err="1" smtClean="0"/>
              <a:t>A</a:t>
            </a:r>
            <a:r>
              <a:rPr lang="cs-CZ" sz="1400" dirty="0" smtClean="0"/>
              <a:t> u….)</a:t>
            </a:r>
            <a:br>
              <a:rPr lang="cs-CZ" sz="1400" dirty="0" smtClean="0"/>
            </a:br>
            <a:endParaRPr lang="cs-CZ" sz="1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4744" y="8243174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7208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4052" y="0"/>
            <a:ext cx="6172200" cy="1524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1400" dirty="0">
                <a:solidFill>
                  <a:srgbClr val="FF0000"/>
                </a:solidFill>
              </a:rPr>
              <a:t/>
            </a:r>
            <a:br>
              <a:rPr lang="cs-CZ" sz="1400" dirty="0">
                <a:solidFill>
                  <a:srgbClr val="FF0000"/>
                </a:solidFill>
              </a:rPr>
            </a:br>
            <a:r>
              <a:rPr lang="cs-CZ" sz="1400" dirty="0" smtClean="0">
                <a:solidFill>
                  <a:srgbClr val="FF0000"/>
                </a:solidFill>
              </a:rPr>
              <a:t/>
            </a:r>
            <a:br>
              <a:rPr lang="cs-CZ" sz="1400" dirty="0" smtClean="0">
                <a:solidFill>
                  <a:srgbClr val="FF0000"/>
                </a:solidFill>
              </a:rPr>
            </a:br>
            <a:r>
              <a:rPr lang="cs-CZ" sz="1400" dirty="0">
                <a:solidFill>
                  <a:srgbClr val="FF0000"/>
                </a:solidFill>
              </a:rPr>
              <a:t/>
            </a:r>
            <a:br>
              <a:rPr lang="cs-CZ" sz="1400" dirty="0">
                <a:solidFill>
                  <a:srgbClr val="FF0000"/>
                </a:solidFill>
              </a:rPr>
            </a:br>
            <a:r>
              <a:rPr lang="cs-CZ" sz="1400" dirty="0" smtClean="0"/>
              <a:t>Řešení:</a:t>
            </a:r>
            <a:r>
              <a:rPr lang="cs-CZ" sz="4000" dirty="0" smtClean="0">
                <a:solidFill>
                  <a:srgbClr val="FF0000"/>
                </a:solidFill>
              </a:rPr>
              <a:t/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smtClean="0">
                <a:solidFill>
                  <a:srgbClr val="FF0000"/>
                </a:solidFill>
              </a:rPr>
              <a:t>            </a:t>
            </a:r>
            <a:r>
              <a:rPr lang="pt-BR" sz="4000" dirty="0" smtClean="0">
                <a:solidFill>
                  <a:srgbClr val="FF0000"/>
                </a:solidFill>
              </a:rPr>
              <a:t>A </a:t>
            </a:r>
            <a:r>
              <a:rPr lang="pt-BR" sz="4000" dirty="0">
                <a:solidFill>
                  <a:srgbClr val="FF0000"/>
                </a:solidFill>
              </a:rPr>
              <a:t>a   O o   E e   U u   I i</a:t>
            </a:r>
            <a:r>
              <a:rPr lang="pt-BR" sz="4000" dirty="0">
                <a:solidFill>
                  <a:prstClr val="black"/>
                </a:solidFill>
              </a:rPr>
              <a:t/>
            </a:r>
            <a:br>
              <a:rPr lang="pt-BR" sz="4000" dirty="0">
                <a:solidFill>
                  <a:prstClr val="black"/>
                </a:solidFill>
              </a:rPr>
            </a:br>
            <a:r>
              <a:rPr lang="cs-CZ" sz="4000" dirty="0" smtClean="0">
                <a:solidFill>
                  <a:prstClr val="black"/>
                </a:solidFill>
              </a:rPr>
              <a:t>      </a:t>
            </a:r>
            <a:r>
              <a:rPr lang="pt-BR" sz="4000" dirty="0" smtClean="0">
                <a:solidFill>
                  <a:srgbClr val="00B050"/>
                </a:solidFill>
              </a:rPr>
              <a:t>O </a:t>
            </a:r>
            <a:r>
              <a:rPr lang="pt-BR" sz="4000" dirty="0">
                <a:solidFill>
                  <a:srgbClr val="00B050"/>
                </a:solidFill>
              </a:rPr>
              <a:t>a      U e      I o      E i      A u</a:t>
            </a:r>
            <a:br>
              <a:rPr lang="pt-BR" sz="4000" dirty="0">
                <a:solidFill>
                  <a:srgbClr val="00B050"/>
                </a:solidFill>
              </a:rPr>
            </a:b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8368" y="1403648"/>
            <a:ext cx="3950566" cy="25025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74706" y="2803158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69980" y="2520509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94991" y="2113370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34071" y="174403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37853" y="1493660"/>
            <a:ext cx="2198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92341" y="177512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93096" y="2151177"/>
            <a:ext cx="3227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54931" y="2527008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64826" y="2921120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2914" y="4860032"/>
            <a:ext cx="1014413" cy="66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8770" y="4345806"/>
            <a:ext cx="1014413" cy="66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8368" y="4187750"/>
            <a:ext cx="1014413" cy="66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656" y="4677592"/>
            <a:ext cx="1014413" cy="66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3888" y="5494261"/>
            <a:ext cx="1014413" cy="66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7112" y="4991100"/>
            <a:ext cx="1014413" cy="66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3216" y="4345805"/>
            <a:ext cx="1014413" cy="66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332" y="5494263"/>
            <a:ext cx="1014413" cy="66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1721" y="5624562"/>
            <a:ext cx="1014413" cy="66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656" y="5828581"/>
            <a:ext cx="1014413" cy="66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337103" y="4806434"/>
            <a:ext cx="4779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A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501008" y="5612730"/>
            <a:ext cx="3394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765589" y="5641382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580340" y="443710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676888" y="5120216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00330" y="5956349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i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5393174" y="5771683"/>
            <a:ext cx="109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807632" y="434580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785447" y="4530472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634507" y="499110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2041094" y="6602207"/>
            <a:ext cx="284882" cy="31939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Rovnoramenný trojúhelník 35"/>
          <p:cNvSpPr/>
          <p:nvPr/>
        </p:nvSpPr>
        <p:spPr>
          <a:xfrm>
            <a:off x="2004122" y="6234047"/>
            <a:ext cx="358826" cy="360040"/>
          </a:xfrm>
          <a:prstGeom prst="triangl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7" name="Picture 1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4063" y="6414067"/>
            <a:ext cx="471225" cy="471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1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001" y="6325681"/>
            <a:ext cx="565524" cy="565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" name="Picture 1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0016" y="6998149"/>
            <a:ext cx="434975" cy="5259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" name="Picture 1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1518" y="6885292"/>
            <a:ext cx="578919" cy="480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" name="Picture 1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8066" y="6885292"/>
            <a:ext cx="470040" cy="4700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2" name="Picture 1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4027" y="7453450"/>
            <a:ext cx="645827" cy="645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3" name="Picture 20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1238" y="7368407"/>
            <a:ext cx="563611" cy="5636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4" name="Picture 21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3631" y="7261127"/>
            <a:ext cx="732227" cy="7322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5" name="TextovéPole 44"/>
          <p:cNvSpPr txBox="1"/>
          <p:nvPr/>
        </p:nvSpPr>
        <p:spPr>
          <a:xfrm>
            <a:off x="937354" y="6521355"/>
            <a:ext cx="40414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A      u                                                        a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999321" y="7010747"/>
            <a:ext cx="40605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E      u                                                        a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986762" y="7442574"/>
            <a:ext cx="4078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I      u                                                        a</a:t>
            </a:r>
            <a:endParaRPr lang="cs-CZ" dirty="0"/>
          </a:p>
        </p:txBody>
      </p:sp>
      <p:cxnSp>
        <p:nvCxnSpPr>
          <p:cNvPr id="8" name="Přímá spojnice 7"/>
          <p:cNvCxnSpPr>
            <a:endCxn id="23" idx="1"/>
          </p:cNvCxnSpPr>
          <p:nvPr/>
        </p:nvCxnSpPr>
        <p:spPr>
          <a:xfrm>
            <a:off x="2138456" y="4677593"/>
            <a:ext cx="3023265" cy="12787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>
            <a:endCxn id="16" idx="1"/>
          </p:cNvCxnSpPr>
          <p:nvPr/>
        </p:nvCxnSpPr>
        <p:spPr>
          <a:xfrm flipV="1">
            <a:off x="2734071" y="4677594"/>
            <a:ext cx="854699" cy="3135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>
            <a:endCxn id="21" idx="1"/>
          </p:cNvCxnSpPr>
          <p:nvPr/>
        </p:nvCxnSpPr>
        <p:spPr>
          <a:xfrm flipV="1">
            <a:off x="2078066" y="4677593"/>
            <a:ext cx="3295150" cy="9351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>
            <a:stCxn id="22" idx="1"/>
          </p:cNvCxnSpPr>
          <p:nvPr/>
        </p:nvCxnSpPr>
        <p:spPr>
          <a:xfrm flipH="1" flipV="1">
            <a:off x="837896" y="5145161"/>
            <a:ext cx="2397436" cy="6808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>
            <a:stCxn id="20" idx="1"/>
          </p:cNvCxnSpPr>
          <p:nvPr/>
        </p:nvCxnSpPr>
        <p:spPr>
          <a:xfrm flipH="1">
            <a:off x="837896" y="5322888"/>
            <a:ext cx="3599216" cy="6334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2" name="Picture 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897" y="8208963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2858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83" y="0"/>
            <a:ext cx="6172200" cy="432048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/>
              <a:t>Řešení: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>
              <a:buNone/>
            </a:pPr>
            <a:r>
              <a:rPr lang="pt-BR" dirty="0">
                <a:solidFill>
                  <a:srgbClr val="4BACC6">
                    <a:lumMod val="75000"/>
                  </a:srgbClr>
                </a:solidFill>
              </a:rPr>
              <a:t>A   o   u   E   i   a   U   e   O   I  </a:t>
            </a:r>
            <a:endParaRPr lang="cs-CZ" dirty="0" smtClean="0">
              <a:solidFill>
                <a:srgbClr val="4BACC6">
                  <a:lumMod val="75000"/>
                </a:srgbClr>
              </a:solidFill>
            </a:endParaRPr>
          </a:p>
          <a:p>
            <a:pPr marL="0" lvl="0" indent="0" algn="ctr">
              <a:buNone/>
            </a:pPr>
            <a:endParaRPr lang="cs-CZ" dirty="0">
              <a:solidFill>
                <a:srgbClr val="4BACC6">
                  <a:lumMod val="75000"/>
                </a:srgbClr>
              </a:solidFill>
            </a:endParaRPr>
          </a:p>
          <a:p>
            <a:pPr marL="0" lvl="0" indent="0" algn="ctr">
              <a:buNone/>
            </a:pPr>
            <a:r>
              <a:rPr lang="pt-BR" dirty="0" smtClean="0">
                <a:solidFill>
                  <a:srgbClr val="4BACC6">
                    <a:lumMod val="75000"/>
                  </a:srgbClr>
                </a:solidFill>
              </a:rPr>
              <a:t> </a:t>
            </a:r>
            <a:endParaRPr lang="pt-BR" dirty="0">
              <a:solidFill>
                <a:srgbClr val="4BACC6">
                  <a:lumMod val="75000"/>
                </a:srgb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764704" y="539552"/>
            <a:ext cx="914400" cy="1152128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010948" y="924135"/>
            <a:ext cx="50161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            a            U           e            I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1916832" y="515780"/>
            <a:ext cx="914400" cy="1152128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068960" y="557253"/>
            <a:ext cx="914400" cy="1152128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4221088" y="539552"/>
            <a:ext cx="914400" cy="1152128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373216" y="557253"/>
            <a:ext cx="914400" cy="1134427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7880246"/>
              </p:ext>
            </p:extLst>
          </p:nvPr>
        </p:nvGraphicFramePr>
        <p:xfrm>
          <a:off x="1143000" y="3048000"/>
          <a:ext cx="4572000" cy="3657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</a:p>
                    <a:p>
                      <a:pPr algn="ctr"/>
                      <a:endParaRPr lang="cs-CZ" sz="2800" dirty="0" smtClean="0"/>
                    </a:p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u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dirty="0" smtClean="0"/>
                    </a:p>
                    <a:p>
                      <a:pPr algn="ctr"/>
                      <a:endParaRPr lang="cs-CZ" sz="2800" dirty="0" smtClean="0"/>
                    </a:p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1221904" y="1259632"/>
            <a:ext cx="550912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1412776" y="1259632"/>
            <a:ext cx="961256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2374032" y="1259632"/>
            <a:ext cx="1144975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3212976" y="1156266"/>
            <a:ext cx="2520280" cy="12554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2800375" y="1331640"/>
            <a:ext cx="1872208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897" y="8208963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39757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278</Words>
  <Application>Microsoft Office PowerPoint</Application>
  <PresentationFormat>Předvádění na obrazovce (4:3)</PresentationFormat>
  <Paragraphs>103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Samohlásky - procvičování</vt:lpstr>
      <vt:lpstr>  A a   O o   E e   U u   I i O a      U e      I o      E i      A u  </vt:lpstr>
      <vt:lpstr>               a          U           e            I</vt:lpstr>
      <vt:lpstr>Úkoly: 1. Opakování – čtení, lovení rybiček, … 2. Čtení – Alenka u domu, jablíčko a hruška… 3. Karty – k velkému malé, k malému velké 4. Vložení písmen (vpravo nahoře A, pod A malé o, vlevo nahoře I, mezi I a A u….) </vt:lpstr>
      <vt:lpstr>   Řešení:             A a   O o   E e   U u   I i       O a      U e      I o      E i      A u </vt:lpstr>
      <vt:lpstr>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a   O o   E e   U u   I i  O a      U e      I o      E i      A u</dc:title>
  <dc:creator>Zaneta</dc:creator>
  <cp:lastModifiedBy>Zaneta</cp:lastModifiedBy>
  <cp:revision>23</cp:revision>
  <dcterms:created xsi:type="dcterms:W3CDTF">2011-12-29T15:23:56Z</dcterms:created>
  <dcterms:modified xsi:type="dcterms:W3CDTF">2012-05-09T13:09:39Z</dcterms:modified>
</cp:coreProperties>
</file>