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007" autoAdjust="0"/>
  </p:normalViewPr>
  <p:slideViewPr>
    <p:cSldViewPr>
      <p:cViewPr>
        <p:scale>
          <a:sx n="100" d="100"/>
          <a:sy n="100" d="100"/>
        </p:scale>
        <p:origin x="-1224" y="272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88080B-6C79-4714-BE9A-DD3779F61FF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510046-B64F-462B-8909-A3435AE68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200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10046-B64F-462B-8909-A3435AE68F9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0743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10046-B64F-462B-8909-A3435AE68F9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052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10046-B64F-462B-8909-A3435AE68F9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99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59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511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274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96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877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29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346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128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291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033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856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9DE02D-093C-4C6C-A955-C6E7192DA4B3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4A56B8-1BF7-4E10-9E5C-3D34078F6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187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superia.cz/hmyz/motyl.php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obrazky.superia.cz/ovoce/meloun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" TargetMode="External"/><Relationship Id="rId5" Type="http://schemas.openxmlformats.org/officeDocument/2006/relationships/hyperlink" Target="http://cs.wikipedia.org/wiki/Soubor:Raspberries.jpg" TargetMode="External"/><Relationship Id="rId4" Type="http://schemas.openxmlformats.org/officeDocument/2006/relationships/hyperlink" Target="http://obrazky.superia.cz/ostatni/psi_miska.php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1.png"/><Relationship Id="rId4" Type="http://schemas.openxmlformats.org/officeDocument/2006/relationships/image" Target="../media/image3.png"/><Relationship Id="rId9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3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.png"/><Relationship Id="rId4" Type="http://schemas.openxmlformats.org/officeDocument/2006/relationships/image" Target="../media/image4.png"/><Relationship Id="rId9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6672" y="2704"/>
            <a:ext cx="6172200" cy="12569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Otevřená slabika s písmenem M, 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7" y="1187624"/>
            <a:ext cx="6408712" cy="6552728"/>
          </a:xfrm>
        </p:spPr>
        <p:txBody>
          <a:bodyPr>
            <a:normAutofit fontScale="92500" lnSpcReduction="20000"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 </a:t>
            </a:r>
            <a:r>
              <a:rPr lang="cs-CZ" sz="1800" dirty="0" smtClean="0">
                <a:solidFill>
                  <a:prstClr val="black"/>
                </a:solidFill>
              </a:rPr>
              <a:t>CZ.1.07/1.4.00/21.0866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Šablona: </a:t>
            </a:r>
            <a:r>
              <a:rPr lang="cs-CZ" sz="1800" b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I/2 </a:t>
            </a:r>
            <a:r>
              <a:rPr lang="cs-CZ" sz="1800" dirty="0">
                <a:solidFill>
                  <a:prstClr val="black"/>
                </a:solidFill>
              </a:rPr>
              <a:t>Inovace a zkvalitnění výuky směřující k rozvoji   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čtenářské a informační </a:t>
            </a:r>
            <a:r>
              <a:rPr lang="cs-CZ" sz="1800" dirty="0" smtClean="0">
                <a:solidFill>
                  <a:prstClr val="black"/>
                </a:solidFill>
              </a:rPr>
              <a:t>gramotnosti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</a:t>
            </a:r>
            <a:r>
              <a:rPr lang="cs-CZ" sz="1800" b="1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VY_12_INOVACE_07_Otevřená slabika s písmenem  M</a:t>
            </a:r>
            <a:r>
              <a:rPr lang="cs-CZ" sz="1800" dirty="0" smtClean="0">
                <a:solidFill>
                  <a:prstClr val="black"/>
                </a:solidFill>
              </a:rPr>
              <a:t>, m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ČJ  č. </a:t>
            </a:r>
            <a:r>
              <a:rPr lang="cs-CZ" sz="1800" dirty="0" smtClean="0">
                <a:solidFill>
                  <a:prstClr val="black"/>
                </a:solidFill>
              </a:rPr>
              <a:t>7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</a:t>
            </a:r>
            <a:r>
              <a:rPr lang="cs-CZ" sz="1800" dirty="0" smtClean="0">
                <a:solidFill>
                  <a:prstClr val="black"/>
                </a:solidFill>
              </a:rPr>
              <a:t>15. </a:t>
            </a:r>
            <a:r>
              <a:rPr lang="cs-CZ" sz="1800" dirty="0">
                <a:solidFill>
                  <a:prstClr val="black"/>
                </a:solidFill>
              </a:rPr>
              <a:t>8. 2011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 smtClean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Anotace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 smtClean="0">
                <a:solidFill>
                  <a:prstClr val="black"/>
                </a:solidFill>
              </a:rPr>
              <a:t>Pracovní list pro žáky 1. ročníku k procvičení slabik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s písmenem M, m. Čtení a skládání dvouslabičných  slov.</a:t>
            </a: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 Je určen pro samostatnou práci  žáků, společná kontrola</a:t>
            </a: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 </a:t>
            </a:r>
            <a:r>
              <a:rPr lang="cs-CZ" sz="1800" dirty="0">
                <a:solidFill>
                  <a:prstClr val="black"/>
                </a:solidFill>
              </a:rPr>
              <a:t>proběhne na </a:t>
            </a:r>
            <a:r>
              <a:rPr lang="cs-CZ" sz="1800" dirty="0" smtClean="0">
                <a:solidFill>
                  <a:prstClr val="black"/>
                </a:solidFill>
              </a:rPr>
              <a:t>interaktivní  </a:t>
            </a:r>
            <a:r>
              <a:rPr lang="cs-CZ" sz="1800" dirty="0">
                <a:solidFill>
                  <a:prstClr val="black"/>
                </a:solidFill>
              </a:rPr>
              <a:t>tabuli.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Klíčová </a:t>
            </a:r>
            <a:r>
              <a:rPr lang="cs-CZ" sz="1800" b="1" dirty="0">
                <a:solidFill>
                  <a:prstClr val="black"/>
                </a:solidFill>
              </a:rPr>
              <a:t>slova:  </a:t>
            </a:r>
            <a:r>
              <a:rPr lang="cs-CZ" sz="1800" dirty="0" smtClean="0">
                <a:solidFill>
                  <a:prstClr val="black"/>
                </a:solidFill>
              </a:rPr>
              <a:t>slabika – slovo – věta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Zdroje: </a:t>
            </a:r>
            <a:r>
              <a:rPr lang="cs-CZ" sz="19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hlinkClick r:id="rId2"/>
              </a:rPr>
              <a:t>obrazky.superia.cz/ovoce/meloun.php</a:t>
            </a: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 smtClean="0">
                <a:solidFill>
                  <a:prstClr val="black"/>
                </a:solidFill>
              </a:rPr>
              <a:t>             </a:t>
            </a:r>
            <a:r>
              <a:rPr lang="cs-CZ" sz="1900" dirty="0" smtClean="0">
                <a:solidFill>
                  <a:prstClr val="black"/>
                </a:solidFill>
                <a:hlinkClick r:id="rId3"/>
              </a:rPr>
              <a:t>http</a:t>
            </a:r>
            <a:r>
              <a:rPr lang="cs-CZ" sz="1900" dirty="0">
                <a:solidFill>
                  <a:prstClr val="black"/>
                </a:solidFill>
                <a:hlinkClick r:id="rId3"/>
              </a:rPr>
              <a:t>://</a:t>
            </a:r>
            <a:r>
              <a:rPr lang="cs-CZ" sz="1900" dirty="0" smtClean="0">
                <a:solidFill>
                  <a:prstClr val="black"/>
                </a:solidFill>
                <a:hlinkClick r:id="rId3"/>
              </a:rPr>
              <a:t>obrazky.superia.cz/hmyz/motyl.php</a:t>
            </a: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 </a:t>
            </a:r>
            <a:r>
              <a:rPr lang="cs-CZ" sz="1900" dirty="0" smtClean="0">
                <a:solidFill>
                  <a:prstClr val="black"/>
                </a:solidFill>
              </a:rPr>
              <a:t>            </a:t>
            </a:r>
            <a:r>
              <a:rPr lang="cs-CZ" sz="19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9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900" dirty="0" smtClean="0">
                <a:solidFill>
                  <a:prstClr val="black"/>
                </a:solidFill>
                <a:hlinkClick r:id="rId4"/>
              </a:rPr>
              <a:t>obrazky.superia.cz/ostatni/psi_miska.php</a:t>
            </a: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 smtClean="0">
                <a:solidFill>
                  <a:prstClr val="black"/>
                </a:solidFill>
              </a:rPr>
              <a:t>             </a:t>
            </a:r>
            <a:r>
              <a:rPr lang="cs-CZ" sz="1900" dirty="0" smtClean="0">
                <a:solidFill>
                  <a:prstClr val="black"/>
                </a:solidFill>
                <a:hlinkClick r:id="rId5"/>
              </a:rPr>
              <a:t>http</a:t>
            </a:r>
            <a:r>
              <a:rPr lang="cs-CZ" sz="1900" dirty="0">
                <a:solidFill>
                  <a:prstClr val="black"/>
                </a:solidFill>
                <a:hlinkClick r:id="rId5"/>
              </a:rPr>
              <a:t>://</a:t>
            </a:r>
            <a:r>
              <a:rPr lang="cs-CZ" sz="1900" dirty="0" smtClean="0">
                <a:solidFill>
                  <a:prstClr val="black"/>
                </a:solidFill>
                <a:hlinkClick r:id="rId5"/>
              </a:rPr>
              <a:t>cs.wikipedia.org/wiki/Soubor:Raspberries.jpg</a:t>
            </a: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 smtClean="0">
                <a:solidFill>
                  <a:prstClr val="black"/>
                </a:solidFill>
              </a:rPr>
              <a:t>             </a:t>
            </a:r>
            <a:r>
              <a:rPr lang="cs-CZ" sz="1900" dirty="0" smtClean="0">
                <a:solidFill>
                  <a:prstClr val="black"/>
                </a:solidFill>
                <a:hlinkClick r:id="rId6"/>
              </a:rPr>
              <a:t>http://cs.wikipedia.org/wiki/</a:t>
            </a: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 smtClean="0">
                <a:solidFill>
                  <a:prstClr val="black"/>
                </a:solidFill>
              </a:rPr>
              <a:t>             Soubor:Amanita_muscaria_3_vliegenzwammen_op_rij.jpg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313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M  </a:t>
            </a:r>
            <a:r>
              <a:rPr lang="cs-CZ" sz="2800" b="1" dirty="0" err="1" smtClean="0"/>
              <a:t>m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AutoNum type="arabicPeriod"/>
            </a:pPr>
            <a:r>
              <a:rPr lang="cs-CZ" sz="1400" dirty="0" smtClean="0"/>
              <a:t>MA                      MI                          ME                       MU                      MO</a:t>
            </a:r>
          </a:p>
          <a:p>
            <a:pPr>
              <a:buAutoNum type="arabicPeriod"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2.  </a:t>
            </a:r>
          </a:p>
          <a:p>
            <a:pPr>
              <a:buAutoNum type="arabicPeriod"/>
            </a:pPr>
            <a:endParaRPr lang="cs-CZ" sz="1400" dirty="0"/>
          </a:p>
          <a:p>
            <a:pPr>
              <a:buAutoNum type="arabicPeriod"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3.                            MA                                                                        </a:t>
            </a:r>
            <a:r>
              <a:rPr lang="cs-CZ" sz="1400" dirty="0" err="1" smtClean="0"/>
              <a:t>MA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    MÁ            ME                                                           E            MO             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                       MO                                                                        MU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                                 __________________________________</a:t>
            </a:r>
            <a:endParaRPr lang="cs-CZ" sz="1400" dirty="0"/>
          </a:p>
          <a:p>
            <a:pPr>
              <a:buAutoNum type="arabicPeriod" startAt="4"/>
            </a:pPr>
            <a:r>
              <a:rPr lang="cs-CZ" sz="1400" dirty="0" smtClean="0"/>
              <a:t>MÁMA  MÁ  EMU.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EMA  MÁ  MÁMU.                                                             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EMO!  MÁMO!  MAMI!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MÁME  MÁMU  A  EMU.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       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68" y="2481274"/>
            <a:ext cx="866000" cy="1226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784" y="2555777"/>
            <a:ext cx="1018981" cy="648072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027" y="2555777"/>
            <a:ext cx="905584" cy="668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064" y="2555778"/>
            <a:ext cx="969903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193" y="2555779"/>
            <a:ext cx="864095" cy="649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3" name="Přímá spojnice se šipkou 22"/>
          <p:cNvCxnSpPr/>
          <p:nvPr/>
        </p:nvCxnSpPr>
        <p:spPr>
          <a:xfrm flipV="1">
            <a:off x="1340768" y="5148064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40768" y="536408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340768" y="5364088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437112" y="5364088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4437112" y="536408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4437112" y="5148064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326" y="3347864"/>
            <a:ext cx="1976618" cy="1629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74" y="3637922"/>
            <a:ext cx="1920875" cy="135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516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Úkoly:</a:t>
            </a:r>
            <a:br>
              <a:rPr lang="cs-CZ" sz="1400" dirty="0" smtClean="0"/>
            </a:br>
            <a:r>
              <a:rPr lang="cs-CZ" sz="1400" dirty="0" smtClean="0"/>
              <a:t>1. Přiřaď slabiky k obrázkům.</a:t>
            </a:r>
            <a:br>
              <a:rPr lang="cs-CZ" sz="1400" dirty="0" smtClean="0"/>
            </a:br>
            <a:r>
              <a:rPr lang="cs-CZ" sz="1400" dirty="0" smtClean="0"/>
              <a:t>2. Otrhej hrušky do koše, správně přečti. </a:t>
            </a:r>
            <a:br>
              <a:rPr lang="cs-CZ" sz="1400" dirty="0" smtClean="0"/>
            </a:br>
            <a:r>
              <a:rPr lang="cs-CZ" sz="1400" dirty="0" smtClean="0"/>
              <a:t>3. Čti slova, slož slova, napiš tiskacím slova.</a:t>
            </a:r>
            <a:br>
              <a:rPr lang="cs-CZ" sz="1400" dirty="0" smtClean="0"/>
            </a:br>
            <a:r>
              <a:rPr lang="cs-CZ" sz="1400" dirty="0" smtClean="0"/>
              <a:t>4. Čti věty, přepiš věty.</a:t>
            </a:r>
            <a:endParaRPr lang="cs-CZ" sz="1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434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23284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Řešení: 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                               M   </a:t>
            </a:r>
            <a:r>
              <a:rPr lang="cs-CZ" sz="2800" dirty="0" err="1" smtClean="0"/>
              <a:t>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AutoNum type="arabicPeriod"/>
            </a:pPr>
            <a:r>
              <a:rPr lang="cs-CZ" sz="1400" dirty="0" smtClean="0"/>
              <a:t>MA                      MI                            ME                       MU                      MO </a:t>
            </a:r>
          </a:p>
          <a:p>
            <a:pPr>
              <a:buAutoNum type="arabicPeriod"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</a:t>
            </a:r>
          </a:p>
          <a:p>
            <a:pPr>
              <a:buAutoNum type="arabicPeriod"/>
            </a:pPr>
            <a:endParaRPr lang="cs-CZ" sz="1400" dirty="0"/>
          </a:p>
          <a:p>
            <a:pPr>
              <a:buAutoNum type="arabicPeriod"/>
            </a:pPr>
            <a:endParaRPr lang="cs-CZ" sz="1400" dirty="0" smtClean="0"/>
          </a:p>
          <a:p>
            <a:pPr>
              <a:buAutoNum type="arabicPeriod"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pPr marL="0" lvl="0" indent="0">
              <a:buNone/>
            </a:pPr>
            <a:endParaRPr lang="cs-CZ" sz="1400" dirty="0"/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2.</a:t>
            </a:r>
            <a:endParaRPr lang="cs-CZ" sz="1400" dirty="0">
              <a:solidFill>
                <a:prstClr val="black"/>
              </a:solidFill>
            </a:endParaRPr>
          </a:p>
          <a:p>
            <a:pPr lvl="0">
              <a:buFont typeface="Arial" pitchFamily="34" charset="0"/>
              <a:buAutoNum type="arabicPeriod"/>
            </a:pPr>
            <a:endParaRPr lang="cs-CZ" sz="1400" dirty="0">
              <a:solidFill>
                <a:prstClr val="black"/>
              </a:solidFill>
            </a:endParaRPr>
          </a:p>
          <a:p>
            <a:pPr lvl="0">
              <a:buFont typeface="Arial" pitchFamily="34" charset="0"/>
              <a:buAutoNum type="arabicPeriod"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 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3</a:t>
            </a:r>
            <a:r>
              <a:rPr lang="cs-CZ" sz="1400" dirty="0">
                <a:solidFill>
                  <a:prstClr val="black"/>
                </a:solidFill>
              </a:rPr>
              <a:t>.                            MA                                                                        </a:t>
            </a:r>
            <a:r>
              <a:rPr lang="cs-CZ" sz="1400" dirty="0" err="1">
                <a:solidFill>
                  <a:prstClr val="black"/>
                </a:solidFill>
              </a:rPr>
              <a:t>MA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      MÁ            ME                                                           E            MO             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                         MO                                                                        </a:t>
            </a:r>
            <a:r>
              <a:rPr lang="cs-CZ" sz="1400" dirty="0" smtClean="0">
                <a:solidFill>
                  <a:prstClr val="black"/>
                </a:solidFill>
              </a:rPr>
              <a:t>MU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                                               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                                              </a:t>
            </a:r>
            <a:r>
              <a:rPr lang="cs-CZ" sz="1400" u="sng" dirty="0" smtClean="0">
                <a:solidFill>
                  <a:prstClr val="black"/>
                </a:solidFill>
              </a:rPr>
              <a:t>MÁMA, MÁME, MÁMO, EMA, EMO, EMU</a:t>
            </a:r>
            <a:endParaRPr lang="cs-CZ" sz="1400" u="sng" dirty="0">
              <a:solidFill>
                <a:prstClr val="black"/>
              </a:solidFill>
            </a:endParaRPr>
          </a:p>
          <a:p>
            <a:pPr lvl="0">
              <a:buFont typeface="Arial" pitchFamily="34" charset="0"/>
              <a:buAutoNum type="arabicPeriod" startAt="4"/>
            </a:pPr>
            <a:r>
              <a:rPr lang="cs-CZ" sz="1400" dirty="0" smtClean="0">
                <a:solidFill>
                  <a:prstClr val="black"/>
                </a:solidFill>
              </a:rPr>
              <a:t>MÁMA   MÁ   </a:t>
            </a:r>
            <a:r>
              <a:rPr lang="cs-CZ" sz="1400" dirty="0">
                <a:solidFill>
                  <a:prstClr val="black"/>
                </a:solidFill>
              </a:rPr>
              <a:t>EMU.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  </a:t>
            </a:r>
            <a:r>
              <a:rPr lang="cs-CZ" sz="1400" dirty="0" smtClean="0">
                <a:solidFill>
                  <a:prstClr val="black"/>
                </a:solidFill>
              </a:rPr>
              <a:t>EMA   </a:t>
            </a:r>
            <a:r>
              <a:rPr lang="cs-CZ" sz="1400" dirty="0">
                <a:solidFill>
                  <a:prstClr val="black"/>
                </a:solidFill>
              </a:rPr>
              <a:t>MÁ </a:t>
            </a:r>
            <a:r>
              <a:rPr lang="cs-CZ" sz="1400" dirty="0" smtClean="0">
                <a:solidFill>
                  <a:prstClr val="black"/>
                </a:solidFill>
              </a:rPr>
              <a:t>  MÁMU</a:t>
            </a:r>
            <a:r>
              <a:rPr lang="cs-CZ" sz="1400" dirty="0">
                <a:solidFill>
                  <a:prstClr val="black"/>
                </a:solidFill>
              </a:rPr>
              <a:t>.                                                             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  EMO</a:t>
            </a:r>
            <a:r>
              <a:rPr lang="cs-CZ" sz="1400" dirty="0" smtClean="0">
                <a:solidFill>
                  <a:prstClr val="black"/>
                </a:solidFill>
              </a:rPr>
              <a:t>!  </a:t>
            </a:r>
            <a:r>
              <a:rPr lang="cs-CZ" sz="1400" dirty="0">
                <a:solidFill>
                  <a:prstClr val="black"/>
                </a:solidFill>
              </a:rPr>
              <a:t>MÁMO</a:t>
            </a:r>
            <a:r>
              <a:rPr lang="cs-CZ" sz="1400" dirty="0" smtClean="0">
                <a:solidFill>
                  <a:prstClr val="black"/>
                </a:solidFill>
              </a:rPr>
              <a:t>!  </a:t>
            </a:r>
            <a:r>
              <a:rPr lang="cs-CZ" sz="1400" dirty="0">
                <a:solidFill>
                  <a:prstClr val="black"/>
                </a:solidFill>
              </a:rPr>
              <a:t>MAMI!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  MÁME </a:t>
            </a:r>
            <a:r>
              <a:rPr lang="cs-CZ" sz="1400" dirty="0" smtClean="0">
                <a:solidFill>
                  <a:prstClr val="black"/>
                </a:solidFill>
              </a:rPr>
              <a:t> MÁMU  A  </a:t>
            </a:r>
            <a:r>
              <a:rPr lang="cs-CZ" sz="1400" dirty="0">
                <a:solidFill>
                  <a:prstClr val="black"/>
                </a:solidFill>
              </a:rPr>
              <a:t>EMU. 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                                                      </a:t>
            </a:r>
          </a:p>
          <a:p>
            <a:pPr marL="0" indent="0">
              <a:buNone/>
            </a:pPr>
            <a:r>
              <a:rPr lang="cs-CZ" sz="1400" dirty="0" smtClean="0"/>
              <a:t>       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784" y="2590765"/>
            <a:ext cx="1018981" cy="648072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296" y="2570516"/>
            <a:ext cx="905584" cy="668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377" y="2570516"/>
            <a:ext cx="969903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072" y="2599428"/>
            <a:ext cx="864095" cy="649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68" y="2561142"/>
            <a:ext cx="866000" cy="1226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1184162" y="5769074"/>
            <a:ext cx="482377" cy="2430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184163" y="5591150"/>
            <a:ext cx="482377" cy="179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196752" y="5769074"/>
            <a:ext cx="457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216846" y="5481042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13448" y="5770612"/>
            <a:ext cx="457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216846" y="5769074"/>
            <a:ext cx="457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080" y="3417168"/>
            <a:ext cx="2091896" cy="1724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863" y="3767923"/>
            <a:ext cx="1920875" cy="135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7" name="Přímá spojnice 36"/>
          <p:cNvCxnSpPr/>
          <p:nvPr/>
        </p:nvCxnSpPr>
        <p:spPr>
          <a:xfrm>
            <a:off x="907768" y="2339752"/>
            <a:ext cx="3385328" cy="2213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1700808" y="2339752"/>
            <a:ext cx="3672408" cy="251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1121080" y="2339752"/>
            <a:ext cx="209189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994274" y="2339752"/>
            <a:ext cx="1323814" cy="2213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706135" y="4317189"/>
            <a:ext cx="18469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MI     MO  MA   MÉ     MU  </a:t>
            </a:r>
            <a:endParaRPr lang="cs-CZ" sz="1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082567" y="4594187"/>
            <a:ext cx="95891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ME   MÁ  MÍ</a:t>
            </a:r>
            <a:endParaRPr lang="cs-CZ" sz="1200" dirty="0"/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832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1642</TotalTime>
  <Words>291</Words>
  <Application>Microsoft Office PowerPoint</Application>
  <PresentationFormat>Předvádění na obrazovce (4:3)</PresentationFormat>
  <Paragraphs>88</Paragraphs>
  <Slides>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Otevřená slabika s písmenem M, m</vt:lpstr>
      <vt:lpstr>M  m</vt:lpstr>
      <vt:lpstr>Úkoly: 1. Přiřaď slabiky k obrázkům. 2. Otrhej hrušky do koše, správně přečti.  3. Čti slova, slož slova, napiš tiskacím slova. 4. Čti věty, přepiš věty.</vt:lpstr>
      <vt:lpstr>Řešení:                                  M   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Zaneta</dc:creator>
  <cp:lastModifiedBy>Učitel</cp:lastModifiedBy>
  <cp:revision>25</cp:revision>
  <dcterms:created xsi:type="dcterms:W3CDTF">2011-12-25T21:05:00Z</dcterms:created>
  <dcterms:modified xsi:type="dcterms:W3CDTF">2012-05-21T19:18:14Z</dcterms:modified>
</cp:coreProperties>
</file>