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8" r:id="rId3"/>
    <p:sldId id="259" r:id="rId4"/>
    <p:sldId id="260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625" autoAdjust="0"/>
  </p:normalViewPr>
  <p:slideViewPr>
    <p:cSldViewPr>
      <p:cViewPr>
        <p:scale>
          <a:sx n="100" d="100"/>
          <a:sy n="100" d="100"/>
        </p:scale>
        <p:origin x="-1014" y="22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1343E-3B52-4ABC-AF26-B8BB6D31F7D7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E2627-0D85-4EF0-8433-09450373D7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3135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E2627-0D85-4EF0-8433-09450373D7B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4899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9654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928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21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56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1289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48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660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061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3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1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2101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864F0-DCBB-46E9-9D34-1E30F8539706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C3CF5-4BFE-4E85-B08E-964B3DA8A1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3367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uji_apple.jpg" TargetMode="External"/><Relationship Id="rId3" Type="http://schemas.openxmlformats.org/officeDocument/2006/relationships/hyperlink" Target="http://cs.wikipedia.org/wiki/Soubor:Mag_glass_request.jpg" TargetMode="External"/><Relationship Id="rId7" Type="http://schemas.openxmlformats.org/officeDocument/2006/relationships/hyperlink" Target="http://cs.wikipedia.org/wiki/Soubor:Pears.jpg" TargetMode="External"/><Relationship Id="rId2" Type="http://schemas.openxmlformats.org/officeDocument/2006/relationships/hyperlink" Target="http://cs.wikipedia.org/wiki/Soubor:Rop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al.747.newcolours.arp.750pix.jpg" TargetMode="External"/><Relationship Id="rId5" Type="http://schemas.openxmlformats.org/officeDocument/2006/relationships/hyperlink" Target="http://cs.wikipedia.org/wiki/Soubor:Shovel_black.jpg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://cs.wikipedia.org/wiki/Soubor:Leaf_1_web.jpg" TargetMode="External"/><Relationship Id="rId9" Type="http://schemas.openxmlformats.org/officeDocument/2006/relationships/hyperlink" Target="http://cs.wikipedia.org/wiki/Soubor:Walnut03.jpg:/obrazky.superia.cz/zvirata/kocicka.php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4664" y="-324544"/>
            <a:ext cx="6172200" cy="1259632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Otevřená </a:t>
            </a:r>
            <a:r>
              <a:rPr lang="cs-CZ" sz="2800" dirty="0" smtClean="0">
                <a:solidFill>
                  <a:prstClr val="black"/>
                </a:solidFill>
              </a:rPr>
              <a:t>slabika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s písmenem L, l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2130" y="539552"/>
            <a:ext cx="6301044" cy="6048672"/>
          </a:xfrm>
        </p:spPr>
        <p:txBody>
          <a:bodyPr>
            <a:normAutofit fontScale="25000" lnSpcReduction="20000"/>
          </a:bodyPr>
          <a:lstStyle/>
          <a:p>
            <a:pPr marL="0" lvl="0" indent="0" algn="ctr">
              <a:buNone/>
            </a:pPr>
            <a:r>
              <a:rPr lang="cs-CZ" sz="72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72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7200" b="1" dirty="0" smtClean="0">
                <a:solidFill>
                  <a:prstClr val="black"/>
                </a:solidFill>
              </a:rPr>
              <a:t>Číslo projektu: </a:t>
            </a:r>
            <a:r>
              <a:rPr lang="cs-CZ" sz="7200" dirty="0">
                <a:solidFill>
                  <a:prstClr val="black"/>
                </a:solidFill>
              </a:rPr>
              <a:t>CZ.1.07/1.4.00/21.0866</a:t>
            </a:r>
            <a:endParaRPr lang="cs-CZ" sz="7200" b="1" dirty="0"/>
          </a:p>
          <a:p>
            <a:pPr marL="0" indent="0">
              <a:buNone/>
            </a:pPr>
            <a:r>
              <a:rPr lang="cs-CZ" sz="7200" b="1" dirty="0"/>
              <a:t>Šablona:  </a:t>
            </a:r>
            <a:r>
              <a:rPr lang="cs-CZ" sz="72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7200" dirty="0"/>
              <a:t>                 čtenářské a informační </a:t>
            </a:r>
            <a:r>
              <a:rPr lang="cs-CZ" sz="7200" dirty="0" smtClean="0"/>
              <a:t>gramotnosti</a:t>
            </a:r>
            <a:endParaRPr lang="cs-CZ" sz="72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Název: </a:t>
            </a:r>
            <a:r>
              <a:rPr lang="cs-CZ" sz="7200" dirty="0" smtClean="0">
                <a:solidFill>
                  <a:prstClr val="black"/>
                </a:solidFill>
              </a:rPr>
              <a:t>VY_12_INOVACE_08_Otevřená slabika s písmenem  L, l</a:t>
            </a:r>
            <a:endParaRPr lang="cs-CZ" sz="72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Druh materiálu</a:t>
            </a:r>
            <a:r>
              <a:rPr lang="cs-CZ" sz="7200" b="1" dirty="0" smtClean="0">
                <a:solidFill>
                  <a:prstClr val="black"/>
                </a:solidFill>
              </a:rPr>
              <a:t>:  </a:t>
            </a:r>
            <a:r>
              <a:rPr lang="cs-CZ" sz="7200" dirty="0">
                <a:solidFill>
                  <a:prstClr val="black"/>
                </a:solidFill>
              </a:rPr>
              <a:t>Pracovní list </a:t>
            </a:r>
            <a:r>
              <a:rPr lang="cs-CZ" sz="7200" dirty="0" smtClean="0">
                <a:solidFill>
                  <a:prstClr val="black"/>
                </a:solidFill>
              </a:rPr>
              <a:t> </a:t>
            </a:r>
            <a:r>
              <a:rPr lang="cs-CZ" sz="7200" dirty="0">
                <a:solidFill>
                  <a:prstClr val="black"/>
                </a:solidFill>
              </a:rPr>
              <a:t>ČJ  č. </a:t>
            </a:r>
            <a:r>
              <a:rPr lang="cs-CZ" sz="7200" dirty="0" smtClean="0">
                <a:solidFill>
                  <a:prstClr val="black"/>
                </a:solidFill>
              </a:rPr>
              <a:t>8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Jméno autora:  </a:t>
            </a:r>
            <a:r>
              <a:rPr lang="cs-CZ" sz="72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Škola:  </a:t>
            </a:r>
            <a:r>
              <a:rPr lang="cs-CZ" sz="72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            </a:t>
            </a:r>
            <a:r>
              <a:rPr lang="cs-CZ" sz="72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Datum vytvoření: </a:t>
            </a:r>
            <a:r>
              <a:rPr lang="cs-CZ" sz="7200" dirty="0" smtClean="0">
                <a:solidFill>
                  <a:prstClr val="black"/>
                </a:solidFill>
              </a:rPr>
              <a:t>15. </a:t>
            </a:r>
            <a:r>
              <a:rPr lang="cs-CZ" sz="7200" dirty="0">
                <a:solidFill>
                  <a:prstClr val="black"/>
                </a:solidFill>
              </a:rPr>
              <a:t>8. 2011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7200" b="1" dirty="0" smtClean="0">
                <a:solidFill>
                  <a:prstClr val="black"/>
                </a:solidFill>
              </a:rPr>
              <a:t>Předmět</a:t>
            </a:r>
            <a:r>
              <a:rPr lang="cs-CZ" sz="7200" b="1" dirty="0">
                <a:solidFill>
                  <a:prstClr val="black"/>
                </a:solidFill>
              </a:rPr>
              <a:t>:  </a:t>
            </a:r>
            <a:r>
              <a:rPr lang="cs-CZ" sz="72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Ročník:  </a:t>
            </a:r>
            <a:r>
              <a:rPr lang="cs-CZ" sz="7200" dirty="0" smtClean="0">
                <a:solidFill>
                  <a:prstClr val="black"/>
                </a:solidFill>
              </a:rPr>
              <a:t>první</a:t>
            </a:r>
            <a:endParaRPr lang="cs-CZ" sz="7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7200" b="1" dirty="0">
                <a:solidFill>
                  <a:prstClr val="black"/>
                </a:solidFill>
              </a:rPr>
              <a:t>Anotace: </a:t>
            </a:r>
            <a:r>
              <a:rPr lang="cs-CZ" sz="7200" dirty="0" smtClean="0">
                <a:solidFill>
                  <a:prstClr val="black"/>
                </a:solidFill>
              </a:rPr>
              <a:t>Pracovní </a:t>
            </a:r>
            <a:r>
              <a:rPr lang="cs-CZ" sz="7200" dirty="0">
                <a:solidFill>
                  <a:prstClr val="black"/>
                </a:solidFill>
              </a:rPr>
              <a:t>list pro žáky 1. ročníku k procvičení slabik</a:t>
            </a:r>
          </a:p>
          <a:p>
            <a:pPr marL="0" lvl="0" indent="0">
              <a:buNone/>
            </a:pPr>
            <a:r>
              <a:rPr lang="cs-CZ" sz="7200" dirty="0">
                <a:solidFill>
                  <a:prstClr val="black"/>
                </a:solidFill>
              </a:rPr>
              <a:t>                 </a:t>
            </a:r>
            <a:r>
              <a:rPr lang="cs-CZ" sz="7200" dirty="0" smtClean="0">
                <a:solidFill>
                  <a:prstClr val="black"/>
                </a:solidFill>
              </a:rPr>
              <a:t>s </a:t>
            </a:r>
            <a:r>
              <a:rPr lang="cs-CZ" sz="7200" dirty="0">
                <a:solidFill>
                  <a:prstClr val="black"/>
                </a:solidFill>
              </a:rPr>
              <a:t>písmenem </a:t>
            </a:r>
            <a:r>
              <a:rPr lang="cs-CZ" sz="7200" dirty="0" smtClean="0">
                <a:solidFill>
                  <a:prstClr val="black"/>
                </a:solidFill>
              </a:rPr>
              <a:t>L, l. </a:t>
            </a:r>
            <a:r>
              <a:rPr lang="cs-CZ" sz="7200" dirty="0">
                <a:solidFill>
                  <a:prstClr val="black"/>
                </a:solidFill>
              </a:rPr>
              <a:t>Čtení a skládání dvouslabičných </a:t>
            </a:r>
            <a:r>
              <a:rPr lang="cs-CZ" sz="7200" dirty="0" smtClean="0">
                <a:solidFill>
                  <a:prstClr val="black"/>
                </a:solidFill>
              </a:rPr>
              <a:t>slov.</a:t>
            </a:r>
            <a:endParaRPr lang="cs-CZ" sz="7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7200" dirty="0">
                <a:solidFill>
                  <a:prstClr val="black"/>
                </a:solidFill>
              </a:rPr>
              <a:t>                </a:t>
            </a:r>
            <a:r>
              <a:rPr lang="cs-CZ" sz="7200" dirty="0" smtClean="0">
                <a:solidFill>
                  <a:prstClr val="black"/>
                </a:solidFill>
              </a:rPr>
              <a:t> Je </a:t>
            </a:r>
            <a:r>
              <a:rPr lang="cs-CZ" sz="7200" dirty="0">
                <a:solidFill>
                  <a:prstClr val="black"/>
                </a:solidFill>
              </a:rPr>
              <a:t>určen pro samostatnou práci </a:t>
            </a:r>
            <a:r>
              <a:rPr lang="cs-CZ" sz="7200" dirty="0" smtClean="0">
                <a:solidFill>
                  <a:prstClr val="black"/>
                </a:solidFill>
              </a:rPr>
              <a:t> </a:t>
            </a:r>
            <a:r>
              <a:rPr lang="cs-CZ" sz="7200" dirty="0">
                <a:solidFill>
                  <a:prstClr val="black"/>
                </a:solidFill>
              </a:rPr>
              <a:t>žáků, společná </a:t>
            </a:r>
            <a:r>
              <a:rPr lang="cs-CZ" sz="7200" dirty="0" smtClean="0">
                <a:solidFill>
                  <a:prstClr val="black"/>
                </a:solidFill>
              </a:rPr>
              <a:t>kontrola</a:t>
            </a:r>
          </a:p>
          <a:p>
            <a:pPr marL="0" lvl="0" indent="0">
              <a:buNone/>
            </a:pPr>
            <a:r>
              <a:rPr lang="cs-CZ" sz="7200" dirty="0">
                <a:solidFill>
                  <a:prstClr val="black"/>
                </a:solidFill>
              </a:rPr>
              <a:t> </a:t>
            </a:r>
            <a:r>
              <a:rPr lang="cs-CZ" sz="7200" dirty="0" smtClean="0">
                <a:solidFill>
                  <a:prstClr val="black"/>
                </a:solidFill>
              </a:rPr>
              <a:t>                proběhne </a:t>
            </a:r>
            <a:r>
              <a:rPr lang="cs-CZ" sz="7200" dirty="0">
                <a:solidFill>
                  <a:prstClr val="black"/>
                </a:solidFill>
              </a:rPr>
              <a:t>na </a:t>
            </a:r>
            <a:r>
              <a:rPr lang="cs-CZ" sz="7200" dirty="0" smtClean="0">
                <a:solidFill>
                  <a:prstClr val="black"/>
                </a:solidFill>
              </a:rPr>
              <a:t>interaktivní  </a:t>
            </a:r>
            <a:r>
              <a:rPr lang="cs-CZ" sz="7200" dirty="0">
                <a:solidFill>
                  <a:prstClr val="black"/>
                </a:solidFill>
              </a:rPr>
              <a:t>tabuli.</a:t>
            </a:r>
          </a:p>
          <a:p>
            <a:pPr marL="0" lvl="0" indent="0">
              <a:buNone/>
            </a:pPr>
            <a:r>
              <a:rPr lang="cs-CZ" sz="7200" b="1" dirty="0" smtClean="0">
                <a:solidFill>
                  <a:prstClr val="black"/>
                </a:solidFill>
              </a:rPr>
              <a:t>Klíčová </a:t>
            </a:r>
            <a:r>
              <a:rPr lang="cs-CZ" sz="7200" b="1" dirty="0">
                <a:solidFill>
                  <a:prstClr val="black"/>
                </a:solidFill>
              </a:rPr>
              <a:t>slova:  </a:t>
            </a:r>
            <a:r>
              <a:rPr lang="cs-CZ" sz="7200" dirty="0">
                <a:solidFill>
                  <a:prstClr val="black"/>
                </a:solidFill>
              </a:rPr>
              <a:t>slabika – slovo </a:t>
            </a:r>
            <a:r>
              <a:rPr lang="cs-CZ" sz="7200" dirty="0" smtClean="0">
                <a:solidFill>
                  <a:prstClr val="black"/>
                </a:solidFill>
              </a:rPr>
              <a:t>- věta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b="1" dirty="0" smtClean="0">
                <a:solidFill>
                  <a:prstClr val="black"/>
                </a:solidFill>
              </a:rPr>
              <a:t>Zdroje: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7200" dirty="0" smtClean="0">
                <a:solidFill>
                  <a:prstClr val="black"/>
                </a:solidFill>
                <a:hlinkClick r:id="rId2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2"/>
              </a:rPr>
              <a:t>cs.wikipedia.org/wiki/Soubor:Rope.JPG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3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3"/>
              </a:rPr>
              <a:t>cs.wikipedia.org/wiki/Soubor:Mag_glass_request.jpg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4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4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4"/>
              </a:rPr>
              <a:t>cs.wikipedia.org/wiki/Soubor:Leaf_1_web.jpg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5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5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5"/>
              </a:rPr>
              <a:t>cs.wikipedia.org/wiki/Soubor:Shovel_black.jpg</a:t>
            </a:r>
            <a:r>
              <a:rPr lang="cs-CZ" sz="7200" dirty="0" smtClean="0">
                <a:solidFill>
                  <a:prstClr val="black"/>
                </a:solidFill>
              </a:rPr>
              <a:t>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6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6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6"/>
              </a:rPr>
              <a:t>cs.wikipedia.org/wiki/Soubor:Jal.747.newcolours.arp.750pix.jpg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7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7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7"/>
              </a:rPr>
              <a:t>cs.wikipedia.org/wiki/Soubor:Pears.jpg</a:t>
            </a:r>
            <a:r>
              <a:rPr lang="cs-CZ" sz="7200" dirty="0" smtClean="0">
                <a:solidFill>
                  <a:prstClr val="black"/>
                </a:solidFill>
              </a:rPr>
              <a:t> </a:t>
            </a:r>
            <a:r>
              <a:rPr lang="cs-CZ" sz="7200" dirty="0" smtClean="0">
                <a:solidFill>
                  <a:prstClr val="black"/>
                </a:solidFill>
                <a:hlinkClick r:id="rId8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8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8"/>
              </a:rPr>
              <a:t>cs.wikipedia.org/wiki/Soubor:Fuji_apple.jpg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7200" dirty="0" smtClean="0">
                <a:solidFill>
                  <a:prstClr val="black"/>
                </a:solidFill>
                <a:hlinkClick r:id="rId9"/>
              </a:rPr>
              <a:t>http</a:t>
            </a:r>
            <a:r>
              <a:rPr lang="cs-CZ" sz="7200" dirty="0">
                <a:solidFill>
                  <a:prstClr val="black"/>
                </a:solidFill>
                <a:hlinkClick r:id="rId9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9"/>
              </a:rPr>
              <a:t>cs.wikipedia.org/wiki/Soubor:Walnut03.jpg</a:t>
            </a:r>
            <a:r>
              <a:rPr lang="cs-CZ" sz="7200" dirty="0">
                <a:solidFill>
                  <a:prstClr val="black"/>
                </a:solidFill>
                <a:hlinkClick r:id="rId9"/>
              </a:rPr>
              <a:t>://</a:t>
            </a:r>
            <a:r>
              <a:rPr lang="cs-CZ" sz="7200" dirty="0" smtClean="0">
                <a:solidFill>
                  <a:prstClr val="black"/>
                </a:solidFill>
                <a:hlinkClick r:id="rId9"/>
              </a:rPr>
              <a:t>obrazky.superia.cz/zvirata/kocicka.php</a:t>
            </a: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7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72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7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7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9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9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4744" y="8201279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4309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L   </a:t>
            </a:r>
            <a:r>
              <a:rPr lang="cs-CZ" sz="4000" b="1" dirty="0" err="1" smtClean="0"/>
              <a:t>l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dirty="0" smtClean="0"/>
              <a:t>LO          LI          LE          LU          LA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2123728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1. 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>
              <a:buAutoNum type="arabicPeriod" startAt="2"/>
            </a:pPr>
            <a:r>
              <a:rPr lang="cs-CZ" sz="1400" dirty="0" smtClean="0"/>
              <a:t>                             LE                                  ME                                      </a:t>
            </a:r>
            <a:r>
              <a:rPr lang="cs-CZ" sz="1400" dirty="0" err="1" smtClean="0"/>
              <a:t>ME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                ME                                   LÁ                                       MÁ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                               LU                                   MU                                     LO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Máma a Míla.</a:t>
            </a:r>
          </a:p>
          <a:p>
            <a:pPr marL="0" indent="0">
              <a:buNone/>
            </a:pPr>
            <a:r>
              <a:rPr lang="cs-CZ" sz="1400" dirty="0" smtClean="0"/>
              <a:t>Milá máma. 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3. Ema má               a                  .  Míla mele                    .  Malá Ela má                    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4. Máma má  ____________________ .</a:t>
            </a:r>
            <a:endParaRPr lang="cs-CZ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704" y="2123728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3607" y="2123728"/>
            <a:ext cx="936104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4193" y="3779912"/>
            <a:ext cx="709414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1088" y="3763937"/>
            <a:ext cx="936104" cy="7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4086" y="2107753"/>
            <a:ext cx="1080120" cy="67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98461305"/>
              </p:ext>
            </p:extLst>
          </p:nvPr>
        </p:nvGraphicFramePr>
        <p:xfrm>
          <a:off x="804342" y="3059832"/>
          <a:ext cx="100811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"/>
                <a:gridCol w="252028"/>
                <a:gridCol w="252028"/>
                <a:gridCol w="25202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7511431"/>
              </p:ext>
            </p:extLst>
          </p:nvPr>
        </p:nvGraphicFramePr>
        <p:xfrm>
          <a:off x="2847603" y="3059832"/>
          <a:ext cx="100811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"/>
                <a:gridCol w="252028"/>
                <a:gridCol w="252028"/>
                <a:gridCol w="25202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4267997"/>
              </p:ext>
            </p:extLst>
          </p:nvPr>
        </p:nvGraphicFramePr>
        <p:xfrm>
          <a:off x="1904060" y="4716016"/>
          <a:ext cx="124968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3815163"/>
              </p:ext>
            </p:extLst>
          </p:nvPr>
        </p:nvGraphicFramePr>
        <p:xfrm>
          <a:off x="4934086" y="3048000"/>
          <a:ext cx="108012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30"/>
                <a:gridCol w="270030"/>
                <a:gridCol w="270030"/>
                <a:gridCol w="27003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04493071"/>
              </p:ext>
            </p:extLst>
          </p:nvPr>
        </p:nvGraphicFramePr>
        <p:xfrm>
          <a:off x="4221088" y="4716016"/>
          <a:ext cx="1593133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311"/>
                <a:gridCol w="226311"/>
                <a:gridCol w="226311"/>
                <a:gridCol w="226310"/>
                <a:gridCol w="235268"/>
                <a:gridCol w="226311"/>
                <a:gridCol w="226311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2" name="Přímá spojnice se šipkou 11"/>
          <p:cNvCxnSpPr/>
          <p:nvPr/>
        </p:nvCxnSpPr>
        <p:spPr>
          <a:xfrm>
            <a:off x="1628800" y="5868144"/>
            <a:ext cx="18365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1628800" y="5652120"/>
            <a:ext cx="18365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3212976" y="5868144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3212976" y="5652120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4934086" y="5868144"/>
            <a:ext cx="22310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4934086" y="5652120"/>
            <a:ext cx="22310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8579" y="7092280"/>
            <a:ext cx="390618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8840" y="7092280"/>
            <a:ext cx="54006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2169" y="7092281"/>
            <a:ext cx="638919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821" y="7092282"/>
            <a:ext cx="576064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897" y="8208963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7618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4664" y="35496"/>
            <a:ext cx="6172200" cy="1524000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Úkoly:</a:t>
            </a:r>
            <a:br>
              <a:rPr lang="cs-CZ" sz="1400" dirty="0" smtClean="0"/>
            </a:br>
            <a:r>
              <a:rPr lang="cs-CZ" sz="1400" dirty="0" smtClean="0"/>
              <a:t>1. Dopiš, přiřaď slabiky do mřížky. </a:t>
            </a:r>
            <a:br>
              <a:rPr lang="cs-CZ" sz="1400" dirty="0" smtClean="0"/>
            </a:br>
            <a:r>
              <a:rPr lang="cs-CZ" sz="1400" dirty="0" smtClean="0"/>
              <a:t>2. Čti slova a věty.</a:t>
            </a:r>
            <a:br>
              <a:rPr lang="cs-CZ" sz="1400" dirty="0" smtClean="0"/>
            </a:br>
            <a:r>
              <a:rPr lang="cs-CZ" sz="1400" dirty="0" smtClean="0"/>
              <a:t>3. Čti věty s obrázky.</a:t>
            </a:r>
            <a:br>
              <a:rPr lang="cs-CZ" sz="1400" dirty="0" smtClean="0"/>
            </a:br>
            <a:r>
              <a:rPr lang="cs-CZ" sz="1400" dirty="0" smtClean="0"/>
              <a:t>4. Dokresli obrázek do věty.</a:t>
            </a:r>
            <a:br>
              <a:rPr lang="cs-CZ" sz="1400" dirty="0" smtClean="0"/>
            </a:br>
            <a:endParaRPr lang="cs-CZ" sz="1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4744" y="8201279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7879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5559" y="107504"/>
            <a:ext cx="6172200" cy="1524000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>
                <a:solidFill>
                  <a:prstClr val="black"/>
                </a:solidFill>
              </a:rPr>
              <a:t>Řešení:</a:t>
            </a:r>
            <a:r>
              <a:rPr lang="cs-CZ" sz="4000" b="1" dirty="0" smtClean="0">
                <a:solidFill>
                  <a:prstClr val="black"/>
                </a:solidFill>
              </a:rPr>
              <a:t/>
            </a:r>
            <a:br>
              <a:rPr lang="cs-CZ" sz="4000" b="1" dirty="0" smtClean="0">
                <a:solidFill>
                  <a:prstClr val="black"/>
                </a:solidFill>
              </a:rPr>
            </a:br>
            <a:r>
              <a:rPr lang="cs-CZ" sz="4000" b="1" dirty="0" smtClean="0">
                <a:solidFill>
                  <a:prstClr val="black"/>
                </a:solidFill>
              </a:rPr>
              <a:t>                      L   </a:t>
            </a:r>
            <a:r>
              <a:rPr lang="cs-CZ" sz="4000" b="1" dirty="0" err="1">
                <a:solidFill>
                  <a:prstClr val="black"/>
                </a:solidFill>
              </a:rPr>
              <a:t>l</a:t>
            </a:r>
            <a:r>
              <a:rPr lang="cs-CZ" sz="2800" b="1" dirty="0">
                <a:solidFill>
                  <a:prstClr val="black"/>
                </a:solidFill>
              </a:rPr>
              <a:t/>
            </a:r>
            <a:br>
              <a:rPr lang="cs-CZ" sz="2800" b="1" dirty="0">
                <a:solidFill>
                  <a:prstClr val="black"/>
                </a:solidFill>
              </a:rPr>
            </a:br>
            <a:r>
              <a:rPr lang="cs-CZ" sz="2800" b="1" dirty="0" smtClean="0">
                <a:solidFill>
                  <a:prstClr val="black"/>
                </a:solidFill>
              </a:rPr>
              <a:t>      </a:t>
            </a:r>
            <a:r>
              <a:rPr lang="cs-CZ" sz="2800" dirty="0" smtClean="0">
                <a:solidFill>
                  <a:prstClr val="black"/>
                </a:solidFill>
              </a:rPr>
              <a:t>LO          </a:t>
            </a:r>
            <a:r>
              <a:rPr lang="cs-CZ" sz="2800" dirty="0">
                <a:solidFill>
                  <a:prstClr val="black"/>
                </a:solidFill>
              </a:rPr>
              <a:t>LI          LE          LU          </a:t>
            </a:r>
            <a:r>
              <a:rPr lang="cs-CZ" sz="2800" dirty="0" smtClean="0">
                <a:solidFill>
                  <a:prstClr val="black"/>
                </a:solidFill>
              </a:rPr>
              <a:t>LA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>
              <a:buAutoNum type="arabicPeriod" startAt="2"/>
            </a:pPr>
            <a:r>
              <a:rPr lang="cs-CZ" sz="1400" dirty="0" smtClean="0"/>
              <a:t>                               </a:t>
            </a:r>
            <a:r>
              <a:rPr lang="cs-CZ" sz="1400" dirty="0"/>
              <a:t>LE                                  ME                                      </a:t>
            </a:r>
            <a:r>
              <a:rPr lang="cs-CZ" sz="1400" dirty="0" err="1"/>
              <a:t>ME</a:t>
            </a:r>
            <a:endParaRPr lang="cs-CZ" sz="1400" dirty="0"/>
          </a:p>
          <a:p>
            <a:pPr marL="0" indent="0">
              <a:buNone/>
            </a:pPr>
            <a:r>
              <a:rPr lang="cs-CZ" sz="1400" dirty="0"/>
              <a:t>                      ME                                   LÁ                                       MÁ</a:t>
            </a:r>
          </a:p>
          <a:p>
            <a:pPr marL="0" indent="0">
              <a:buNone/>
            </a:pPr>
            <a:r>
              <a:rPr lang="cs-CZ" sz="1400" dirty="0"/>
              <a:t>                                     LU                                   MU                                     </a:t>
            </a:r>
            <a:r>
              <a:rPr lang="cs-CZ" sz="1400" dirty="0" smtClean="0"/>
              <a:t>LO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3. </a:t>
            </a:r>
            <a:r>
              <a:rPr lang="cs-CZ" sz="1400" dirty="0"/>
              <a:t>Máma a Míla.</a:t>
            </a:r>
          </a:p>
          <a:p>
            <a:pPr marL="0" indent="0">
              <a:buNone/>
            </a:pPr>
            <a:r>
              <a:rPr lang="cs-CZ" sz="1400" dirty="0" smtClean="0"/>
              <a:t>     Milá </a:t>
            </a:r>
            <a:r>
              <a:rPr lang="cs-CZ" sz="1400" dirty="0"/>
              <a:t>máma. 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/>
              <a:t>3. Ema má               a                  .  Míla mele                    .  Malá Ela má                    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/>
              <a:t>4. Máma má  ____________________ .</a:t>
            </a:r>
          </a:p>
          <a:p>
            <a:pPr marL="0" indent="0">
              <a:buNone/>
            </a:pP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704" y="2123728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3607" y="2123728"/>
            <a:ext cx="936104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4193" y="3779912"/>
            <a:ext cx="709414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1088" y="3763937"/>
            <a:ext cx="936104" cy="7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4086" y="2107753"/>
            <a:ext cx="1080120" cy="67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0868485"/>
              </p:ext>
            </p:extLst>
          </p:nvPr>
        </p:nvGraphicFramePr>
        <p:xfrm>
          <a:off x="804342" y="3059832"/>
          <a:ext cx="100811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"/>
                <a:gridCol w="252028"/>
                <a:gridCol w="252028"/>
                <a:gridCol w="2520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8499379"/>
              </p:ext>
            </p:extLst>
          </p:nvPr>
        </p:nvGraphicFramePr>
        <p:xfrm>
          <a:off x="2847603" y="3059832"/>
          <a:ext cx="100811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"/>
                <a:gridCol w="252028"/>
                <a:gridCol w="252028"/>
                <a:gridCol w="2520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4180675"/>
              </p:ext>
            </p:extLst>
          </p:nvPr>
        </p:nvGraphicFramePr>
        <p:xfrm>
          <a:off x="1904060" y="4716016"/>
          <a:ext cx="124968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59438559"/>
              </p:ext>
            </p:extLst>
          </p:nvPr>
        </p:nvGraphicFramePr>
        <p:xfrm>
          <a:off x="4934086" y="3048000"/>
          <a:ext cx="108012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30"/>
                <a:gridCol w="270030"/>
                <a:gridCol w="270030"/>
                <a:gridCol w="27003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6132132"/>
              </p:ext>
            </p:extLst>
          </p:nvPr>
        </p:nvGraphicFramePr>
        <p:xfrm>
          <a:off x="4221088" y="4716016"/>
          <a:ext cx="1593133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311"/>
                <a:gridCol w="226311"/>
                <a:gridCol w="226311"/>
                <a:gridCol w="226310"/>
                <a:gridCol w="235268"/>
                <a:gridCol w="226311"/>
                <a:gridCol w="22631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9" name="Přímá spojnice se šipkou 18"/>
          <p:cNvCxnSpPr/>
          <p:nvPr/>
        </p:nvCxnSpPr>
        <p:spPr>
          <a:xfrm flipV="1">
            <a:off x="1556792" y="5652120"/>
            <a:ext cx="43204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556792" y="586814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140968" y="5652120"/>
            <a:ext cx="36004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3140968" y="586814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4934086" y="5652120"/>
            <a:ext cx="29511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4934086" y="5868144"/>
            <a:ext cx="29511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8579" y="7092280"/>
            <a:ext cx="390618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8840" y="7092280"/>
            <a:ext cx="54006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2169" y="7092281"/>
            <a:ext cx="638919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821" y="7092282"/>
            <a:ext cx="576064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897" y="8208963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3766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276</Words>
  <Application>Microsoft Office PowerPoint</Application>
  <PresentationFormat>Předvádění na obrazovce (4:3)</PresentationFormat>
  <Paragraphs>95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Otevřená slabika s písmenem L, l</vt:lpstr>
      <vt:lpstr>L   l LO          LI          LE          LU          LA</vt:lpstr>
      <vt:lpstr>Úkoly: 1. Dopiš, přiřaď slabiky do mřížky.  2. Čti slova a věty. 3. Čti věty s obrázky. 4. Dokresli obrázek do věty. </vt:lpstr>
      <vt:lpstr>Řešení:                       L   l       LO          LI          LE          LU          LA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   l LO          LI          LE          LU          LA</dc:title>
  <dc:creator>Zaneta</dc:creator>
  <cp:lastModifiedBy>Dum</cp:lastModifiedBy>
  <cp:revision>19</cp:revision>
  <dcterms:created xsi:type="dcterms:W3CDTF">2011-12-27T17:11:43Z</dcterms:created>
  <dcterms:modified xsi:type="dcterms:W3CDTF">2012-05-21T19:23:34Z</dcterms:modified>
</cp:coreProperties>
</file>