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3" r:id="rId2"/>
    <p:sldId id="258" r:id="rId3"/>
    <p:sldId id="259" r:id="rId4"/>
    <p:sldId id="260" r:id="rId5"/>
    <p:sldId id="261" r:id="rId6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934" autoAdjust="0"/>
  </p:normalViewPr>
  <p:slideViewPr>
    <p:cSldViewPr>
      <p:cViewPr>
        <p:scale>
          <a:sx n="100" d="100"/>
          <a:sy n="100" d="100"/>
        </p:scale>
        <p:origin x="-1236" y="61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787DA-C625-4E03-998F-159A3CEF847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601BB-E100-4E22-AB28-D8DEE66A7F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085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C601BB-E100-4E22-AB28-D8DEE66A7F0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119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http://cs.wiktionary.org/wiki/m%C3%Adsa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C601BB-E100-4E22-AB28-D8DEE66A7F0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735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141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405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77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297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611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596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237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38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193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6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23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BF09B-B44D-4AB3-959B-A17DDF4536F8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061FF-46A2-4E04-A279-DDF66AD822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170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s.wiktionary.org/wiki/m%C3%ADsa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-108520"/>
            <a:ext cx="6172200" cy="133164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Otevřená </a:t>
            </a:r>
            <a:r>
              <a:rPr lang="cs-CZ" sz="2800" dirty="0" smtClean="0">
                <a:solidFill>
                  <a:prstClr val="black"/>
                </a:solidFill>
              </a:rPr>
              <a:t>slabika </a:t>
            </a:r>
            <a:r>
              <a:rPr lang="cs-CZ" sz="2800" dirty="0">
                <a:solidFill>
                  <a:prstClr val="black"/>
                </a:solidFill>
              </a:rPr>
              <a:t>s písmenem </a:t>
            </a:r>
            <a:r>
              <a:rPr lang="cs-CZ" sz="2800" dirty="0" smtClean="0">
                <a:solidFill>
                  <a:prstClr val="black"/>
                </a:solidFill>
              </a:rPr>
              <a:t>S, s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043608"/>
            <a:ext cx="6295537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</a:t>
            </a:r>
            <a:r>
              <a:rPr lang="cs-CZ" sz="1600" b="1" dirty="0" smtClean="0">
                <a:solidFill>
                  <a:prstClr val="black"/>
                </a:solidFill>
              </a:rPr>
              <a:t>: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/>
          </a:p>
          <a:p>
            <a:pPr marL="0" indent="0">
              <a:buNone/>
            </a:pPr>
            <a:r>
              <a:rPr lang="cs-CZ" sz="1600" b="1" dirty="0"/>
              <a:t>Šablona:  </a:t>
            </a:r>
            <a:r>
              <a:rPr lang="cs-CZ" sz="16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600" dirty="0"/>
              <a:t>                 čtenářské a informační </a:t>
            </a:r>
            <a:r>
              <a:rPr lang="cs-CZ" sz="1600" dirty="0" smtClean="0"/>
              <a:t>gramotnosti</a:t>
            </a:r>
            <a:endParaRPr lang="cs-CZ" sz="16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VY_12_INOVACE_09_Otevřená </a:t>
            </a:r>
            <a:r>
              <a:rPr lang="cs-CZ" sz="1600" dirty="0" smtClean="0">
                <a:solidFill>
                  <a:prstClr val="black"/>
                </a:solidFill>
              </a:rPr>
              <a:t>slabika s písmenem S, s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ČJ  č. </a:t>
            </a:r>
            <a:r>
              <a:rPr lang="cs-CZ" sz="1600" dirty="0" smtClean="0">
                <a:solidFill>
                  <a:prstClr val="black"/>
                </a:solidFill>
              </a:rPr>
              <a:t>9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15. </a:t>
            </a:r>
            <a:r>
              <a:rPr lang="cs-CZ" sz="1600" dirty="0">
                <a:solidFill>
                  <a:prstClr val="black"/>
                </a:solidFill>
              </a:rPr>
              <a:t>8. 2011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Předmět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Anotace</a:t>
            </a:r>
            <a:r>
              <a:rPr lang="cs-CZ" sz="1600" b="1" dirty="0">
                <a:solidFill>
                  <a:prstClr val="black"/>
                </a:solidFill>
              </a:rPr>
              <a:t>: </a:t>
            </a:r>
            <a:r>
              <a:rPr lang="cs-CZ" sz="1600" dirty="0" smtClean="0">
                <a:solidFill>
                  <a:prstClr val="black"/>
                </a:solidFill>
              </a:rPr>
              <a:t>Pracovní </a:t>
            </a:r>
            <a:r>
              <a:rPr lang="cs-CZ" sz="1600" dirty="0">
                <a:solidFill>
                  <a:prstClr val="black"/>
                </a:solidFill>
              </a:rPr>
              <a:t>list pro žáky 1. ročníku k procvičení slabik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s písmenem </a:t>
            </a:r>
            <a:r>
              <a:rPr lang="cs-CZ" sz="1600" dirty="0" smtClean="0">
                <a:solidFill>
                  <a:prstClr val="black"/>
                </a:solidFill>
              </a:rPr>
              <a:t>S, s. </a:t>
            </a:r>
            <a:r>
              <a:rPr lang="cs-CZ" sz="1600" dirty="0">
                <a:solidFill>
                  <a:prstClr val="black"/>
                </a:solidFill>
              </a:rPr>
              <a:t>Čtení a skládání dvouslabičných </a:t>
            </a:r>
            <a:r>
              <a:rPr lang="cs-CZ" sz="1600" dirty="0" smtClean="0">
                <a:solidFill>
                  <a:prstClr val="black"/>
                </a:solidFill>
              </a:rPr>
              <a:t>slov.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Je určen pro samostatnou práci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žáků, </a:t>
            </a:r>
            <a:r>
              <a:rPr lang="cs-CZ" sz="1600" dirty="0" smtClean="0">
                <a:solidFill>
                  <a:prstClr val="black"/>
                </a:solidFill>
              </a:rPr>
              <a:t>společná kontrola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proběhne </a:t>
            </a:r>
            <a:r>
              <a:rPr lang="cs-CZ" sz="1600" dirty="0">
                <a:solidFill>
                  <a:prstClr val="black"/>
                </a:solidFill>
              </a:rPr>
              <a:t>na </a:t>
            </a:r>
            <a:r>
              <a:rPr lang="cs-CZ" sz="1600" dirty="0" smtClean="0">
                <a:solidFill>
                  <a:prstClr val="black"/>
                </a:solidFill>
              </a:rPr>
              <a:t>interaktivní  </a:t>
            </a:r>
            <a:r>
              <a:rPr lang="cs-CZ" sz="1600" dirty="0">
                <a:solidFill>
                  <a:prstClr val="black"/>
                </a:solidFill>
              </a:rPr>
              <a:t>tabuli.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Klíčová </a:t>
            </a:r>
            <a:r>
              <a:rPr lang="cs-CZ" sz="1600" b="1" dirty="0">
                <a:solidFill>
                  <a:prstClr val="black"/>
                </a:solidFill>
              </a:rPr>
              <a:t>slova:  </a:t>
            </a:r>
            <a:r>
              <a:rPr lang="cs-CZ" sz="1600" dirty="0">
                <a:solidFill>
                  <a:prstClr val="black"/>
                </a:solidFill>
              </a:rPr>
              <a:t>slabika – slovo </a:t>
            </a:r>
            <a:r>
              <a:rPr lang="cs-CZ" sz="1600" dirty="0" smtClean="0">
                <a:solidFill>
                  <a:prstClr val="black"/>
                </a:solidFill>
              </a:rPr>
              <a:t>– věta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2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cs.wiktionary.org/wiki/Soubor:Makutra.jpg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600" dirty="0">
                <a:solidFill>
                  <a:prstClr val="black"/>
                </a:solidFill>
                <a:hlinkClick r:id="rId2"/>
              </a:rPr>
              <a:t>://cs.wiktionary.org/wiki/Soubor:Schweinebauch-2.jpg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  <a:hlinkClick r:id="rId2"/>
              </a:rPr>
              <a:t>http://office.microsoft.com/cs-cz/images/results.aspx?ex=2&amp;qu=sele#ai:MP900431792|mt:0|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  <a:hlinkClick r:id="rId2"/>
              </a:rPr>
              <a:t>http://cs.wikipedia.org/wiki/Soubor:Sieve.jpg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  <a:hlinkClick r:id="rId2"/>
              </a:rPr>
              <a:t>http://cs.wikipedia.org/wiki/Sud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  <a:hlinkClick r:id="rId2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718" y="8244408"/>
            <a:ext cx="4535487" cy="899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16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632" y="323528"/>
            <a:ext cx="6172200" cy="1512168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S  </a:t>
            </a:r>
            <a:r>
              <a:rPr lang="cs-CZ" sz="4000" b="1" dirty="0" err="1" smtClean="0"/>
              <a:t>s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9572887"/>
              </p:ext>
            </p:extLst>
          </p:nvPr>
        </p:nvGraphicFramePr>
        <p:xfrm>
          <a:off x="764704" y="1115616"/>
          <a:ext cx="709836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4918"/>
                <a:gridCol w="35491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8425181"/>
              </p:ext>
            </p:extLst>
          </p:nvPr>
        </p:nvGraphicFramePr>
        <p:xfrm>
          <a:off x="1988840" y="1259632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7094009"/>
              </p:ext>
            </p:extLst>
          </p:nvPr>
        </p:nvGraphicFramePr>
        <p:xfrm>
          <a:off x="3140968" y="1115616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Í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7823125"/>
              </p:ext>
            </p:extLst>
          </p:nvPr>
        </p:nvGraphicFramePr>
        <p:xfrm>
          <a:off x="4293096" y="1259632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3725806"/>
              </p:ext>
            </p:extLst>
          </p:nvPr>
        </p:nvGraphicFramePr>
        <p:xfrm>
          <a:off x="5373216" y="1115616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76672" y="2627784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018" y="2483768"/>
            <a:ext cx="975742" cy="731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944" y="2495153"/>
            <a:ext cx="1008111" cy="731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976" y="4211960"/>
            <a:ext cx="1092967" cy="731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3809721"/>
              </p:ext>
            </p:extLst>
          </p:nvPr>
        </p:nvGraphicFramePr>
        <p:xfrm>
          <a:off x="816733" y="3419872"/>
          <a:ext cx="101102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757"/>
                <a:gridCol w="252757"/>
                <a:gridCol w="252757"/>
                <a:gridCol w="2527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818761"/>
              </p:ext>
            </p:extLst>
          </p:nvPr>
        </p:nvGraphicFramePr>
        <p:xfrm>
          <a:off x="2924944" y="3419872"/>
          <a:ext cx="1063056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5764"/>
                <a:gridCol w="265764"/>
                <a:gridCol w="265764"/>
                <a:gridCol w="2657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745802"/>
              </p:ext>
            </p:extLst>
          </p:nvPr>
        </p:nvGraphicFramePr>
        <p:xfrm>
          <a:off x="5013176" y="3419872"/>
          <a:ext cx="108012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30"/>
                <a:gridCol w="270030"/>
                <a:gridCol w="270030"/>
                <a:gridCol w="27003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535733"/>
              </p:ext>
            </p:extLst>
          </p:nvPr>
        </p:nvGraphicFramePr>
        <p:xfrm>
          <a:off x="1827760" y="5148064"/>
          <a:ext cx="108012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30"/>
                <a:gridCol w="270030"/>
                <a:gridCol w="270030"/>
                <a:gridCol w="27003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064" y="4211959"/>
            <a:ext cx="1008112" cy="731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63019"/>
              </p:ext>
            </p:extLst>
          </p:nvPr>
        </p:nvGraphicFramePr>
        <p:xfrm>
          <a:off x="4005064" y="5148064"/>
          <a:ext cx="109718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296"/>
                <a:gridCol w="274296"/>
                <a:gridCol w="274296"/>
                <a:gridCol w="2742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657170" y="6300191"/>
            <a:ext cx="8996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2. </a:t>
            </a:r>
            <a:endParaRPr lang="cs-CZ" sz="1400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711479"/>
              </p:ext>
            </p:extLst>
          </p:nvPr>
        </p:nvGraphicFramePr>
        <p:xfrm>
          <a:off x="1149298" y="6311576"/>
          <a:ext cx="449811" cy="152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9811"/>
              </a:tblGrid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</a:t>
                      </a:r>
                      <a:endParaRPr lang="cs-CZ" sz="1400" dirty="0"/>
                    </a:p>
                  </a:txBody>
                  <a:tcPr/>
                </a:tc>
              </a:tr>
              <a:tr h="29159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MÍ</a:t>
                      </a:r>
                      <a:endParaRPr lang="cs-CZ" sz="1400" dirty="0"/>
                    </a:p>
                  </a:txBody>
                  <a:tcPr/>
                </a:tc>
              </a:tr>
              <a:tr h="2174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</a:t>
                      </a:r>
                      <a:endParaRPr lang="cs-CZ" sz="1400" dirty="0"/>
                    </a:p>
                  </a:txBody>
                  <a:tcPr/>
                </a:tc>
              </a:tr>
              <a:tr h="1432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</a:t>
                      </a:r>
                      <a:endParaRPr lang="cs-CZ" sz="14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LÁ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734753"/>
              </p:ext>
            </p:extLst>
          </p:nvPr>
        </p:nvGraphicFramePr>
        <p:xfrm>
          <a:off x="2153553" y="6300191"/>
          <a:ext cx="449811" cy="152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9811"/>
              </a:tblGrid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</a:t>
                      </a:r>
                      <a:endParaRPr lang="cs-CZ" sz="1400" dirty="0"/>
                    </a:p>
                  </a:txBody>
                  <a:tcPr/>
                </a:tc>
              </a:tr>
              <a:tr h="29159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</a:t>
                      </a:r>
                      <a:endParaRPr lang="cs-CZ" sz="1400" dirty="0"/>
                    </a:p>
                  </a:txBody>
                  <a:tcPr/>
                </a:tc>
              </a:tr>
              <a:tr h="2174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LÍ</a:t>
                      </a:r>
                      <a:endParaRPr lang="cs-CZ" sz="1400" dirty="0"/>
                    </a:p>
                  </a:txBody>
                  <a:tcPr/>
                </a:tc>
              </a:tr>
              <a:tr h="1432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</a:t>
                      </a:r>
                      <a:endParaRPr lang="cs-CZ" sz="14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LE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3140968" y="6454079"/>
            <a:ext cx="8643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 – A – M</a:t>
            </a:r>
          </a:p>
          <a:p>
            <a:r>
              <a:rPr lang="cs-CZ" sz="1400" dirty="0" smtClean="0"/>
              <a:t>L – E – S</a:t>
            </a:r>
          </a:p>
          <a:p>
            <a:r>
              <a:rPr lang="cs-CZ" sz="1400" dirty="0" smtClean="0"/>
              <a:t>S – E – M</a:t>
            </a:r>
          </a:p>
          <a:p>
            <a:r>
              <a:rPr lang="cs-CZ" sz="1400" dirty="0" smtClean="0"/>
              <a:t>S – Á - M</a:t>
            </a:r>
            <a:endParaRPr lang="cs-CZ" sz="14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0686103"/>
              </p:ext>
            </p:extLst>
          </p:nvPr>
        </p:nvGraphicFramePr>
        <p:xfrm>
          <a:off x="4437111" y="6560292"/>
          <a:ext cx="1152129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043"/>
                <a:gridCol w="384043"/>
                <a:gridCol w="384043"/>
              </a:tblGrid>
              <a:tr h="1854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" name="Picture 5" descr="C:\Users\Zaneta\AppData\Local\Microsoft\Windows\Temporary Internet Files\Content.IE5\S7687CZ2\MP9004317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333" y="2483768"/>
            <a:ext cx="1152128" cy="74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688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179512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3. Sam má mísu.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Ela mele sama.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Máme málo masa.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4. Sam má mámu a                      . </a:t>
            </a:r>
            <a:endParaRPr lang="cs-CZ" sz="1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409497"/>
              </p:ext>
            </p:extLst>
          </p:nvPr>
        </p:nvGraphicFramePr>
        <p:xfrm>
          <a:off x="1916832" y="1115616"/>
          <a:ext cx="648072" cy="5760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054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Úkoly:</a:t>
            </a:r>
            <a:br>
              <a:rPr lang="cs-CZ" sz="1400" dirty="0" smtClean="0"/>
            </a:br>
            <a:r>
              <a:rPr lang="cs-CZ" sz="1400" dirty="0" smtClean="0"/>
              <a:t>1. Přečti slabiky, napiš do mřížky na správné místo.</a:t>
            </a:r>
            <a:br>
              <a:rPr lang="cs-CZ" sz="1400" dirty="0" smtClean="0"/>
            </a:br>
            <a:r>
              <a:rPr lang="cs-CZ" sz="1400" dirty="0" smtClean="0"/>
              <a:t>2. Skládej slova ze slabik (spojuj tužkou), slova z písmen (piš do mřížky).</a:t>
            </a:r>
            <a:br>
              <a:rPr lang="cs-CZ" sz="1400" dirty="0" smtClean="0"/>
            </a:br>
            <a:r>
              <a:rPr lang="cs-CZ" sz="1400" dirty="0" smtClean="0"/>
              <a:t>3. Čti věty.</a:t>
            </a:r>
            <a:br>
              <a:rPr lang="cs-CZ" sz="1400" dirty="0" smtClean="0"/>
            </a:br>
            <a:r>
              <a:rPr lang="cs-CZ" sz="1400" dirty="0" smtClean="0"/>
              <a:t>4. Dokresli obrázek do věty.</a:t>
            </a:r>
            <a:endParaRPr lang="cs-CZ" sz="1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6723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0"/>
            <a:ext cx="6172200" cy="1890184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dirty="0" smtClean="0">
                <a:solidFill>
                  <a:prstClr val="black"/>
                </a:solidFill>
              </a:rPr>
              <a:t>Řešení:</a:t>
            </a:r>
            <a:r>
              <a:rPr lang="cs-CZ" sz="4000" b="1" dirty="0" smtClean="0">
                <a:solidFill>
                  <a:prstClr val="black"/>
                </a:solidFill>
              </a:rPr>
              <a:t/>
            </a:r>
            <a:br>
              <a:rPr lang="cs-CZ" sz="4000" b="1" dirty="0" smtClean="0">
                <a:solidFill>
                  <a:prstClr val="black"/>
                </a:solidFill>
              </a:rPr>
            </a:br>
            <a:r>
              <a:rPr lang="cs-CZ" sz="4000" b="1" dirty="0" smtClean="0">
                <a:solidFill>
                  <a:prstClr val="black"/>
                </a:solidFill>
              </a:rPr>
              <a:t>                        S  </a:t>
            </a:r>
            <a:r>
              <a:rPr lang="cs-CZ" sz="4000" b="1" dirty="0" err="1" smtClean="0">
                <a:solidFill>
                  <a:prstClr val="black"/>
                </a:solidFill>
              </a:rPr>
              <a:t>s</a:t>
            </a:r>
            <a:r>
              <a:rPr lang="cs-CZ" sz="4000" b="1" dirty="0" smtClean="0">
                <a:solidFill>
                  <a:prstClr val="black"/>
                </a:solidFill>
              </a:rPr>
              <a:t/>
            </a:r>
            <a:br>
              <a:rPr lang="cs-CZ" sz="4000" b="1" dirty="0" smtClean="0">
                <a:solidFill>
                  <a:prstClr val="black"/>
                </a:solidFill>
              </a:rPr>
            </a:br>
            <a:r>
              <a:rPr lang="cs-CZ" sz="4000" b="1" dirty="0">
                <a:solidFill>
                  <a:prstClr val="black"/>
                </a:solidFill>
              </a:rPr>
              <a:t/>
            </a:r>
            <a:br>
              <a:rPr lang="cs-CZ" sz="4000" b="1" dirty="0">
                <a:solidFill>
                  <a:prstClr val="black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</a:t>
            </a:r>
            <a:endParaRPr lang="cs-CZ" sz="1400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96448325"/>
              </p:ext>
            </p:extLst>
          </p:nvPr>
        </p:nvGraphicFramePr>
        <p:xfrm>
          <a:off x="764704" y="1115616"/>
          <a:ext cx="709836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4918"/>
                <a:gridCol w="35491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885998"/>
              </p:ext>
            </p:extLst>
          </p:nvPr>
        </p:nvGraphicFramePr>
        <p:xfrm>
          <a:off x="1988840" y="1259632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1321587"/>
              </p:ext>
            </p:extLst>
          </p:nvPr>
        </p:nvGraphicFramePr>
        <p:xfrm>
          <a:off x="3140968" y="1115616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Í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158867"/>
              </p:ext>
            </p:extLst>
          </p:nvPr>
        </p:nvGraphicFramePr>
        <p:xfrm>
          <a:off x="4293096" y="1259632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039281"/>
              </p:ext>
            </p:extLst>
          </p:nvPr>
        </p:nvGraphicFramePr>
        <p:xfrm>
          <a:off x="5373216" y="1115616"/>
          <a:ext cx="720080" cy="51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018" y="2483768"/>
            <a:ext cx="975742" cy="731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944" y="2495153"/>
            <a:ext cx="1008111" cy="731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976" y="4211960"/>
            <a:ext cx="1092967" cy="731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512255"/>
              </p:ext>
            </p:extLst>
          </p:nvPr>
        </p:nvGraphicFramePr>
        <p:xfrm>
          <a:off x="816733" y="3419872"/>
          <a:ext cx="101102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757"/>
                <a:gridCol w="252757"/>
                <a:gridCol w="252757"/>
                <a:gridCol w="2527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3135695"/>
              </p:ext>
            </p:extLst>
          </p:nvPr>
        </p:nvGraphicFramePr>
        <p:xfrm>
          <a:off x="2924944" y="3419872"/>
          <a:ext cx="1063056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5764"/>
                <a:gridCol w="265764"/>
                <a:gridCol w="265764"/>
                <a:gridCol w="26576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652929"/>
              </p:ext>
            </p:extLst>
          </p:nvPr>
        </p:nvGraphicFramePr>
        <p:xfrm>
          <a:off x="5013176" y="3419872"/>
          <a:ext cx="108012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30"/>
                <a:gridCol w="270030"/>
                <a:gridCol w="270030"/>
                <a:gridCol w="27003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4006923"/>
              </p:ext>
            </p:extLst>
          </p:nvPr>
        </p:nvGraphicFramePr>
        <p:xfrm>
          <a:off x="1827760" y="5148064"/>
          <a:ext cx="108012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30"/>
                <a:gridCol w="270030"/>
                <a:gridCol w="270030"/>
                <a:gridCol w="27003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064" y="4211959"/>
            <a:ext cx="1008112" cy="731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0555464"/>
              </p:ext>
            </p:extLst>
          </p:nvPr>
        </p:nvGraphicFramePr>
        <p:xfrm>
          <a:off x="4005064" y="5148064"/>
          <a:ext cx="109718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296"/>
                <a:gridCol w="274296"/>
                <a:gridCol w="274296"/>
                <a:gridCol w="2742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9" name="Picture 5" descr="C:\Users\Zaneta\AppData\Local\Microsoft\Windows\Temporary Internet Files\Content.IE5\S7687CZ2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333" y="2483768"/>
            <a:ext cx="1152128" cy="74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57170" y="6300191"/>
            <a:ext cx="8996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2. </a:t>
            </a:r>
            <a:endParaRPr lang="cs-CZ" sz="1400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423557"/>
              </p:ext>
            </p:extLst>
          </p:nvPr>
        </p:nvGraphicFramePr>
        <p:xfrm>
          <a:off x="1149298" y="6311576"/>
          <a:ext cx="449811" cy="152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9811"/>
              </a:tblGrid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</a:t>
                      </a:r>
                      <a:endParaRPr lang="cs-CZ" sz="1400" dirty="0"/>
                    </a:p>
                  </a:txBody>
                  <a:tcPr/>
                </a:tc>
              </a:tr>
              <a:tr h="29159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MÍ</a:t>
                      </a:r>
                      <a:endParaRPr lang="cs-CZ" sz="1400" dirty="0"/>
                    </a:p>
                  </a:txBody>
                  <a:tcPr/>
                </a:tc>
              </a:tr>
              <a:tr h="2174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</a:t>
                      </a:r>
                      <a:endParaRPr lang="cs-CZ" sz="1400" dirty="0"/>
                    </a:p>
                  </a:txBody>
                  <a:tcPr/>
                </a:tc>
              </a:tr>
              <a:tr h="1432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</a:t>
                      </a:r>
                      <a:endParaRPr lang="cs-CZ" sz="14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LÁ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156015"/>
              </p:ext>
            </p:extLst>
          </p:nvPr>
        </p:nvGraphicFramePr>
        <p:xfrm>
          <a:off x="2153553" y="6300191"/>
          <a:ext cx="449811" cy="1524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9811"/>
              </a:tblGrid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</a:t>
                      </a:r>
                      <a:endParaRPr lang="cs-CZ" sz="1400" dirty="0"/>
                    </a:p>
                  </a:txBody>
                  <a:tcPr/>
                </a:tc>
              </a:tr>
              <a:tr h="29159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</a:t>
                      </a:r>
                      <a:endParaRPr lang="cs-CZ" sz="1400" dirty="0"/>
                    </a:p>
                  </a:txBody>
                  <a:tcPr/>
                </a:tc>
              </a:tr>
              <a:tr h="21742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LÍ</a:t>
                      </a:r>
                      <a:endParaRPr lang="cs-CZ" sz="1400" dirty="0"/>
                    </a:p>
                  </a:txBody>
                  <a:tcPr/>
                </a:tc>
              </a:tr>
              <a:tr h="1432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</a:t>
                      </a:r>
                      <a:endParaRPr lang="cs-CZ" sz="14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LE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3140968" y="6454079"/>
            <a:ext cx="86433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 – A – M</a:t>
            </a:r>
          </a:p>
          <a:p>
            <a:r>
              <a:rPr lang="cs-CZ" sz="1400" dirty="0" smtClean="0"/>
              <a:t>L – E – S</a:t>
            </a:r>
          </a:p>
          <a:p>
            <a:r>
              <a:rPr lang="cs-CZ" sz="1400" dirty="0" smtClean="0"/>
              <a:t>S – E – M</a:t>
            </a:r>
          </a:p>
          <a:p>
            <a:r>
              <a:rPr lang="cs-CZ" sz="1400" dirty="0" smtClean="0"/>
              <a:t>S – Á - M</a:t>
            </a:r>
            <a:endParaRPr lang="cs-CZ" sz="1400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8196551"/>
              </p:ext>
            </p:extLst>
          </p:nvPr>
        </p:nvGraphicFramePr>
        <p:xfrm>
          <a:off x="4437111" y="6560292"/>
          <a:ext cx="1152129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043"/>
                <a:gridCol w="384043"/>
                <a:gridCol w="384043"/>
              </a:tblGrid>
              <a:tr h="18542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18542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26" name="Přímá spojnice 25"/>
          <p:cNvCxnSpPr/>
          <p:nvPr/>
        </p:nvCxnSpPr>
        <p:spPr>
          <a:xfrm>
            <a:off x="1556792" y="6454079"/>
            <a:ext cx="648072" cy="2781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1556792" y="6454079"/>
            <a:ext cx="648072" cy="2781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556792" y="7092280"/>
            <a:ext cx="64807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>
            <a:endCxn id="22" idx="1"/>
          </p:cNvCxnSpPr>
          <p:nvPr/>
        </p:nvCxnSpPr>
        <p:spPr>
          <a:xfrm flipV="1">
            <a:off x="1556792" y="7062191"/>
            <a:ext cx="596761" cy="3459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1556792" y="7408186"/>
            <a:ext cx="720080" cy="3321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9567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286</Words>
  <Application>Microsoft Office PowerPoint</Application>
  <PresentationFormat>Předvádění na obrazovce (4:3)</PresentationFormat>
  <Paragraphs>104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Otevřená slabika s písmenem S, s</vt:lpstr>
      <vt:lpstr>S  s </vt:lpstr>
      <vt:lpstr>3. Sam má mísu.     Ela mele sama.     Máme málo masa.   4. Sam má mámu a                      . </vt:lpstr>
      <vt:lpstr>Úkoly: 1. Přečti slabiky, napiš do mřížky na správné místo. 2. Skládej slova ze slabik (spojuj tužkou), slova z písmen (piš do mřížky). 3. Čti věty. 4. Dokresli obrázek do věty.</vt:lpstr>
      <vt:lpstr>Řešení:                         S  s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 s</dc:title>
  <dc:creator>Zaneta</dc:creator>
  <cp:lastModifiedBy>Zaneta</cp:lastModifiedBy>
  <cp:revision>17</cp:revision>
  <dcterms:created xsi:type="dcterms:W3CDTF">2011-12-27T19:01:51Z</dcterms:created>
  <dcterms:modified xsi:type="dcterms:W3CDTF">2012-05-09T13:11:40Z</dcterms:modified>
</cp:coreProperties>
</file>