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56" r:id="rId3"/>
    <p:sldId id="257" r:id="rId4"/>
    <p:sldId id="258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>
        <p:scale>
          <a:sx n="100" d="100"/>
          <a:sy n="100" d="100"/>
        </p:scale>
        <p:origin x="-1236" y="50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787DA-C625-4E03-998F-159A3CEF847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C601BB-E100-4E22-AB28-D8DEE66A7F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085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C601BB-E100-4E22-AB28-D8DEE66A7F0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388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141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405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77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297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611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596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237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38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193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36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23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170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5" Type="http://schemas.openxmlformats.org/officeDocument/2006/relationships/image" Target="../media/image6.png"/><Relationship Id="rId4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12229"/>
            <a:ext cx="6172200" cy="1175395"/>
          </a:xfrm>
        </p:spPr>
        <p:txBody>
          <a:bodyPr>
            <a:normAutofit/>
          </a:bodyPr>
          <a:lstStyle/>
          <a:p>
            <a:r>
              <a:rPr lang="pl-PL" sz="2800" dirty="0"/>
              <a:t>Otevřená </a:t>
            </a:r>
            <a:r>
              <a:rPr lang="pl-PL" sz="2800" dirty="0" smtClean="0"/>
              <a:t>slabika </a:t>
            </a:r>
            <a:r>
              <a:rPr lang="pl-PL" sz="2800" dirty="0"/>
              <a:t>s </a:t>
            </a:r>
            <a:r>
              <a:rPr lang="pl-PL" sz="2800" dirty="0" smtClean="0"/>
              <a:t>písmenem P, p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971600"/>
            <a:ext cx="6172200" cy="6034617"/>
          </a:xfrm>
        </p:spPr>
        <p:txBody>
          <a:bodyPr>
            <a:normAutofit fontScale="92500" lnSpcReduction="10000"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projektu</a:t>
            </a:r>
            <a:r>
              <a:rPr lang="cs-CZ" sz="1800" b="1" dirty="0" smtClean="0">
                <a:solidFill>
                  <a:prstClr val="black"/>
                </a:solidFill>
              </a:rPr>
              <a:t>: 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Název</a:t>
            </a:r>
            <a:r>
              <a:rPr lang="cs-CZ" sz="1800" b="1" dirty="0">
                <a:solidFill>
                  <a:prstClr val="black"/>
                </a:solidFill>
              </a:rPr>
              <a:t>: </a:t>
            </a:r>
            <a:r>
              <a:rPr lang="cs-CZ" sz="1800" dirty="0" smtClean="0">
                <a:solidFill>
                  <a:prstClr val="black"/>
                </a:solidFill>
              </a:rPr>
              <a:t>VY_12_INOVACE_10_Otevřená </a:t>
            </a:r>
            <a:r>
              <a:rPr lang="cs-CZ" sz="1800" dirty="0" smtClean="0">
                <a:solidFill>
                  <a:prstClr val="black"/>
                </a:solidFill>
              </a:rPr>
              <a:t>slabika s písmenem  P, p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10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</a:t>
            </a:r>
            <a:r>
              <a:rPr lang="cs-CZ" sz="1800" dirty="0" smtClean="0">
                <a:solidFill>
                  <a:prstClr val="black"/>
                </a:solidFill>
              </a:rPr>
              <a:t>17. </a:t>
            </a:r>
            <a:r>
              <a:rPr lang="cs-CZ" sz="1800" dirty="0">
                <a:solidFill>
                  <a:prstClr val="black"/>
                </a:solidFill>
              </a:rPr>
              <a:t>8. 2011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Anotace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slabik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</a:t>
            </a:r>
            <a:r>
              <a:rPr lang="cs-CZ" sz="1800" dirty="0" smtClean="0">
                <a:solidFill>
                  <a:prstClr val="black"/>
                </a:solidFill>
              </a:rPr>
              <a:t>  </a:t>
            </a:r>
            <a:r>
              <a:rPr lang="cs-CZ" sz="1800" dirty="0">
                <a:solidFill>
                  <a:prstClr val="black"/>
                </a:solidFill>
              </a:rPr>
              <a:t>s písmenem </a:t>
            </a:r>
            <a:r>
              <a:rPr lang="cs-CZ" sz="1800" dirty="0" smtClean="0">
                <a:solidFill>
                  <a:prstClr val="black"/>
                </a:solidFill>
              </a:rPr>
              <a:t>P, p. </a:t>
            </a:r>
            <a:r>
              <a:rPr lang="cs-CZ" sz="1800" dirty="0">
                <a:solidFill>
                  <a:prstClr val="black"/>
                </a:solidFill>
              </a:rPr>
              <a:t>Čtení a skládání dvouslabičných </a:t>
            </a:r>
            <a:r>
              <a:rPr lang="cs-CZ" sz="1800" dirty="0" smtClean="0">
                <a:solidFill>
                  <a:prstClr val="black"/>
                </a:solidFill>
              </a:rPr>
              <a:t> slov.</a:t>
            </a: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            Je </a:t>
            </a:r>
            <a:r>
              <a:rPr lang="cs-CZ" sz="1800" dirty="0">
                <a:solidFill>
                  <a:prstClr val="black"/>
                </a:solidFill>
              </a:rPr>
              <a:t>určen pro samostatnou práci 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žáků, společná </a:t>
            </a:r>
            <a:r>
              <a:rPr lang="cs-CZ" sz="1800" dirty="0" smtClean="0">
                <a:solidFill>
                  <a:prstClr val="black"/>
                </a:solidFill>
              </a:rPr>
              <a:t>         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kontrola </a:t>
            </a:r>
            <a:r>
              <a:rPr lang="cs-CZ" sz="1800" dirty="0">
                <a:solidFill>
                  <a:prstClr val="black"/>
                </a:solidFill>
              </a:rPr>
              <a:t>proběhne na </a:t>
            </a:r>
            <a:r>
              <a:rPr lang="cs-CZ" sz="1800" dirty="0" smtClean="0">
                <a:solidFill>
                  <a:prstClr val="black"/>
                </a:solidFill>
              </a:rPr>
              <a:t>interaktivní  tabuli.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Klíčová </a:t>
            </a:r>
            <a:r>
              <a:rPr lang="cs-CZ" sz="1800" b="1" dirty="0">
                <a:solidFill>
                  <a:prstClr val="black"/>
                </a:solidFill>
              </a:rPr>
              <a:t>slova:  </a:t>
            </a:r>
            <a:r>
              <a:rPr lang="cs-CZ" sz="1800" dirty="0">
                <a:solidFill>
                  <a:prstClr val="black"/>
                </a:solidFill>
              </a:rPr>
              <a:t>slabika – slovo </a:t>
            </a:r>
            <a:r>
              <a:rPr lang="cs-CZ" sz="1800" dirty="0" smtClean="0">
                <a:solidFill>
                  <a:prstClr val="black"/>
                </a:solidFill>
              </a:rPr>
              <a:t>– věta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Zdroje:  </a:t>
            </a:r>
            <a:r>
              <a:rPr lang="cs-CZ" sz="1800" dirty="0" smtClean="0">
                <a:solidFill>
                  <a:prstClr val="black"/>
                </a:solidFill>
              </a:rPr>
              <a:t>ilustrace - autorka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968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  </a:t>
            </a:r>
            <a:r>
              <a:rPr lang="cs-CZ" sz="4000" b="1" dirty="0" err="1" smtClean="0"/>
              <a:t>p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2800" dirty="0" smtClean="0"/>
              <a:t>PA         PE           PI           PO           PU</a:t>
            </a:r>
            <a:endParaRPr lang="cs-CZ" sz="4000" b="1" dirty="0"/>
          </a:p>
        </p:txBody>
      </p:sp>
      <p:pic>
        <p:nvPicPr>
          <p:cNvPr id="2056" name="Picture 8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1759132"/>
            <a:ext cx="1224136" cy="1401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792" y="1570220"/>
            <a:ext cx="12192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1576669"/>
            <a:ext cx="12192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619" y="1576668"/>
            <a:ext cx="12192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395" y="1570219"/>
            <a:ext cx="12192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6314" y="2618092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0077" y="255577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90477" y="2555776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00730" y="2555776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85143" y="2599975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6579" y="1628964"/>
            <a:ext cx="876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5604" y="3363992"/>
            <a:ext cx="3609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</a:t>
            </a:r>
            <a:endParaRPr lang="cs-CZ" sz="1400" dirty="0"/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819" y="3586561"/>
            <a:ext cx="1249363" cy="212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836" y="3563571"/>
            <a:ext cx="1249363" cy="212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322" y="3671769"/>
            <a:ext cx="1249363" cy="212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363046" y="4084210"/>
            <a:ext cx="51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99897" y="4418856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99897" y="4860032"/>
            <a:ext cx="429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90999" y="4045366"/>
            <a:ext cx="419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62300" y="4439355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81033" y="4808687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50057" y="4136458"/>
            <a:ext cx="421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57356" y="4505790"/>
            <a:ext cx="455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57356" y="4959083"/>
            <a:ext cx="394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6314" y="5707461"/>
            <a:ext cx="138691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cs-CZ" sz="1400" dirty="0" smtClean="0"/>
              <a:t>P  -  E  -  S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S  -  U  -  P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L  -  O  -  S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S  -  E  -  M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M  -  Á  -  M</a:t>
            </a:r>
            <a:endParaRPr lang="cs-CZ" sz="1400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7896020"/>
              </p:ext>
            </p:extLst>
          </p:nvPr>
        </p:nvGraphicFramePr>
        <p:xfrm>
          <a:off x="2405107" y="6106816"/>
          <a:ext cx="1633493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4498"/>
                <a:gridCol w="544497"/>
                <a:gridCol w="54449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346146" y="6877012"/>
            <a:ext cx="5755935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3"/>
            </a:pPr>
            <a:r>
              <a:rPr lang="cs-CZ" sz="1400" dirty="0" smtClean="0"/>
              <a:t>Míla má lupu a mapu.   Pepa lepí             .   Sam má pilu.   Pepu pálí pusa.</a:t>
            </a:r>
          </a:p>
          <a:p>
            <a:pPr marL="342900" indent="-342900">
              <a:buAutoNum type="arabicPeriod" startAt="3"/>
            </a:pPr>
            <a:endParaRPr lang="cs-CZ" sz="1400" dirty="0"/>
          </a:p>
          <a:p>
            <a:pPr marL="342900" indent="-342900">
              <a:buAutoNum type="arabicPeriod" startAt="3"/>
            </a:pPr>
            <a:r>
              <a:rPr lang="cs-CZ" sz="1400" dirty="0" smtClean="0"/>
              <a:t>Ema             </a:t>
            </a:r>
            <a:r>
              <a:rPr lang="cs-CZ" sz="1400" dirty="0" err="1" smtClean="0"/>
              <a:t>mimino</a:t>
            </a:r>
            <a:r>
              <a:rPr lang="cs-CZ" sz="1400" dirty="0" smtClean="0"/>
              <a:t>                 maso                    Máma            solí           má</a:t>
            </a:r>
          </a:p>
          <a:p>
            <a:pPr marL="342900" indent="-342900">
              <a:buAutoNum type="arabicPeriod" startAt="3"/>
            </a:pPr>
            <a:endParaRPr lang="cs-CZ" sz="1400" dirty="0"/>
          </a:p>
          <a:p>
            <a:r>
              <a:rPr lang="cs-CZ" sz="1400" dirty="0" smtClean="0"/>
              <a:t> </a:t>
            </a:r>
            <a:endParaRPr lang="cs-CZ" sz="1400" dirty="0"/>
          </a:p>
        </p:txBody>
      </p:sp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0" y="6582531"/>
            <a:ext cx="424325" cy="588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2953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21754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Úkoly:</a:t>
            </a:r>
            <a:br>
              <a:rPr lang="cs-CZ" sz="1400" dirty="0" smtClean="0"/>
            </a:br>
            <a:r>
              <a:rPr lang="cs-CZ" sz="1400" dirty="0" smtClean="0"/>
              <a:t>1. Slož slabiky, čti slabiky, hledej slova.</a:t>
            </a:r>
            <a:br>
              <a:rPr lang="cs-CZ" sz="1400" dirty="0" smtClean="0"/>
            </a:br>
            <a:r>
              <a:rPr lang="cs-CZ" sz="1400" dirty="0" smtClean="0"/>
              <a:t>2. Skládej slova.</a:t>
            </a:r>
            <a:br>
              <a:rPr lang="cs-CZ" sz="1400" dirty="0" smtClean="0"/>
            </a:br>
            <a:r>
              <a:rPr lang="cs-CZ" sz="1400" dirty="0" smtClean="0"/>
              <a:t>3. Čti věty.</a:t>
            </a:r>
            <a:br>
              <a:rPr lang="cs-CZ" sz="1400" dirty="0" smtClean="0"/>
            </a:br>
            <a:r>
              <a:rPr lang="cs-CZ" sz="1400" dirty="0" smtClean="0"/>
              <a:t>4. Slož věty ze slov.</a:t>
            </a:r>
            <a:endParaRPr lang="cs-CZ" sz="1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202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5025" y="36883"/>
            <a:ext cx="6172200" cy="1697543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>
                <a:solidFill>
                  <a:prstClr val="black"/>
                </a:solidFill>
              </a:rPr>
              <a:t>Řešení:</a:t>
            </a:r>
            <a:r>
              <a:rPr lang="cs-CZ" sz="4000" b="1" dirty="0" smtClean="0">
                <a:solidFill>
                  <a:prstClr val="black"/>
                </a:solidFill>
              </a:rPr>
              <a:t/>
            </a:r>
            <a:br>
              <a:rPr lang="cs-CZ" sz="4000" b="1" dirty="0" smtClean="0">
                <a:solidFill>
                  <a:prstClr val="black"/>
                </a:solidFill>
              </a:rPr>
            </a:br>
            <a:r>
              <a:rPr lang="cs-CZ" sz="4000" b="1" dirty="0" smtClean="0">
                <a:solidFill>
                  <a:prstClr val="black"/>
                </a:solidFill>
              </a:rPr>
              <a:t>                        P  </a:t>
            </a:r>
            <a:r>
              <a:rPr lang="cs-CZ" sz="4000" b="1" dirty="0" err="1">
                <a:solidFill>
                  <a:prstClr val="black"/>
                </a:solidFill>
              </a:rPr>
              <a:t>p</a:t>
            </a:r>
            <a:r>
              <a:rPr lang="cs-CZ" sz="4000" b="1" dirty="0">
                <a:solidFill>
                  <a:prstClr val="black"/>
                </a:solidFill>
              </a:rPr>
              <a:t/>
            </a:r>
            <a:br>
              <a:rPr lang="cs-CZ" sz="4000" b="1" dirty="0">
                <a:solidFill>
                  <a:prstClr val="black"/>
                </a:solidFill>
              </a:rPr>
            </a:br>
            <a:r>
              <a:rPr lang="cs-CZ" sz="4000" b="1" dirty="0" smtClean="0">
                <a:solidFill>
                  <a:prstClr val="black"/>
                </a:solidFill>
              </a:rPr>
              <a:t>      </a:t>
            </a:r>
            <a:r>
              <a:rPr lang="cs-CZ" sz="2800" dirty="0" smtClean="0">
                <a:solidFill>
                  <a:prstClr val="black"/>
                </a:solidFill>
              </a:rPr>
              <a:t>PA         </a:t>
            </a:r>
            <a:r>
              <a:rPr lang="cs-CZ" sz="2800" dirty="0">
                <a:solidFill>
                  <a:prstClr val="black"/>
                </a:solidFill>
              </a:rPr>
              <a:t>PE           PI           PO           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2160710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</a:t>
            </a:r>
            <a:endParaRPr lang="cs-CZ" sz="1400" dirty="0"/>
          </a:p>
        </p:txBody>
      </p:sp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1734427"/>
            <a:ext cx="1224136" cy="1401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792" y="1570220"/>
            <a:ext cx="12192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992" y="1603745"/>
            <a:ext cx="12192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216" y="1603743"/>
            <a:ext cx="12192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395" y="1603744"/>
            <a:ext cx="12192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56314" y="2618092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05796" y="261809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4944" y="2618092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00730" y="2648533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85143" y="2599975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6579" y="1628964"/>
            <a:ext cx="876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1995" y="3419872"/>
            <a:ext cx="3609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44992" y="261809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28522" y="2599975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80464" y="261809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48802" y="261809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93296" y="259997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pic>
        <p:nvPicPr>
          <p:cNvPr id="21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819" y="3579674"/>
            <a:ext cx="1249363" cy="212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836" y="3563571"/>
            <a:ext cx="1249363" cy="212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322" y="3671769"/>
            <a:ext cx="1249363" cy="212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1363046" y="4084210"/>
            <a:ext cx="51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MÁ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99897" y="4418856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399897" y="4860032"/>
            <a:ext cx="429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90999" y="4045366"/>
            <a:ext cx="419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162300" y="4439355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081033" y="4808687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50057" y="4136458"/>
            <a:ext cx="421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57356" y="4505790"/>
            <a:ext cx="455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57356" y="4959083"/>
            <a:ext cx="394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7298" y="5575741"/>
            <a:ext cx="138691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cs-CZ" sz="1400" dirty="0" smtClean="0"/>
              <a:t>P  -  E  -  S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S  -  U  -  P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L  -  O  -  S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S  -  E  -  M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M  -  Á  -  M</a:t>
            </a:r>
            <a:endParaRPr lang="cs-CZ" sz="1400" dirty="0"/>
          </a:p>
        </p:txBody>
      </p:sp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0998332"/>
              </p:ext>
            </p:extLst>
          </p:nvPr>
        </p:nvGraphicFramePr>
        <p:xfrm>
          <a:off x="2479374" y="5868144"/>
          <a:ext cx="1633493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4498"/>
                <a:gridCol w="544497"/>
                <a:gridCol w="544498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76" y="6740534"/>
            <a:ext cx="572452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1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9477" y="6450811"/>
            <a:ext cx="424325" cy="588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Obdélník 34"/>
          <p:cNvSpPr/>
          <p:nvPr/>
        </p:nvSpPr>
        <p:spPr>
          <a:xfrm>
            <a:off x="437316" y="7124709"/>
            <a:ext cx="592671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AutoNum type="arabicPeriod" startAt="4"/>
            </a:pPr>
            <a:r>
              <a:rPr lang="cs-CZ" sz="1400" dirty="0" smtClean="0">
                <a:solidFill>
                  <a:prstClr val="black"/>
                </a:solidFill>
              </a:rPr>
              <a:t>Ema          </a:t>
            </a:r>
            <a:r>
              <a:rPr lang="cs-CZ" sz="1400" dirty="0" err="1" smtClean="0">
                <a:solidFill>
                  <a:prstClr val="black"/>
                </a:solidFill>
              </a:rPr>
              <a:t>mimino</a:t>
            </a:r>
            <a:r>
              <a:rPr lang="cs-CZ" sz="1400" dirty="0" smtClean="0">
                <a:solidFill>
                  <a:prstClr val="black"/>
                </a:solidFill>
              </a:rPr>
              <a:t>          maso                Máma          solí                    má</a:t>
            </a:r>
          </a:p>
          <a:p>
            <a:pPr lvl="0"/>
            <a:endParaRPr lang="cs-CZ" sz="1400" dirty="0">
              <a:solidFill>
                <a:prstClr val="black"/>
              </a:solidFill>
            </a:endParaRPr>
          </a:p>
          <a:p>
            <a:pPr lvl="0"/>
            <a:r>
              <a:rPr lang="cs-CZ" sz="1400" dirty="0" smtClean="0">
                <a:solidFill>
                  <a:prstClr val="black"/>
                </a:solidFill>
              </a:rPr>
              <a:t>         </a:t>
            </a:r>
            <a:r>
              <a:rPr lang="cs-CZ" sz="1400" u="sng" dirty="0" smtClean="0">
                <a:solidFill>
                  <a:prstClr val="black"/>
                </a:solidFill>
              </a:rPr>
              <a:t>Ema má </a:t>
            </a:r>
            <a:r>
              <a:rPr lang="cs-CZ" sz="1400" u="sng" dirty="0" err="1" smtClean="0">
                <a:solidFill>
                  <a:prstClr val="black"/>
                </a:solidFill>
              </a:rPr>
              <a:t>mimino</a:t>
            </a:r>
            <a:r>
              <a:rPr lang="cs-CZ" sz="1400" u="sng" dirty="0" smtClean="0">
                <a:solidFill>
                  <a:prstClr val="black"/>
                </a:solidFill>
              </a:rPr>
              <a:t>.   Máma solí maso.</a:t>
            </a:r>
            <a:endParaRPr lang="cs-CZ" sz="1400" u="sng" dirty="0">
              <a:solidFill>
                <a:prstClr val="black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1044992" y="4045366"/>
            <a:ext cx="1186190" cy="39398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044992" y="4875122"/>
            <a:ext cx="1121400" cy="45329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747812" y="3920043"/>
            <a:ext cx="1275559" cy="5193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2674213" y="4418856"/>
            <a:ext cx="1452918" cy="47701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4749403" y="4449444"/>
            <a:ext cx="1410565" cy="4411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824015" y="4917573"/>
            <a:ext cx="1415045" cy="47834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66700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298</Words>
  <Application>Microsoft Office PowerPoint</Application>
  <PresentationFormat>Předvádění na obrazovce (4:3)</PresentationFormat>
  <Paragraphs>84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Otevřená slabika s písmenem P, p</vt:lpstr>
      <vt:lpstr>P  p PA         PE           PI           PO           PU</vt:lpstr>
      <vt:lpstr>Úkoly: 1. Slož slabiky, čti slabiky, hledej slova. 2. Skládej slova. 3. Čti věty. 4. Slož věty ze slov.</vt:lpstr>
      <vt:lpstr>Řešení:                         P  p       PA         PE           PI           PO           PU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 s</dc:title>
  <dc:creator>Zaneta</dc:creator>
  <cp:lastModifiedBy>Zaneta</cp:lastModifiedBy>
  <cp:revision>20</cp:revision>
  <dcterms:created xsi:type="dcterms:W3CDTF">2011-12-27T19:01:51Z</dcterms:created>
  <dcterms:modified xsi:type="dcterms:W3CDTF">2012-05-09T13:12:16Z</dcterms:modified>
</cp:coreProperties>
</file>