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41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915" autoAdjust="0"/>
  </p:normalViewPr>
  <p:slideViewPr>
    <p:cSldViewPr>
      <p:cViewPr>
        <p:scale>
          <a:sx n="100" d="100"/>
          <a:sy n="100" d="100"/>
        </p:scale>
        <p:origin x="-1236" y="36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787DA-C625-4E03-998F-159A3CEF847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601BB-E100-4E22-AB28-D8DEE66A7F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085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C601BB-E100-4E22-AB28-D8DEE66A7F0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3633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http://obrazky.superia.cz/ovoce/hruska.php</a:t>
            </a:r>
          </a:p>
          <a:p>
            <a:r>
              <a:rPr lang="cs-CZ" dirty="0" smtClean="0"/>
              <a:t>http://obrazky.superia.cz/nastroje/pilka_na_drevo.php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C601BB-E100-4E22-AB28-D8DEE66A7F0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793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141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405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77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297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611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96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237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38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193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6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23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17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%C5%Beka" TargetMode="External"/><Relationship Id="rId2" Type="http://schemas.openxmlformats.org/officeDocument/2006/relationships/hyperlink" Target="http://commons.wikimedia.org/wiki/Category:Blackboards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www.office.microsoft.com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3823" y="12229"/>
            <a:ext cx="6172200" cy="124740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Otevřená </a:t>
            </a:r>
            <a:r>
              <a:rPr lang="cs-CZ" sz="2800" dirty="0" smtClean="0">
                <a:solidFill>
                  <a:prstClr val="black"/>
                </a:solidFill>
              </a:rPr>
              <a:t>slabika </a:t>
            </a:r>
            <a:r>
              <a:rPr lang="cs-CZ" sz="2800" dirty="0">
                <a:solidFill>
                  <a:prstClr val="black"/>
                </a:solidFill>
              </a:rPr>
              <a:t>s písmenem </a:t>
            </a:r>
            <a:r>
              <a:rPr lang="cs-CZ" sz="2800" dirty="0" smtClean="0">
                <a:solidFill>
                  <a:prstClr val="black"/>
                </a:solidFill>
              </a:rPr>
              <a:t>T, 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640" y="971600"/>
            <a:ext cx="6552727" cy="6034617"/>
          </a:xfrm>
        </p:spPr>
        <p:txBody>
          <a:bodyPr>
            <a:normAutofit fontScale="92500" lnSpcReduction="20000"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projektu</a:t>
            </a:r>
            <a:r>
              <a:rPr lang="cs-CZ" sz="1800" b="1" dirty="0" smtClean="0">
                <a:solidFill>
                  <a:prstClr val="black"/>
                </a:solidFill>
              </a:rPr>
              <a:t>: 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VY_12_INOVACE_11_Otevřená </a:t>
            </a:r>
            <a:r>
              <a:rPr lang="cs-CZ" sz="1800" dirty="0" smtClean="0">
                <a:solidFill>
                  <a:prstClr val="black"/>
                </a:solidFill>
              </a:rPr>
              <a:t>slabika s písmenem  T, t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ČJ  č. </a:t>
            </a:r>
            <a:r>
              <a:rPr lang="cs-CZ" sz="1800" dirty="0" smtClean="0">
                <a:solidFill>
                  <a:prstClr val="black"/>
                </a:solidFill>
              </a:rPr>
              <a:t>11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dirty="0" smtClean="0">
                <a:solidFill>
                  <a:prstClr val="black"/>
                </a:solidFill>
              </a:rPr>
              <a:t>16. </a:t>
            </a:r>
            <a:r>
              <a:rPr lang="cs-CZ" sz="1800" dirty="0">
                <a:solidFill>
                  <a:prstClr val="black"/>
                </a:solidFill>
              </a:rPr>
              <a:t>8. 2011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 smtClean="0">
                <a:solidFill>
                  <a:prstClr val="black"/>
                </a:solidFill>
              </a:rPr>
              <a:t>první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</a:t>
            </a:r>
            <a:r>
              <a:rPr lang="cs-CZ" sz="1800" dirty="0" smtClean="0">
                <a:solidFill>
                  <a:prstClr val="black"/>
                </a:solidFill>
              </a:rPr>
              <a:t>Pracovní </a:t>
            </a:r>
            <a:r>
              <a:rPr lang="cs-CZ" sz="1800" dirty="0">
                <a:solidFill>
                  <a:prstClr val="black"/>
                </a:solidFill>
              </a:rPr>
              <a:t>list pro žáky 1. ročníku k procvičení </a:t>
            </a:r>
            <a:r>
              <a:rPr lang="cs-CZ" sz="1800" dirty="0" smtClean="0">
                <a:solidFill>
                  <a:prstClr val="black"/>
                </a:solidFill>
              </a:rPr>
              <a:t>slabik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</a:t>
            </a:r>
            <a:r>
              <a:rPr lang="cs-CZ" sz="1800" dirty="0" smtClean="0">
                <a:solidFill>
                  <a:prstClr val="black"/>
                </a:solidFill>
              </a:rPr>
              <a:t> s </a:t>
            </a:r>
            <a:r>
              <a:rPr lang="cs-CZ" sz="1800" dirty="0">
                <a:solidFill>
                  <a:prstClr val="black"/>
                </a:solidFill>
              </a:rPr>
              <a:t>písmenem </a:t>
            </a:r>
            <a:r>
              <a:rPr lang="cs-CZ" sz="1800" dirty="0" smtClean="0">
                <a:solidFill>
                  <a:prstClr val="black"/>
                </a:solidFill>
              </a:rPr>
              <a:t>T, t. </a:t>
            </a:r>
            <a:r>
              <a:rPr lang="cs-CZ" sz="1800" dirty="0">
                <a:solidFill>
                  <a:prstClr val="black"/>
                </a:solidFill>
              </a:rPr>
              <a:t>Čtení a skládání dvouslabičných </a:t>
            </a:r>
            <a:r>
              <a:rPr lang="cs-CZ" sz="1800" dirty="0" smtClean="0">
                <a:solidFill>
                  <a:prstClr val="black"/>
                </a:solidFill>
              </a:rPr>
              <a:t> slov.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</a:t>
            </a:r>
            <a:r>
              <a:rPr lang="cs-CZ" sz="1800" dirty="0" smtClean="0">
                <a:solidFill>
                  <a:prstClr val="black"/>
                </a:solidFill>
              </a:rPr>
              <a:t>Je </a:t>
            </a:r>
            <a:r>
              <a:rPr lang="cs-CZ" sz="1800" dirty="0">
                <a:solidFill>
                  <a:prstClr val="black"/>
                </a:solidFill>
              </a:rPr>
              <a:t>určen pro samostatnou </a:t>
            </a:r>
            <a:r>
              <a:rPr lang="cs-CZ" sz="1800" dirty="0" smtClean="0">
                <a:solidFill>
                  <a:prstClr val="black"/>
                </a:solidFill>
              </a:rPr>
              <a:t>práci </a:t>
            </a:r>
            <a:r>
              <a:rPr lang="cs-CZ" sz="1800" dirty="0">
                <a:solidFill>
                  <a:prstClr val="black"/>
                </a:solidFill>
              </a:rPr>
              <a:t>žáků, společná </a:t>
            </a:r>
            <a:r>
              <a:rPr lang="cs-CZ" sz="1800" dirty="0" smtClean="0">
                <a:solidFill>
                  <a:prstClr val="black"/>
                </a:solidFill>
              </a:rPr>
              <a:t> kontrola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</a:t>
            </a:r>
            <a:r>
              <a:rPr lang="cs-CZ" sz="1800" dirty="0">
                <a:solidFill>
                  <a:prstClr val="black"/>
                </a:solidFill>
              </a:rPr>
              <a:t>proběhne na </a:t>
            </a:r>
            <a:r>
              <a:rPr lang="cs-CZ" sz="1800" dirty="0" smtClean="0">
                <a:solidFill>
                  <a:prstClr val="black"/>
                </a:solidFill>
              </a:rPr>
              <a:t>interaktivní tabuli.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Klíčová </a:t>
            </a:r>
            <a:r>
              <a:rPr lang="cs-CZ" sz="1800" b="1" dirty="0">
                <a:solidFill>
                  <a:prstClr val="black"/>
                </a:solidFill>
              </a:rPr>
              <a:t>slova:  </a:t>
            </a:r>
            <a:r>
              <a:rPr lang="cs-CZ" sz="1800" dirty="0">
                <a:solidFill>
                  <a:prstClr val="black"/>
                </a:solidFill>
              </a:rPr>
              <a:t>slabika – slovo </a:t>
            </a:r>
            <a:r>
              <a:rPr lang="cs-CZ" sz="1800" dirty="0" smtClean="0">
                <a:solidFill>
                  <a:prstClr val="black"/>
                </a:solidFill>
              </a:rPr>
              <a:t>– věta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Zdroje:  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commons.wikimedia.org/wiki/Category:Blackboards?uselang=cs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u="sng" dirty="0" smtClean="0">
                <a:solidFill>
                  <a:schemeClr val="tx2"/>
                </a:solidFill>
                <a:hlinkClick r:id="rId3"/>
              </a:rPr>
              <a:t>http</a:t>
            </a:r>
            <a:r>
              <a:rPr lang="cs-CZ" sz="1800" u="sng" dirty="0">
                <a:solidFill>
                  <a:schemeClr val="tx2"/>
                </a:solidFill>
                <a:hlinkClick r:id="rId3"/>
              </a:rPr>
              <a:t>://</a:t>
            </a:r>
            <a:r>
              <a:rPr lang="cs-CZ" sz="1800" u="sng" dirty="0" smtClean="0">
                <a:solidFill>
                  <a:schemeClr val="tx2"/>
                </a:solidFill>
                <a:hlinkClick r:id="rId3"/>
              </a:rPr>
              <a:t>cs.wikipedia.org/wiki/Tu%C5%Beka</a:t>
            </a:r>
            <a:endParaRPr lang="cs-CZ" sz="1800" u="sng" dirty="0" smtClean="0">
              <a:solidFill>
                <a:schemeClr val="tx2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  <a:hlinkClick r:id="rId4"/>
              </a:rPr>
              <a:t>www.office.microsoft.com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autorka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360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   </a:t>
            </a:r>
            <a:r>
              <a:rPr lang="cs-CZ" sz="4000" b="1" dirty="0" err="1" smtClean="0"/>
              <a:t>t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   </a:t>
            </a:r>
            <a:r>
              <a:rPr lang="cs-CZ" sz="2800" dirty="0" smtClean="0"/>
              <a:t>TA               TE             TO             TU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2061990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 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12" y="2051721"/>
            <a:ext cx="1041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686" y="2051721"/>
            <a:ext cx="1008112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9568892"/>
              </p:ext>
            </p:extLst>
          </p:nvPr>
        </p:nvGraphicFramePr>
        <p:xfrm>
          <a:off x="583842" y="2833008"/>
          <a:ext cx="1546820" cy="4428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7803"/>
                <a:gridCol w="257804"/>
                <a:gridCol w="257803"/>
                <a:gridCol w="257803"/>
                <a:gridCol w="257804"/>
                <a:gridCol w="257803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7649970"/>
              </p:ext>
            </p:extLst>
          </p:nvPr>
        </p:nvGraphicFramePr>
        <p:xfrm>
          <a:off x="2995140" y="2915816"/>
          <a:ext cx="129520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041"/>
                <a:gridCol w="259041"/>
                <a:gridCol w="259040"/>
                <a:gridCol w="259041"/>
                <a:gridCol w="259041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0762" y="5592015"/>
            <a:ext cx="6442276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1400" dirty="0" smtClean="0"/>
              <a:t>TA                                                 </a:t>
            </a:r>
            <a:r>
              <a:rPr lang="cs-CZ" sz="1400" dirty="0" err="1" smtClean="0"/>
              <a:t>TA</a:t>
            </a:r>
            <a:r>
              <a:rPr lang="cs-CZ" sz="1400" dirty="0" smtClean="0"/>
              <a:t>                                               </a:t>
            </a:r>
            <a:r>
              <a:rPr lang="cs-CZ" sz="1400" dirty="0" err="1" smtClean="0"/>
              <a:t>TA</a:t>
            </a:r>
            <a:endParaRPr lang="cs-CZ" sz="1400" dirty="0" smtClean="0"/>
          </a:p>
          <a:p>
            <a:r>
              <a:rPr lang="cs-CZ" sz="1400" dirty="0" smtClean="0"/>
              <a:t>TÁ                                                TE                                                O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TO                                                  TO                                              TU                                  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651012" y="5818366"/>
            <a:ext cx="216024" cy="1840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20688" y="6002452"/>
            <a:ext cx="216024" cy="2479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651699" y="5808038"/>
            <a:ext cx="288032" cy="1840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651699" y="6002453"/>
            <a:ext cx="288032" cy="2479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4709118" y="5818366"/>
            <a:ext cx="288032" cy="1840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709118" y="6002453"/>
            <a:ext cx="288032" cy="2479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" name="TextovéPole 1024"/>
          <p:cNvSpPr txBox="1"/>
          <p:nvPr/>
        </p:nvSpPr>
        <p:spPr>
          <a:xfrm>
            <a:off x="332656" y="7308304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 </a:t>
            </a:r>
            <a:endParaRPr lang="cs-CZ" sz="14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73" y="6560392"/>
            <a:ext cx="5832648" cy="1509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31" name="TextovéPole 1030"/>
          <p:cNvSpPr txBox="1"/>
          <p:nvPr/>
        </p:nvSpPr>
        <p:spPr>
          <a:xfrm>
            <a:off x="1700808" y="7315729"/>
            <a:ext cx="648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TETA</a:t>
            </a:r>
            <a:endParaRPr lang="cs-CZ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2608939" y="7308304"/>
            <a:ext cx="812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TÁTA</a:t>
            </a:r>
            <a:endParaRPr lang="cs-CZ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3622030" y="7308304"/>
            <a:ext cx="68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OTA</a:t>
            </a:r>
            <a:endParaRPr lang="cs-CZ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4535969" y="7303421"/>
            <a:ext cx="810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TOM</a:t>
            </a:r>
            <a:endParaRPr lang="cs-CZ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5534803" y="7315729"/>
            <a:ext cx="715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PEPA</a:t>
            </a:r>
            <a:endParaRPr lang="cs-CZ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290" y="3600253"/>
            <a:ext cx="1043755" cy="1043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266626"/>
              </p:ext>
            </p:extLst>
          </p:nvPr>
        </p:nvGraphicFramePr>
        <p:xfrm>
          <a:off x="4005063" y="4860032"/>
          <a:ext cx="187220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7458"/>
                <a:gridCol w="267459"/>
                <a:gridCol w="267458"/>
                <a:gridCol w="267458"/>
                <a:gridCol w="267458"/>
                <a:gridCol w="267459"/>
                <a:gridCol w="26745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12" y="3492240"/>
            <a:ext cx="1259779" cy="12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651541"/>
              </p:ext>
            </p:extLst>
          </p:nvPr>
        </p:nvGraphicFramePr>
        <p:xfrm>
          <a:off x="836712" y="4860032"/>
          <a:ext cx="1313532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8383"/>
                <a:gridCol w="328383"/>
                <a:gridCol w="328383"/>
                <a:gridCol w="328383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355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3. Teta má                    .    __________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Máma má                .     __________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Táta má                 .        __________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Máme tetu Emu.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Teta Ema má </a:t>
            </a:r>
            <a:r>
              <a:rPr lang="cs-CZ" sz="1400" dirty="0" err="1" smtClean="0"/>
              <a:t>mimino</a:t>
            </a:r>
            <a:r>
              <a:rPr lang="cs-CZ" sz="1400" dirty="0" smtClean="0"/>
              <a:t> Toma.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Tom má mámu i tátu.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Táto!  Mámo!   Tome!</a:t>
            </a:r>
            <a:endParaRPr lang="cs-CZ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88" y="179512"/>
            <a:ext cx="5127625" cy="130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116" y="2555776"/>
            <a:ext cx="250449" cy="43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957" y="3180631"/>
            <a:ext cx="287750" cy="308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316" y="1855168"/>
            <a:ext cx="631031" cy="631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25004" y="789266"/>
            <a:ext cx="4787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EMA        IVAN     MÁMA       OLA        SAM              </a:t>
            </a:r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075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21754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Úkoly:</a:t>
            </a:r>
            <a:br>
              <a:rPr lang="cs-CZ" sz="1400" dirty="0" smtClean="0"/>
            </a:br>
            <a:r>
              <a:rPr lang="cs-CZ" sz="1400" dirty="0" smtClean="0"/>
              <a:t>1. Přiřaď slabiky k obrázkům, čti slabiky, slova.</a:t>
            </a:r>
            <a:br>
              <a:rPr lang="cs-CZ" sz="1400" dirty="0" smtClean="0"/>
            </a:br>
            <a:r>
              <a:rPr lang="cs-CZ" sz="1400" dirty="0" smtClean="0"/>
              <a:t>2. Přečti, kdo sedí ve vlaku, napiš,  kdo sedí ve druhém vlaku.</a:t>
            </a:r>
            <a:br>
              <a:rPr lang="cs-CZ" sz="1400" dirty="0" smtClean="0"/>
            </a:br>
            <a:r>
              <a:rPr lang="cs-CZ" sz="1400" dirty="0" smtClean="0"/>
              <a:t>3. Místo obrázku napiš slovo.</a:t>
            </a:r>
            <a:br>
              <a:rPr lang="cs-CZ" sz="1400" dirty="0" smtClean="0"/>
            </a:br>
            <a:r>
              <a:rPr lang="cs-CZ" sz="1400" dirty="0" smtClean="0"/>
              <a:t>4. Čti věty. </a:t>
            </a:r>
            <a:endParaRPr lang="cs-CZ" sz="1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19440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52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513" y="-29294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prstClr val="black"/>
                </a:solidFill>
              </a:rPr>
              <a:t>Řešení:</a:t>
            </a:r>
            <a:r>
              <a:rPr lang="cs-CZ" sz="4000" b="1" dirty="0" smtClean="0">
                <a:solidFill>
                  <a:prstClr val="black"/>
                </a:solidFill>
              </a:rPr>
              <a:t/>
            </a:r>
            <a:br>
              <a:rPr lang="cs-CZ" sz="4000" b="1" dirty="0" smtClean="0">
                <a:solidFill>
                  <a:prstClr val="black"/>
                </a:solidFill>
              </a:rPr>
            </a:br>
            <a:r>
              <a:rPr lang="cs-CZ" sz="4000" b="1" dirty="0" smtClean="0">
                <a:solidFill>
                  <a:prstClr val="black"/>
                </a:solidFill>
              </a:rPr>
              <a:t>                     T   </a:t>
            </a:r>
            <a:r>
              <a:rPr lang="cs-CZ" sz="4000" b="1" dirty="0" err="1">
                <a:solidFill>
                  <a:prstClr val="black"/>
                </a:solidFill>
              </a:rPr>
              <a:t>t</a:t>
            </a:r>
            <a:r>
              <a:rPr lang="cs-CZ" sz="4000" b="1" dirty="0">
                <a:solidFill>
                  <a:prstClr val="black"/>
                </a:solidFill>
              </a:rPr>
              <a:t/>
            </a:r>
            <a:br>
              <a:rPr lang="cs-CZ" sz="4000" b="1" dirty="0">
                <a:solidFill>
                  <a:prstClr val="black"/>
                </a:solidFill>
              </a:rPr>
            </a:br>
            <a:r>
              <a:rPr lang="cs-CZ" sz="4000" b="1" dirty="0">
                <a:solidFill>
                  <a:prstClr val="black"/>
                </a:solidFill>
              </a:rPr>
              <a:t>  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r>
              <a:rPr lang="cs-CZ" sz="2800" dirty="0">
                <a:solidFill>
                  <a:prstClr val="black"/>
                </a:solidFill>
              </a:rPr>
              <a:t>TA               TE             TO             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12" y="2051721"/>
            <a:ext cx="1041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686" y="2051721"/>
            <a:ext cx="1008112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5201913"/>
              </p:ext>
            </p:extLst>
          </p:nvPr>
        </p:nvGraphicFramePr>
        <p:xfrm>
          <a:off x="583842" y="2833008"/>
          <a:ext cx="1546820" cy="4428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7803"/>
                <a:gridCol w="283099"/>
                <a:gridCol w="232508"/>
                <a:gridCol w="257803"/>
                <a:gridCol w="257804"/>
                <a:gridCol w="257803"/>
              </a:tblGrid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577842"/>
              </p:ext>
            </p:extLst>
          </p:nvPr>
        </p:nvGraphicFramePr>
        <p:xfrm>
          <a:off x="2995140" y="2915816"/>
          <a:ext cx="129520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041"/>
                <a:gridCol w="259041"/>
                <a:gridCol w="259040"/>
                <a:gridCol w="259041"/>
                <a:gridCol w="25904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290" y="3600253"/>
            <a:ext cx="1043755" cy="1043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3225737"/>
              </p:ext>
            </p:extLst>
          </p:nvPr>
        </p:nvGraphicFramePr>
        <p:xfrm>
          <a:off x="4005063" y="4860032"/>
          <a:ext cx="187220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7458"/>
                <a:gridCol w="267459"/>
                <a:gridCol w="267458"/>
                <a:gridCol w="267458"/>
                <a:gridCol w="267458"/>
                <a:gridCol w="267459"/>
                <a:gridCol w="2674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12" y="3492240"/>
            <a:ext cx="1259779" cy="12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5648764"/>
              </p:ext>
            </p:extLst>
          </p:nvPr>
        </p:nvGraphicFramePr>
        <p:xfrm>
          <a:off x="836712" y="4860032"/>
          <a:ext cx="1313532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8383"/>
                <a:gridCol w="328383"/>
                <a:gridCol w="328383"/>
                <a:gridCol w="328383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09" y="5811045"/>
            <a:ext cx="5694363" cy="80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V="1">
            <a:off x="941901" y="5971357"/>
            <a:ext cx="288032" cy="2421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941901" y="6217159"/>
            <a:ext cx="288032" cy="1899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020963" y="6010063"/>
            <a:ext cx="288032" cy="2421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023642" y="6239892"/>
            <a:ext cx="288032" cy="1899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5061989" y="5968379"/>
            <a:ext cx="360041" cy="2421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074773" y="6227549"/>
            <a:ext cx="360041" cy="1899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67" y="6721486"/>
            <a:ext cx="5832648" cy="1509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378038" y="7452320"/>
            <a:ext cx="3209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93061" y="7452408"/>
            <a:ext cx="4588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TETA           TÁTA           OTA          TOM          PEPA</a:t>
            </a:r>
            <a:endParaRPr lang="cs-CZ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1371479" y="1356445"/>
            <a:ext cx="0" cy="6232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endCxn id="5" idx="0"/>
          </p:cNvCxnSpPr>
          <p:nvPr/>
        </p:nvCxnSpPr>
        <p:spPr>
          <a:xfrm flipH="1">
            <a:off x="3642742" y="1619672"/>
            <a:ext cx="2162522" cy="4320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1026"/>
          <p:cNvCxnSpPr/>
          <p:nvPr/>
        </p:nvCxnSpPr>
        <p:spPr>
          <a:xfrm flipH="1">
            <a:off x="1988840" y="1403648"/>
            <a:ext cx="1008112" cy="21966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>
            <a:off x="4419290" y="1403648"/>
            <a:ext cx="413283" cy="21966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088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0"/>
            <a:ext cx="6172200" cy="39553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3. Teta má                    .   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u="sng" dirty="0" smtClean="0">
                <a:solidFill>
                  <a:prstClr val="black"/>
                </a:solidFill>
              </a:rPr>
              <a:t>TELE</a:t>
            </a:r>
            <a:endParaRPr lang="cs-CZ" sz="1400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Máma má                . </a:t>
            </a:r>
            <a:r>
              <a:rPr lang="cs-CZ" sz="1400" dirty="0" smtClean="0">
                <a:solidFill>
                  <a:prstClr val="black"/>
                </a:solidFill>
              </a:rPr>
              <a:t>    </a:t>
            </a:r>
            <a:r>
              <a:rPr lang="cs-CZ" sz="1400" u="sng" dirty="0" smtClean="0">
                <a:solidFill>
                  <a:prstClr val="black"/>
                </a:solidFill>
              </a:rPr>
              <a:t>JABLKO</a:t>
            </a:r>
            <a:endParaRPr lang="cs-CZ" sz="1400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Táta má                 . </a:t>
            </a:r>
            <a:r>
              <a:rPr lang="cs-CZ" sz="1400" dirty="0" smtClean="0">
                <a:solidFill>
                  <a:prstClr val="black"/>
                </a:solidFill>
              </a:rPr>
              <a:t>        </a:t>
            </a:r>
            <a:r>
              <a:rPr lang="cs-CZ" sz="1400" u="sng" dirty="0" smtClean="0">
                <a:solidFill>
                  <a:prstClr val="black"/>
                </a:solidFill>
              </a:rPr>
              <a:t>PILA</a:t>
            </a:r>
            <a:endParaRPr lang="cs-CZ" sz="1400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4. Máme tetu Emu.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Teta Ema má </a:t>
            </a:r>
            <a:r>
              <a:rPr lang="cs-CZ" sz="1400" dirty="0" err="1">
                <a:solidFill>
                  <a:prstClr val="black"/>
                </a:solidFill>
              </a:rPr>
              <a:t>mimino</a:t>
            </a:r>
            <a:r>
              <a:rPr lang="cs-CZ" sz="1400" dirty="0">
                <a:solidFill>
                  <a:prstClr val="black"/>
                </a:solidFill>
              </a:rPr>
              <a:t> Toma.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Tom má mámu i tátu. 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Táto!  Mámo!   Tome!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04" y="323528"/>
            <a:ext cx="5127625" cy="130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316" y="1855168"/>
            <a:ext cx="631031" cy="631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116" y="2555776"/>
            <a:ext cx="250449" cy="43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957" y="3180631"/>
            <a:ext cx="287750" cy="308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045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302</Words>
  <Application>Microsoft Office PowerPoint</Application>
  <PresentationFormat>Předvádění na obrazovce (4:3)</PresentationFormat>
  <Paragraphs>82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Otevřená slabika s písmenem T, t</vt:lpstr>
      <vt:lpstr>T   t    TA               TE             TO             TU</vt:lpstr>
      <vt:lpstr>To</vt:lpstr>
      <vt:lpstr>Úkoly: 1. Přiřaď slabiky k obrázkům, čti slabiky, slova. 2. Přečti, kdo sedí ve vlaku, napiš,  kdo sedí ve druhém vlaku. 3. Místo obrázku napiš slovo. 4. Čti věty. </vt:lpstr>
      <vt:lpstr>Řešení:                      T   t       TA               TE             TO             TU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 s</dc:title>
  <dc:creator>Zaneta</dc:creator>
  <cp:lastModifiedBy>Zaneta</cp:lastModifiedBy>
  <cp:revision>32</cp:revision>
  <dcterms:created xsi:type="dcterms:W3CDTF">2011-12-27T19:01:51Z</dcterms:created>
  <dcterms:modified xsi:type="dcterms:W3CDTF">2012-05-09T13:12:50Z</dcterms:modified>
</cp:coreProperties>
</file>