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56" r:id="rId3"/>
    <p:sldId id="257" r:id="rId4"/>
    <p:sldId id="258" r:id="rId5"/>
    <p:sldId id="259" r:id="rId6"/>
    <p:sldId id="260" r:id="rId7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/>
    <p:restoredTop sz="85968" autoAdjust="0"/>
  </p:normalViewPr>
  <p:slideViewPr>
    <p:cSldViewPr>
      <p:cViewPr>
        <p:scale>
          <a:sx n="100" d="100"/>
          <a:sy n="100" d="100"/>
        </p:scale>
        <p:origin x="-1872" y="-72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7CED11-D500-40A7-B197-526ED5FDA114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475E71-62B1-4E41-BC9E-7A3BB7AD79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5376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475E71-62B1-4E41-BC9E-7A3BB7AD791C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17070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C26C-22F3-4B36-A964-D418C9F694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2AB0-6615-4714-8231-7DF03A29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63270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C26C-22F3-4B36-A964-D418C9F694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2AB0-6615-4714-8231-7DF03A29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630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C26C-22F3-4B36-A964-D418C9F694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2AB0-6615-4714-8231-7DF03A29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115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C26C-22F3-4B36-A964-D418C9F694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2AB0-6615-4714-8231-7DF03A29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165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C26C-22F3-4B36-A964-D418C9F694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2AB0-6615-4714-8231-7DF03A29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867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C26C-22F3-4B36-A964-D418C9F694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2AB0-6615-4714-8231-7DF03A29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276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C26C-22F3-4B36-A964-D418C9F694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2AB0-6615-4714-8231-7DF03A29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7134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C26C-22F3-4B36-A964-D418C9F694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2AB0-6615-4714-8231-7DF03A29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705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C26C-22F3-4B36-A964-D418C9F694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2AB0-6615-4714-8231-7DF03A29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672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C26C-22F3-4B36-A964-D418C9F694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2AB0-6615-4714-8231-7DF03A29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257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DC26C-22F3-4B36-A964-D418C9F694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862AB0-6615-4714-8231-7DF03A29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1071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FDC26C-22F3-4B36-A964-D418C9F69481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862AB0-6615-4714-8231-7DF03A2967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3729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superia.cz/zeny/zrzka.php" TargetMode="External"/><Relationship Id="rId2" Type="http://schemas.openxmlformats.org/officeDocument/2006/relationships/hyperlink" Target="http://office.microsoft.com/cs-cz/images/results.aspx?ex=2&amp;qu=jahod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obrazky.superia.cz/kvetiny/jirina.php" TargetMode="External"/><Relationship Id="rId4" Type="http://schemas.openxmlformats.org/officeDocument/2006/relationships/hyperlink" Target="http://office.microsoft.com/cs-cz/images/results.aspx?qu=jogurt&amp;ex=1&amp;origin=FX010132103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em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11" Type="http://schemas.openxmlformats.org/officeDocument/2006/relationships/image" Target="../media/image1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emf"/><Relationship Id="rId3" Type="http://schemas.openxmlformats.org/officeDocument/2006/relationships/image" Target="../media/image4.png"/><Relationship Id="rId7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10" Type="http://schemas.openxmlformats.org/officeDocument/2006/relationships/image" Target="../media/image1.png"/><Relationship Id="rId4" Type="http://schemas.openxmlformats.org/officeDocument/2006/relationships/image" Target="../media/image8.png"/><Relationship Id="rId9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0648" y="179512"/>
            <a:ext cx="6172200" cy="12534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Písmeno J, j - vyvození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8640" y="971600"/>
            <a:ext cx="6408712" cy="6840760"/>
          </a:xfrm>
        </p:spPr>
        <p:txBody>
          <a:bodyPr>
            <a:no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Jazyková výchova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(český jazyk pro 1. 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</a:t>
            </a:r>
            <a:r>
              <a:rPr lang="cs-CZ" sz="1600" b="1" dirty="0" smtClean="0">
                <a:solidFill>
                  <a:prstClr val="black"/>
                </a:solidFill>
              </a:rPr>
              <a:t>: </a:t>
            </a:r>
            <a:r>
              <a:rPr lang="cs-CZ" sz="1600" dirty="0" smtClean="0">
                <a:solidFill>
                  <a:prstClr val="black"/>
                </a:solidFill>
              </a:rPr>
              <a:t>CZ.1.07/1.4.00/21.0866</a:t>
            </a:r>
            <a:endParaRPr lang="cs-CZ" sz="1600" b="1" dirty="0"/>
          </a:p>
          <a:p>
            <a:pPr marL="0" indent="0">
              <a:buNone/>
            </a:pPr>
            <a:r>
              <a:rPr lang="cs-CZ" sz="1600" b="1" dirty="0"/>
              <a:t>Šablona:  </a:t>
            </a:r>
            <a:r>
              <a:rPr lang="cs-CZ" sz="1600" dirty="0"/>
              <a:t>I/2 Inovace a zkvalitnění výuky směřující k rozvoji     </a:t>
            </a:r>
          </a:p>
          <a:p>
            <a:pPr marL="0" indent="0">
              <a:buNone/>
            </a:pPr>
            <a:r>
              <a:rPr lang="cs-CZ" sz="1600" dirty="0"/>
              <a:t>                 čtenářské a informační </a:t>
            </a:r>
            <a:r>
              <a:rPr lang="cs-CZ" sz="1600" dirty="0" smtClean="0"/>
              <a:t>gramotnosti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VY_12_INOVACE_12_Písmeno  </a:t>
            </a:r>
            <a:r>
              <a:rPr lang="cs-CZ" sz="1600" dirty="0" smtClean="0">
                <a:solidFill>
                  <a:prstClr val="black"/>
                </a:solidFill>
              </a:rPr>
              <a:t>J, j </a:t>
            </a:r>
            <a:r>
              <a:rPr lang="cs-CZ" sz="1600" dirty="0">
                <a:solidFill>
                  <a:prstClr val="black"/>
                </a:solidFill>
              </a:rPr>
              <a:t>- vyvození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1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</a:t>
            </a:r>
            <a:r>
              <a:rPr lang="cs-CZ" sz="1600" b="1" dirty="0">
                <a:solidFill>
                  <a:prstClr val="black"/>
                </a:solidFill>
              </a:rPr>
              <a:t> </a:t>
            </a:r>
            <a:r>
              <a:rPr lang="cs-CZ" sz="1600" dirty="0">
                <a:solidFill>
                  <a:prstClr val="black"/>
                </a:solidFill>
              </a:rPr>
              <a:t>ČJ  č. </a:t>
            </a:r>
            <a:r>
              <a:rPr lang="cs-CZ" sz="1600" dirty="0" smtClean="0">
                <a:solidFill>
                  <a:prstClr val="black"/>
                </a:solidFill>
              </a:rPr>
              <a:t>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Helena Ostřanská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18. </a:t>
            </a:r>
            <a:r>
              <a:rPr lang="cs-CZ" sz="1600" dirty="0">
                <a:solidFill>
                  <a:prstClr val="black"/>
                </a:solidFill>
              </a:rPr>
              <a:t>8. </a:t>
            </a:r>
            <a:r>
              <a:rPr lang="cs-CZ" sz="1600" dirty="0" smtClean="0">
                <a:solidFill>
                  <a:prstClr val="black"/>
                </a:solidFill>
              </a:rPr>
              <a:t>2011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Předmět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Český jazyk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první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</a:rPr>
              <a:t>Pracovní </a:t>
            </a:r>
            <a:r>
              <a:rPr lang="cs-CZ" sz="1600" dirty="0">
                <a:solidFill>
                  <a:prstClr val="black"/>
                </a:solidFill>
              </a:rPr>
              <a:t>list pro žáky 1. </a:t>
            </a:r>
            <a:r>
              <a:rPr lang="cs-CZ" sz="1600" dirty="0" smtClean="0">
                <a:solidFill>
                  <a:prstClr val="black"/>
                </a:solidFill>
              </a:rPr>
              <a:t>ročníku k procvičení slabik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s písmenem </a:t>
            </a:r>
            <a:r>
              <a:rPr lang="cs-CZ" sz="1600" b="1" dirty="0" smtClean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J, j. Čtení a skládání dvouslabičných slov. 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Je </a:t>
            </a:r>
            <a:r>
              <a:rPr lang="cs-CZ" sz="1600" dirty="0">
                <a:solidFill>
                  <a:prstClr val="black"/>
                </a:solidFill>
              </a:rPr>
              <a:t>určen pro samostatnou </a:t>
            </a:r>
            <a:r>
              <a:rPr lang="cs-CZ" sz="1600" dirty="0" smtClean="0">
                <a:solidFill>
                  <a:prstClr val="black"/>
                </a:solidFill>
              </a:rPr>
              <a:t>práci žáků</a:t>
            </a:r>
            <a:r>
              <a:rPr lang="cs-CZ" sz="1600" dirty="0">
                <a:solidFill>
                  <a:prstClr val="black"/>
                </a:solidFill>
              </a:rPr>
              <a:t>, společná 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  kontrola </a:t>
            </a:r>
            <a:r>
              <a:rPr lang="cs-CZ" sz="1600" dirty="0">
                <a:solidFill>
                  <a:prstClr val="black"/>
                </a:solidFill>
              </a:rPr>
              <a:t>proběhne na </a:t>
            </a:r>
            <a:r>
              <a:rPr lang="cs-CZ" sz="1600" dirty="0" smtClean="0">
                <a:solidFill>
                  <a:prstClr val="black"/>
                </a:solidFill>
              </a:rPr>
              <a:t>interaktivní  </a:t>
            </a:r>
            <a:r>
              <a:rPr lang="cs-CZ" sz="1600" dirty="0">
                <a:solidFill>
                  <a:prstClr val="black"/>
                </a:solidFill>
              </a:rPr>
              <a:t>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slabika – slovo - věta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</a:t>
            </a:r>
            <a:r>
              <a:rPr lang="cs-CZ" sz="1600" b="1" dirty="0" smtClean="0">
                <a:solidFill>
                  <a:prstClr val="black"/>
                </a:solidFill>
              </a:rPr>
              <a:t>: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400" dirty="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 sz="1400" dirty="0">
                <a:solidFill>
                  <a:prstClr val="black"/>
                </a:solidFill>
                <a:hlinkClick r:id="rId2"/>
              </a:rPr>
              <a:t>://office.microsoft.com/cs-cz/images/results.aspx?ex=2&amp;qu=jahoda#ai:MC900436899|mt:0</a:t>
            </a:r>
            <a:r>
              <a:rPr lang="cs-CZ" sz="1400" dirty="0" smtClean="0">
                <a:solidFill>
                  <a:prstClr val="black"/>
                </a:solidFill>
                <a:hlinkClick r:id="rId2"/>
              </a:rPr>
              <a:t>|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400" dirty="0" smtClean="0">
                <a:solidFill>
                  <a:prstClr val="black"/>
                </a:solidFill>
                <a:hlinkClick r:id="rId3"/>
              </a:rPr>
              <a:t>http</a:t>
            </a:r>
            <a:r>
              <a:rPr lang="cs-CZ" sz="1400" dirty="0">
                <a:solidFill>
                  <a:prstClr val="black"/>
                </a:solidFill>
                <a:hlinkClick r:id="rId3"/>
              </a:rPr>
              <a:t>://</a:t>
            </a:r>
            <a:r>
              <a:rPr lang="cs-CZ" sz="1400" dirty="0" smtClean="0">
                <a:solidFill>
                  <a:prstClr val="black"/>
                </a:solidFill>
                <a:hlinkClick r:id="rId3"/>
              </a:rPr>
              <a:t>obrazky.superia.cz/zeny/zrzka.php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400" dirty="0" smtClean="0">
                <a:solidFill>
                  <a:prstClr val="black"/>
                </a:solidFill>
                <a:hlinkClick r:id="rId4"/>
              </a:rPr>
              <a:t>http</a:t>
            </a:r>
            <a:r>
              <a:rPr lang="cs-CZ" sz="1400" dirty="0">
                <a:solidFill>
                  <a:prstClr val="black"/>
                </a:solidFill>
                <a:hlinkClick r:id="rId4"/>
              </a:rPr>
              <a:t>://office.microsoft.com/cs-cz/images/results.aspx?qu=jogurt&amp;ex=1&amp;origin=FX010132103#ai:MC900411900</a:t>
            </a:r>
            <a:r>
              <a:rPr lang="cs-CZ" sz="1400" dirty="0" smtClean="0">
                <a:solidFill>
                  <a:prstClr val="black"/>
                </a:solidFill>
                <a:hlinkClick r:id="rId4"/>
              </a:rPr>
              <a:t>|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400" dirty="0" smtClean="0">
                <a:solidFill>
                  <a:prstClr val="black"/>
                </a:solidFill>
                <a:hlinkClick r:id="rId5"/>
              </a:rPr>
              <a:t>http</a:t>
            </a:r>
            <a:r>
              <a:rPr lang="cs-CZ" sz="1400" dirty="0">
                <a:solidFill>
                  <a:prstClr val="black"/>
                </a:solidFill>
                <a:hlinkClick r:id="rId5"/>
              </a:rPr>
              <a:t>://</a:t>
            </a:r>
            <a:r>
              <a:rPr lang="cs-CZ" sz="1400" dirty="0" smtClean="0">
                <a:solidFill>
                  <a:prstClr val="black"/>
                </a:solidFill>
                <a:hlinkClick r:id="rId5"/>
              </a:rPr>
              <a:t>obrazky.superia.cz/kvetiny/jirina.php</a:t>
            </a:r>
            <a:endParaRPr lang="cs-CZ" sz="14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4181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48680" y="179512"/>
            <a:ext cx="5829300" cy="1960033"/>
          </a:xfrm>
        </p:spPr>
        <p:txBody>
          <a:bodyPr>
            <a:normAutofit/>
          </a:bodyPr>
          <a:lstStyle/>
          <a:p>
            <a:r>
              <a:rPr lang="cs-CZ" sz="4000" b="1" smtClean="0"/>
              <a:t>J   j</a:t>
            </a:r>
            <a:br>
              <a:rPr lang="cs-CZ" sz="4000" b="1" smtClean="0"/>
            </a:br>
            <a:r>
              <a:rPr lang="cs-CZ" sz="2800" smtClean="0"/>
              <a:t>JA            JE             JI            JO          JU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8680" y="1835696"/>
            <a:ext cx="6120680" cy="3018408"/>
          </a:xfrm>
        </p:spPr>
        <p:txBody>
          <a:bodyPr>
            <a:normAutofit/>
          </a:bodyPr>
          <a:lstStyle/>
          <a:p>
            <a:pPr algn="l"/>
            <a:r>
              <a:rPr lang="cs-CZ" sz="1400" smtClean="0"/>
              <a:t>1. 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720" y="1835696"/>
            <a:ext cx="714375" cy="106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973" y="4067944"/>
            <a:ext cx="685679" cy="689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572" y="1979712"/>
            <a:ext cx="742950" cy="651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2953483"/>
              </p:ext>
            </p:extLst>
          </p:nvPr>
        </p:nvGraphicFramePr>
        <p:xfrm>
          <a:off x="476672" y="2987824"/>
          <a:ext cx="144016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88032"/>
                <a:gridCol w="288032"/>
                <a:gridCol w="28803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1493347"/>
              </p:ext>
            </p:extLst>
          </p:nvPr>
        </p:nvGraphicFramePr>
        <p:xfrm>
          <a:off x="2354594" y="2987824"/>
          <a:ext cx="1728192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88032"/>
                <a:gridCol w="288032"/>
                <a:gridCol w="288032"/>
                <a:gridCol w="288032"/>
              </a:tblGrid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321410"/>
              </p:ext>
            </p:extLst>
          </p:nvPr>
        </p:nvGraphicFramePr>
        <p:xfrm>
          <a:off x="1084807" y="4932040"/>
          <a:ext cx="172819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88032"/>
                <a:gridCol w="288032"/>
                <a:gridCol w="288032"/>
                <a:gridCol w="28803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6758949"/>
              </p:ext>
            </p:extLst>
          </p:nvPr>
        </p:nvGraphicFramePr>
        <p:xfrm>
          <a:off x="3626716" y="4932040"/>
          <a:ext cx="172819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88032"/>
                <a:gridCol w="288032"/>
                <a:gridCol w="288032"/>
                <a:gridCol w="28803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5307737"/>
              </p:ext>
            </p:extLst>
          </p:nvPr>
        </p:nvGraphicFramePr>
        <p:xfrm>
          <a:off x="4843983" y="2987824"/>
          <a:ext cx="1152128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88032"/>
                <a:gridCol w="28803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548680" y="5796136"/>
            <a:ext cx="3273653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 startAt="2"/>
            </a:pPr>
            <a:r>
              <a:rPr lang="cs-CZ" sz="1400" dirty="0" smtClean="0"/>
              <a:t>Jo        já          jí           Já         je           já</a:t>
            </a:r>
          </a:p>
          <a:p>
            <a:endParaRPr lang="cs-CZ" sz="1400" dirty="0" smtClean="0"/>
          </a:p>
          <a:p>
            <a:r>
              <a:rPr lang="cs-CZ" sz="1400" dirty="0"/>
              <a:t> </a:t>
            </a:r>
            <a:r>
              <a:rPr lang="cs-CZ" sz="1400" dirty="0" smtClean="0"/>
              <a:t>        </a:t>
            </a:r>
            <a:r>
              <a:rPr lang="cs-CZ" sz="1400" dirty="0" err="1" smtClean="0"/>
              <a:t>sá</a:t>
            </a:r>
            <a:r>
              <a:rPr lang="cs-CZ" sz="1400" dirty="0" smtClean="0"/>
              <a:t>        la         </a:t>
            </a:r>
            <a:r>
              <a:rPr lang="cs-CZ" sz="1400" dirty="0" err="1" smtClean="0"/>
              <a:t>ja</a:t>
            </a:r>
            <a:r>
              <a:rPr lang="cs-CZ" sz="1400" dirty="0" smtClean="0"/>
              <a:t>           </a:t>
            </a:r>
            <a:r>
              <a:rPr lang="cs-CZ" sz="1400" dirty="0" err="1" smtClean="0"/>
              <a:t>me</a:t>
            </a:r>
            <a:r>
              <a:rPr lang="cs-CZ" sz="1400" dirty="0" smtClean="0"/>
              <a:t>      </a:t>
            </a:r>
            <a:r>
              <a:rPr lang="cs-CZ" sz="1400" dirty="0" err="1" smtClean="0"/>
              <a:t>ma</a:t>
            </a:r>
            <a:r>
              <a:rPr lang="cs-CZ" sz="1400" dirty="0" smtClean="0"/>
              <a:t>         la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6672" y="7308303"/>
            <a:ext cx="36099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3. </a:t>
            </a:r>
            <a:endParaRPr lang="cs-CZ" sz="1400" dirty="0"/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164" y="7045023"/>
            <a:ext cx="1015809" cy="1142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2705" y="6990454"/>
            <a:ext cx="1017587" cy="114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033811" y="781040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</a:t>
            </a:r>
            <a:endParaRPr lang="cs-CZ" dirty="0"/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8593" y="7748209"/>
            <a:ext cx="109696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265907" y="7425043"/>
            <a:ext cx="4443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 A</a:t>
            </a:r>
          </a:p>
          <a:p>
            <a:r>
              <a:rPr lang="cs-CZ" dirty="0" smtClean="0"/>
              <a:t>J Á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41647" y="7348734"/>
            <a:ext cx="5613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</a:p>
          <a:p>
            <a:r>
              <a:rPr lang="cs-CZ" dirty="0" smtClean="0"/>
              <a:t>M  J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509" y="1979712"/>
            <a:ext cx="842392" cy="842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8400" y="3925465"/>
            <a:ext cx="806464" cy="80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19445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04664" y="251520"/>
            <a:ext cx="6172200" cy="1524000"/>
          </a:xfrm>
        </p:spPr>
        <p:txBody>
          <a:bodyPr/>
          <a:lstStyle/>
          <a:p>
            <a:pPr algn="l"/>
            <a:r>
              <a:rPr lang="cs-CZ" dirty="0" smtClean="0"/>
              <a:t>          </a:t>
            </a:r>
            <a:r>
              <a:rPr lang="cs-CZ" sz="1800" u="sng" dirty="0" smtClean="0"/>
              <a:t> _______                                                </a:t>
            </a:r>
            <a:endParaRPr lang="cs-CZ" u="sng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72" y="395536"/>
            <a:ext cx="1032123" cy="1160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9941" y="317787"/>
            <a:ext cx="1099635" cy="1238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08001" y="818292"/>
            <a:ext cx="56137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 M </a:t>
            </a:r>
          </a:p>
          <a:p>
            <a:r>
              <a:rPr lang="cs-CZ" dirty="0" smtClean="0"/>
              <a:t>A 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14377" y="839490"/>
            <a:ext cx="4507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 E</a:t>
            </a:r>
          </a:p>
          <a:p>
            <a:r>
              <a:rPr lang="cs-CZ" dirty="0" smtClean="0"/>
              <a:t>A J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6672" y="2483768"/>
            <a:ext cx="255198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4. Jula jí málo.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Jula je malá a milá.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To je moje máma a můj táta.</a:t>
            </a:r>
          </a:p>
          <a:p>
            <a:r>
              <a:rPr lang="cs-CZ" sz="1400" dirty="0" smtClean="0"/>
              <a:t>    Je tu máma, Pepa, Jája a Tom. 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13176" y="104360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</a:t>
            </a:r>
            <a:endParaRPr lang="cs-CZ" dirty="0"/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89064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400" dirty="0" smtClean="0"/>
              <a:t>Úkoly:</a:t>
            </a:r>
            <a:br>
              <a:rPr lang="cs-CZ" sz="1400" dirty="0" smtClean="0"/>
            </a:br>
            <a:r>
              <a:rPr lang="cs-CZ" sz="1400" dirty="0" smtClean="0"/>
              <a:t>1. Čti slabiky. Zapiš do rámečků slabiky s písmenem </a:t>
            </a:r>
            <a:r>
              <a:rPr lang="cs-CZ" sz="1400" b="1" dirty="0" smtClean="0"/>
              <a:t>J.</a:t>
            </a:r>
            <a:br>
              <a:rPr lang="cs-CZ" sz="1400" b="1" dirty="0" smtClean="0"/>
            </a:br>
            <a:r>
              <a:rPr lang="cs-CZ" sz="1400" dirty="0" smtClean="0"/>
              <a:t>2. Ke slabice s prvního řádku přiřaď slovo ze druhého řádku tak, aby vzniklo slovo.</a:t>
            </a:r>
            <a:br>
              <a:rPr lang="cs-CZ" sz="1400" dirty="0" smtClean="0"/>
            </a:br>
            <a:r>
              <a:rPr lang="cs-CZ" sz="1400" dirty="0" smtClean="0"/>
              <a:t>3. Z písmen slož slova a zapiš.</a:t>
            </a:r>
            <a:br>
              <a:rPr lang="cs-CZ" sz="1400" dirty="0" smtClean="0"/>
            </a:br>
            <a:r>
              <a:rPr lang="cs-CZ" sz="1400" dirty="0" smtClean="0"/>
              <a:t>4. Čti věty.</a:t>
            </a:r>
            <a:endParaRPr lang="cs-CZ" sz="1400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0768" y="8217328"/>
            <a:ext cx="4535817" cy="926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4845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9660" y="0"/>
            <a:ext cx="6172200" cy="1524000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>
                <a:solidFill>
                  <a:prstClr val="black"/>
                </a:solidFill>
              </a:rPr>
              <a:t>Řešení: </a:t>
            </a:r>
            <a:r>
              <a:rPr lang="cs-CZ" sz="4000" b="1" dirty="0" smtClean="0">
                <a:solidFill>
                  <a:prstClr val="black"/>
                </a:solidFill>
              </a:rPr>
              <a:t/>
            </a:r>
            <a:br>
              <a:rPr lang="cs-CZ" sz="4000" b="1" dirty="0" smtClean="0">
                <a:solidFill>
                  <a:prstClr val="black"/>
                </a:solidFill>
              </a:rPr>
            </a:br>
            <a:r>
              <a:rPr lang="cs-CZ" sz="4000" b="1" dirty="0" smtClean="0">
                <a:solidFill>
                  <a:prstClr val="black"/>
                </a:solidFill>
              </a:rPr>
              <a:t>                      J   </a:t>
            </a:r>
            <a:r>
              <a:rPr lang="cs-CZ" sz="4000" b="1" dirty="0" err="1" smtClean="0">
                <a:solidFill>
                  <a:prstClr val="black"/>
                </a:solidFill>
              </a:rPr>
              <a:t>j</a:t>
            </a:r>
            <a:r>
              <a:rPr lang="cs-CZ" sz="4000" b="1" dirty="0" smtClean="0">
                <a:solidFill>
                  <a:prstClr val="black"/>
                </a:solidFill>
              </a:rPr>
              <a:t/>
            </a:r>
            <a:br>
              <a:rPr lang="cs-CZ" sz="4000" b="1" dirty="0" smtClean="0">
                <a:solidFill>
                  <a:prstClr val="black"/>
                </a:solidFill>
              </a:rPr>
            </a:br>
            <a:r>
              <a:rPr lang="cs-CZ" sz="4000" b="1" dirty="0" smtClean="0">
                <a:solidFill>
                  <a:prstClr val="black"/>
                </a:solidFill>
              </a:rPr>
              <a:t>    </a:t>
            </a:r>
            <a:r>
              <a:rPr lang="cs-CZ" sz="2800" dirty="0" smtClean="0">
                <a:solidFill>
                  <a:prstClr val="black"/>
                </a:solidFill>
              </a:rPr>
              <a:t>JA            JE             JI            JO          JU</a:t>
            </a:r>
            <a:endParaRPr lang="cs-CZ" dirty="0"/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7973" y="4067944"/>
            <a:ext cx="685679" cy="6899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8572" y="1979712"/>
            <a:ext cx="742950" cy="6511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4530139"/>
              </p:ext>
            </p:extLst>
          </p:nvPr>
        </p:nvGraphicFramePr>
        <p:xfrm>
          <a:off x="476672" y="2987824"/>
          <a:ext cx="1440160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88032"/>
                <a:gridCol w="288032"/>
                <a:gridCol w="28803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3976449"/>
              </p:ext>
            </p:extLst>
          </p:nvPr>
        </p:nvGraphicFramePr>
        <p:xfrm>
          <a:off x="2354594" y="2987824"/>
          <a:ext cx="1728192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88032"/>
                <a:gridCol w="288032"/>
                <a:gridCol w="288032"/>
                <a:gridCol w="28803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/>
                        <a:t>J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6373094"/>
              </p:ext>
            </p:extLst>
          </p:nvPr>
        </p:nvGraphicFramePr>
        <p:xfrm>
          <a:off x="1084807" y="4932040"/>
          <a:ext cx="172819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88032"/>
                <a:gridCol w="288032"/>
                <a:gridCol w="288032"/>
                <a:gridCol w="28803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6092274"/>
              </p:ext>
            </p:extLst>
          </p:nvPr>
        </p:nvGraphicFramePr>
        <p:xfrm>
          <a:off x="3626716" y="4932040"/>
          <a:ext cx="1728192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88032"/>
                <a:gridCol w="288032"/>
                <a:gridCol w="288032"/>
                <a:gridCol w="28803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1322119"/>
              </p:ext>
            </p:extLst>
          </p:nvPr>
        </p:nvGraphicFramePr>
        <p:xfrm>
          <a:off x="4843983" y="2987824"/>
          <a:ext cx="1152128" cy="370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8032"/>
                <a:gridCol w="288032"/>
                <a:gridCol w="288032"/>
                <a:gridCol w="28803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509" y="1979712"/>
            <a:ext cx="842392" cy="842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8400" y="3925465"/>
            <a:ext cx="806464" cy="80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728" y="1867462"/>
            <a:ext cx="713294" cy="10668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08111" y="1974130"/>
            <a:ext cx="3209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345" y="5940151"/>
            <a:ext cx="3279775" cy="804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6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423" y="7048741"/>
            <a:ext cx="1015809" cy="1142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9480" y="7006337"/>
            <a:ext cx="1017587" cy="1146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79660" y="7425537"/>
            <a:ext cx="32092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3.</a:t>
            </a:r>
            <a:endParaRPr lang="cs-CZ" sz="1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255670" y="7410148"/>
            <a:ext cx="35616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 A</a:t>
            </a:r>
          </a:p>
          <a:p>
            <a:r>
              <a:rPr lang="cs-CZ" dirty="0" smtClean="0"/>
              <a:t>J Á        </a:t>
            </a: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u="sng" dirty="0" smtClean="0"/>
              <a:t>JÁJA</a:t>
            </a:r>
            <a:r>
              <a:rPr lang="cs-CZ" dirty="0" smtClean="0"/>
              <a:t>                                   </a:t>
            </a:r>
            <a:r>
              <a:rPr lang="cs-CZ" u="sng" dirty="0" smtClean="0"/>
              <a:t>JÍM</a:t>
            </a:r>
            <a:endParaRPr lang="cs-CZ" u="sng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88509" y="7394504"/>
            <a:ext cx="6194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Í</a:t>
            </a:r>
          </a:p>
          <a:p>
            <a:r>
              <a:rPr lang="cs-CZ" dirty="0" smtClean="0"/>
              <a:t>M  J</a:t>
            </a:r>
            <a:endParaRPr lang="cs-CZ" dirty="0"/>
          </a:p>
        </p:txBody>
      </p:sp>
      <p:cxnSp>
        <p:nvCxnSpPr>
          <p:cNvPr id="21" name="Přímá spojnice se šipkou 20"/>
          <p:cNvCxnSpPr/>
          <p:nvPr/>
        </p:nvCxnSpPr>
        <p:spPr>
          <a:xfrm flipH="1">
            <a:off x="969941" y="6156176"/>
            <a:ext cx="285729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871632" y="6156176"/>
            <a:ext cx="54925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1340768" y="6156176"/>
            <a:ext cx="1460741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>
            <a:off x="836712" y="6156176"/>
            <a:ext cx="257916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1772816" y="6156176"/>
            <a:ext cx="57606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>
            <a:off x="2996952" y="6156176"/>
            <a:ext cx="41892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5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7741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0"/>
            <a:ext cx="6172200" cy="395536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Řešení: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spcBef>
                <a:spcPts val="0"/>
              </a:spcBef>
              <a:buNone/>
            </a:pPr>
            <a:r>
              <a:rPr lang="cs-CZ" sz="1400" dirty="0" smtClean="0">
                <a:solidFill>
                  <a:prstClr val="black"/>
                </a:solidFill>
              </a:rPr>
              <a:t>4.  Jula </a:t>
            </a:r>
            <a:r>
              <a:rPr lang="cs-CZ" sz="1400" dirty="0">
                <a:solidFill>
                  <a:prstClr val="black"/>
                </a:solidFill>
              </a:rPr>
              <a:t>jí málo.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400" dirty="0">
                <a:solidFill>
                  <a:prstClr val="black"/>
                </a:solidFill>
              </a:rPr>
              <a:t>    Jula je malá a milá.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400" dirty="0">
                <a:solidFill>
                  <a:prstClr val="black"/>
                </a:solidFill>
              </a:rPr>
              <a:t>    To je moje máma a můj táta.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1400" dirty="0">
                <a:solidFill>
                  <a:prstClr val="black"/>
                </a:solidFill>
              </a:rPr>
              <a:t>    Je tu máma, Pepa, Jája a Tom.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672" y="395536"/>
            <a:ext cx="1032123" cy="1160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3016" y="317787"/>
            <a:ext cx="1099635" cy="1238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64704" y="776358"/>
            <a:ext cx="76881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  M                                                   L    E</a:t>
            </a:r>
          </a:p>
          <a:p>
            <a:r>
              <a:rPr lang="cs-CZ" dirty="0" smtClean="0"/>
              <a:t>A  Á      </a:t>
            </a:r>
            <a:r>
              <a:rPr lang="cs-CZ" dirty="0"/>
              <a:t> </a:t>
            </a:r>
            <a:r>
              <a:rPr lang="cs-CZ" u="sng" dirty="0" smtClean="0"/>
              <a:t>JÁMA </a:t>
            </a:r>
            <a:r>
              <a:rPr lang="cs-CZ" dirty="0" smtClean="0"/>
              <a:t>                                 A    J          </a:t>
            </a:r>
            <a:r>
              <a:rPr lang="cs-CZ" dirty="0"/>
              <a:t> </a:t>
            </a:r>
            <a:r>
              <a:rPr lang="cs-CZ" u="sng" dirty="0" smtClean="0"/>
              <a:t>ALEJ</a:t>
            </a:r>
            <a:r>
              <a:rPr lang="cs-CZ" dirty="0" smtClean="0"/>
              <a:t>                                   </a:t>
            </a:r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180" y="8216900"/>
            <a:ext cx="4535487" cy="92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460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305</Words>
  <Application>Microsoft Office PowerPoint</Application>
  <PresentationFormat>Předvádění na obrazovce (4:3)</PresentationFormat>
  <Paragraphs>72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Písmeno J, j - vyvození</vt:lpstr>
      <vt:lpstr>J   j JA            JE             JI            JO          JU</vt:lpstr>
      <vt:lpstr>           _______                                                </vt:lpstr>
      <vt:lpstr>Úkoly: 1. Čti slabiky. Zapiš do rámečků slabiky s písmenem J. 2. Ke slabice s prvního řádku přiřaď slovo ze druhého řádku tak, aby vzniklo slovo. 3. Z písmen slož slova a zapiš. 4. Čti věty.</vt:lpstr>
      <vt:lpstr>Řešení:                        J   j     JA            JE             JI            JO          JU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   j JA            JE             JI            JO          JU</dc:title>
  <dc:creator>Zaneta</dc:creator>
  <cp:lastModifiedBy>Zaneta</cp:lastModifiedBy>
  <cp:revision>19</cp:revision>
  <dcterms:created xsi:type="dcterms:W3CDTF">2011-12-28T07:30:33Z</dcterms:created>
  <dcterms:modified xsi:type="dcterms:W3CDTF">2012-05-09T13:13:25Z</dcterms:modified>
</cp:coreProperties>
</file>