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60" r:id="rId4"/>
    <p:sldId id="258" r:id="rId5"/>
    <p:sldId id="259" r:id="rId6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158" autoAdjust="0"/>
  </p:normalViewPr>
  <p:slideViewPr>
    <p:cSldViewPr>
      <p:cViewPr>
        <p:scale>
          <a:sx n="100" d="100"/>
          <a:sy n="100" d="100"/>
        </p:scale>
        <p:origin x="-1224" y="240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02B98-5CCF-4ECB-BE64-0DF89EB7614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5C454-3356-4939-AA73-CDF4EAB70D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501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02B98-5CCF-4ECB-BE64-0DF89EB7614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5C454-3356-4939-AA73-CDF4EAB70D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732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02B98-5CCF-4ECB-BE64-0DF89EB7614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5C454-3356-4939-AA73-CDF4EAB70D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42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02B98-5CCF-4ECB-BE64-0DF89EB7614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5C454-3356-4939-AA73-CDF4EAB70D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3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02B98-5CCF-4ECB-BE64-0DF89EB7614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5C454-3356-4939-AA73-CDF4EAB70D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925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02B98-5CCF-4ECB-BE64-0DF89EB7614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5C454-3356-4939-AA73-CDF4EAB70D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070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02B98-5CCF-4ECB-BE64-0DF89EB7614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5C454-3356-4939-AA73-CDF4EAB70D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357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02B98-5CCF-4ECB-BE64-0DF89EB7614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5C454-3356-4939-AA73-CDF4EAB70D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651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02B98-5CCF-4ECB-BE64-0DF89EB7614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5C454-3356-4939-AA73-CDF4EAB70D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576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02B98-5CCF-4ECB-BE64-0DF89EB7614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5C454-3356-4939-AA73-CDF4EAB70D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04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02B98-5CCF-4ECB-BE64-0DF89EB7614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5C454-3356-4939-AA73-CDF4EAB70D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38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02B98-5CCF-4ECB-BE64-0DF89EB7614D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05C454-3356-4939-AA73-CDF4EAB70D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157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Otevřené slabiky s písmeny M,L,S,P,T,J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632" y="2133601"/>
            <a:ext cx="6398468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</a:t>
            </a:r>
            <a:r>
              <a:rPr lang="cs-CZ" sz="1600" b="1" dirty="0" smtClean="0">
                <a:solidFill>
                  <a:prstClr val="black"/>
                </a:solidFill>
              </a:rPr>
              <a:t>projektu: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/>
          </a:p>
          <a:p>
            <a:pPr marL="0" indent="0">
              <a:buNone/>
            </a:pPr>
            <a:r>
              <a:rPr lang="cs-CZ" sz="1600" b="1" dirty="0"/>
              <a:t>Šablona:  </a:t>
            </a:r>
            <a:r>
              <a:rPr lang="cs-CZ" sz="16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600" dirty="0"/>
              <a:t>                 čtenářské a informační </a:t>
            </a:r>
            <a:r>
              <a:rPr lang="cs-CZ" sz="1600" dirty="0" smtClean="0"/>
              <a:t>gramotnosti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VY_12_INOVACE_14_Otevřené slabiky s písmeny M</a:t>
            </a:r>
            <a:r>
              <a:rPr lang="cs-CZ" sz="1600" dirty="0" smtClean="0">
                <a:solidFill>
                  <a:prstClr val="black"/>
                </a:solidFill>
              </a:rPr>
              <a:t>, L, S, P, T, J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</a:t>
            </a:r>
            <a:r>
              <a:rPr lang="cs-CZ" sz="1600" b="1" dirty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ČJ  č. </a:t>
            </a:r>
            <a:r>
              <a:rPr lang="cs-CZ" sz="1600" dirty="0" smtClean="0">
                <a:solidFill>
                  <a:prstClr val="black"/>
                </a:solidFill>
              </a:rPr>
              <a:t>14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25. </a:t>
            </a:r>
            <a:r>
              <a:rPr lang="cs-CZ" sz="1600" dirty="0">
                <a:solidFill>
                  <a:prstClr val="black"/>
                </a:solidFill>
              </a:rPr>
              <a:t>8. </a:t>
            </a:r>
            <a:r>
              <a:rPr lang="cs-CZ" sz="1600" dirty="0" smtClean="0">
                <a:solidFill>
                  <a:prstClr val="black"/>
                </a:solidFill>
              </a:rPr>
              <a:t>2011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</a:rPr>
              <a:t>Pracovní </a:t>
            </a:r>
            <a:r>
              <a:rPr lang="cs-CZ" sz="1600" dirty="0">
                <a:solidFill>
                  <a:prstClr val="black"/>
                </a:solidFill>
              </a:rPr>
              <a:t>list pro žáky 1. ročníku k procvičení </a:t>
            </a:r>
            <a:r>
              <a:rPr lang="cs-CZ" sz="1600" dirty="0" smtClean="0">
                <a:solidFill>
                  <a:prstClr val="black"/>
                </a:solidFill>
              </a:rPr>
              <a:t>čtení slabik,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slov a jednoduchých vět s písmeny M</a:t>
            </a:r>
            <a:r>
              <a:rPr lang="cs-CZ" sz="1600" dirty="0" smtClean="0">
                <a:solidFill>
                  <a:prstClr val="black"/>
                </a:solidFill>
              </a:rPr>
              <a:t>, L, S, P, T, J</a:t>
            </a:r>
            <a:r>
              <a:rPr lang="cs-CZ" sz="1600" dirty="0" smtClean="0">
                <a:solidFill>
                  <a:prstClr val="black"/>
                </a:solidFill>
              </a:rPr>
              <a:t>.  Čtení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s porozuměním.  </a:t>
            </a:r>
            <a:r>
              <a:rPr lang="cs-CZ" sz="1600" dirty="0">
                <a:solidFill>
                  <a:prstClr val="black"/>
                </a:solidFill>
              </a:rPr>
              <a:t>Je určen pro samostatnou práci žáků, 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společná  </a:t>
            </a:r>
            <a:r>
              <a:rPr lang="cs-CZ" sz="1600" dirty="0">
                <a:solidFill>
                  <a:prstClr val="black"/>
                </a:solidFill>
              </a:rPr>
              <a:t>kontrola proběhne na interaktivní 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>
                <a:solidFill>
                  <a:prstClr val="black"/>
                </a:solidFill>
              </a:rPr>
              <a:t>slabika – slovo </a:t>
            </a:r>
            <a:r>
              <a:rPr lang="cs-CZ" sz="1600" dirty="0" smtClean="0">
                <a:solidFill>
                  <a:prstClr val="black"/>
                </a:solidFill>
              </a:rPr>
              <a:t>– věta, začátek a konec věty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</a:t>
            </a:r>
            <a:r>
              <a:rPr lang="cs-CZ" sz="1600" b="1" dirty="0" smtClean="0">
                <a:solidFill>
                  <a:prstClr val="black"/>
                </a:solidFill>
              </a:rPr>
              <a:t>:  </a:t>
            </a:r>
            <a:r>
              <a:rPr lang="cs-CZ" sz="1600" dirty="0" smtClean="0">
                <a:solidFill>
                  <a:prstClr val="black"/>
                </a:solidFill>
              </a:rPr>
              <a:t>ilustrace - autorka</a:t>
            </a:r>
            <a:endParaRPr lang="cs-CZ" sz="1600" b="1" dirty="0">
              <a:solidFill>
                <a:prstClr val="black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923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55" y="0"/>
            <a:ext cx="5829300" cy="539551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Otevřené slabiky s písmeny M,L,S,P,T,J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028700" y="7518400"/>
            <a:ext cx="4800600" cy="293960"/>
          </a:xfrm>
        </p:spPr>
        <p:txBody>
          <a:bodyPr>
            <a:normAutofit fontScale="47500" lnSpcReduction="20000"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4924" y="216386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Měsíc 4"/>
          <p:cNvSpPr/>
          <p:nvPr/>
        </p:nvSpPr>
        <p:spPr>
          <a:xfrm>
            <a:off x="188640" y="539551"/>
            <a:ext cx="720080" cy="1208311"/>
          </a:xfrm>
          <a:prstGeom prst="moo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1292250" y="1572684"/>
            <a:ext cx="1152128" cy="93610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1505657" y="572486"/>
            <a:ext cx="1224136" cy="100019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137" y="1421532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952" y="2219325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112" y="2085975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2088" y="2619375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19325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224" y="1747862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412" y="1152525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208" y="722275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4746" y="469460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4285" y="471085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02480" y="871653"/>
            <a:ext cx="514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380" y="2619375"/>
            <a:ext cx="400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16832" y="3101459"/>
            <a:ext cx="529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14043" y="1841807"/>
            <a:ext cx="421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51007" y="1579857"/>
            <a:ext cx="419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29000" y="2619375"/>
            <a:ext cx="375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53360" y="862717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08018" y="2508788"/>
            <a:ext cx="429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48387" y="1152525"/>
            <a:ext cx="414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16130" y="2170338"/>
            <a:ext cx="437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</a:t>
            </a:r>
            <a:endParaRPr lang="cs-CZ" dirty="0"/>
          </a:p>
        </p:txBody>
      </p:sp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7173704"/>
              </p:ext>
            </p:extLst>
          </p:nvPr>
        </p:nvGraphicFramePr>
        <p:xfrm>
          <a:off x="467361" y="4449073"/>
          <a:ext cx="725314" cy="109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5314"/>
              </a:tblGrid>
              <a:tr h="12361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242147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12361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Rovnoramenný trojúhelník 22"/>
          <p:cNvSpPr/>
          <p:nvPr/>
        </p:nvSpPr>
        <p:spPr>
          <a:xfrm>
            <a:off x="297213" y="3563888"/>
            <a:ext cx="1121021" cy="885185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M</a:t>
            </a:r>
          </a:p>
        </p:txBody>
      </p:sp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288" y="3489072"/>
            <a:ext cx="1146175" cy="197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129" y="3461648"/>
            <a:ext cx="1146175" cy="197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2519130" y="3901281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44746" y="3836224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825962" y="3898952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82079" y="3591175"/>
            <a:ext cx="3609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 </a:t>
            </a:r>
            <a:endParaRPr lang="cs-CZ" sz="1400" dirty="0"/>
          </a:p>
        </p:txBody>
      </p:sp>
      <p:cxnSp>
        <p:nvCxnSpPr>
          <p:cNvPr id="30" name="Přímá spojnice se šipkou 29"/>
          <p:cNvCxnSpPr/>
          <p:nvPr/>
        </p:nvCxnSpPr>
        <p:spPr>
          <a:xfrm flipV="1">
            <a:off x="1418234" y="7444841"/>
            <a:ext cx="40372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13327" y="5557069"/>
            <a:ext cx="5845126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 startAt="2"/>
            </a:pPr>
            <a:r>
              <a:rPr lang="cs-CZ" sz="1400" dirty="0" smtClean="0"/>
              <a:t>MILÁ                    SELE                                                                     MÍSU.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MALÉ                   EMA                                                                     SÍLU.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MALÝ                   MÁMA                              MÁ                             PILU.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MALÁ                  TÁTA                                                                      SÍTO.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MILÝ                     OTA                                                                       LOS.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 smtClean="0"/>
          </a:p>
          <a:p>
            <a:pPr marL="342900" indent="-342900">
              <a:buAutoNum type="arabicPeriod" startAt="3"/>
            </a:pPr>
            <a:r>
              <a:rPr lang="cs-CZ" sz="1400" dirty="0" smtClean="0"/>
              <a:t>                               MÁ JÁJU.                                                                  MALÝ PES.</a:t>
            </a:r>
          </a:p>
          <a:p>
            <a:r>
              <a:rPr lang="cs-CZ" sz="1400" dirty="0" smtClean="0"/>
              <a:t>              MOTÝL             SE TULÍ.                      </a:t>
            </a:r>
            <a:r>
              <a:rPr lang="cs-CZ" sz="800" dirty="0" smtClean="0"/>
              <a:t>.                 </a:t>
            </a:r>
            <a:r>
              <a:rPr lang="cs-CZ" sz="1400" dirty="0" smtClean="0"/>
              <a:t> U LESA LÉTÁ            MOTÝL.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LÍTÁ SEM A TAM.                                                    MILÉ SELE.</a:t>
            </a:r>
            <a:endParaRPr lang="cs-CZ" sz="1400" dirty="0"/>
          </a:p>
        </p:txBody>
      </p:sp>
      <p:cxnSp>
        <p:nvCxnSpPr>
          <p:cNvPr id="1056" name="Přímá spojnice se šipkou 1055"/>
          <p:cNvCxnSpPr/>
          <p:nvPr/>
        </p:nvCxnSpPr>
        <p:spPr>
          <a:xfrm>
            <a:off x="1418234" y="7668344"/>
            <a:ext cx="4037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9" name="Přímá spojnice se šipkou 1058"/>
          <p:cNvCxnSpPr/>
          <p:nvPr/>
        </p:nvCxnSpPr>
        <p:spPr>
          <a:xfrm>
            <a:off x="1418234" y="7668344"/>
            <a:ext cx="40372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2" name="Přímá spojnice se šipkou 1061"/>
          <p:cNvCxnSpPr/>
          <p:nvPr/>
        </p:nvCxnSpPr>
        <p:spPr>
          <a:xfrm flipV="1">
            <a:off x="4704887" y="7444841"/>
            <a:ext cx="422273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5" name="Přímá spojnice se šipkou 1064"/>
          <p:cNvCxnSpPr/>
          <p:nvPr/>
        </p:nvCxnSpPr>
        <p:spPr>
          <a:xfrm>
            <a:off x="4717607" y="7668344"/>
            <a:ext cx="42227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8" name="Přímá spojnice se šipkou 1067"/>
          <p:cNvCxnSpPr/>
          <p:nvPr/>
        </p:nvCxnSpPr>
        <p:spPr>
          <a:xfrm>
            <a:off x="4698259" y="7668344"/>
            <a:ext cx="37296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0955" y="3489072"/>
            <a:ext cx="1146175" cy="197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32546" y="3612560"/>
            <a:ext cx="240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</a:t>
            </a:r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44378" y="4449073"/>
            <a:ext cx="552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5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063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400" dirty="0" smtClean="0"/>
              <a:t>4.  MÁME MIMI EMU.                          __________________________________</a:t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 MÍLA MÁ MÁMU A TÁTU.               __________________________________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     PEPU PÁLÍ PUSA.                               __________________________________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     TOM MÁ PILU.                                   __________________________________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      JULA JÍ U ELY.                                    __________________________________</a:t>
            </a:r>
            <a:endParaRPr lang="cs-CZ" sz="1400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752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5631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1. Zařaď slabiky do domečků.</a:t>
            </a:r>
            <a:br>
              <a:rPr lang="cs-CZ" sz="1400" dirty="0" smtClean="0"/>
            </a:br>
            <a:r>
              <a:rPr lang="cs-CZ" sz="1400" dirty="0" smtClean="0"/>
              <a:t>2. Utvoř slovní spojení. Slož aspoň 1 (2) věty.</a:t>
            </a:r>
            <a:br>
              <a:rPr lang="cs-CZ" sz="1400" dirty="0" smtClean="0"/>
            </a:br>
            <a:r>
              <a:rPr lang="cs-CZ" sz="1400" dirty="0" smtClean="0"/>
              <a:t>3. Vyber a utvoř správnou větu.</a:t>
            </a:r>
            <a:br>
              <a:rPr lang="cs-CZ" sz="1400" dirty="0" smtClean="0"/>
            </a:br>
            <a:r>
              <a:rPr lang="cs-CZ" sz="1400" dirty="0" smtClean="0"/>
              <a:t>4. Přečti věty a vypiš jména dětí.</a:t>
            </a:r>
            <a:endParaRPr lang="cs-CZ" sz="1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752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4664" y="251520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Úkoly: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0568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8640" y="42410"/>
            <a:ext cx="6172200" cy="497141"/>
          </a:xfrm>
        </p:spPr>
        <p:txBody>
          <a:bodyPr>
            <a:noAutofit/>
          </a:bodyPr>
          <a:lstStyle/>
          <a:p>
            <a:pPr algn="l"/>
            <a:r>
              <a:rPr lang="cs-CZ" sz="1400" dirty="0" smtClean="0"/>
              <a:t>Řešení: 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3686175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  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4924" y="216386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Měsíc 4"/>
          <p:cNvSpPr/>
          <p:nvPr/>
        </p:nvSpPr>
        <p:spPr>
          <a:xfrm>
            <a:off x="188640" y="539551"/>
            <a:ext cx="720080" cy="1208311"/>
          </a:xfrm>
          <a:prstGeom prst="moo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1292250" y="1572684"/>
            <a:ext cx="1152128" cy="93610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1505657" y="572486"/>
            <a:ext cx="1224136" cy="100019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137" y="1421532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6650" y="2263782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112" y="2085975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2088" y="2619375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19325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224" y="1747862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412" y="1152525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208" y="722275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0050" y="76906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745" y="196775"/>
            <a:ext cx="13112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408938" y="619744"/>
            <a:ext cx="514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5380" y="2619375"/>
            <a:ext cx="400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16832" y="3101459"/>
            <a:ext cx="529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714043" y="1841807"/>
            <a:ext cx="421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51007" y="1579857"/>
            <a:ext cx="419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645254" y="2686072"/>
            <a:ext cx="375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53135" y="483860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08018" y="2508788"/>
            <a:ext cx="429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748387" y="1152525"/>
            <a:ext cx="414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PY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916130" y="2170338"/>
            <a:ext cx="437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</a:t>
            </a:r>
            <a:endParaRPr lang="cs-CZ" dirty="0"/>
          </a:p>
        </p:txBody>
      </p:sp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2436110"/>
              </p:ext>
            </p:extLst>
          </p:nvPr>
        </p:nvGraphicFramePr>
        <p:xfrm>
          <a:off x="467361" y="4449073"/>
          <a:ext cx="725314" cy="1097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5314"/>
              </a:tblGrid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</a:t>
                      </a:r>
                      <a:endParaRPr lang="cs-CZ" dirty="0"/>
                    </a:p>
                  </a:txBody>
                  <a:tcPr/>
                </a:tc>
              </a:tr>
              <a:tr h="24214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</a:t>
                      </a:r>
                      <a:endParaRPr lang="cs-CZ" dirty="0"/>
                    </a:p>
                  </a:txBody>
                  <a:tcPr/>
                </a:tc>
              </a:tr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9" name="Rovnoramenný trojúhelník 28"/>
          <p:cNvSpPr/>
          <p:nvPr/>
        </p:nvSpPr>
        <p:spPr>
          <a:xfrm>
            <a:off x="297213" y="3563888"/>
            <a:ext cx="1121021" cy="885185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M</a:t>
            </a:r>
          </a:p>
        </p:txBody>
      </p:sp>
      <p:pic>
        <p:nvPicPr>
          <p:cNvPr id="30" name="Picture 2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288" y="3489072"/>
            <a:ext cx="1146175" cy="197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2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129" y="3461648"/>
            <a:ext cx="1146175" cy="197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2519130" y="3901281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344746" y="3836224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825962" y="3898952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82079" y="3591175"/>
            <a:ext cx="3609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 </a:t>
            </a:r>
            <a:endParaRPr lang="cs-CZ" sz="1400" dirty="0"/>
          </a:p>
        </p:txBody>
      </p:sp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725" y="3489072"/>
            <a:ext cx="1146175" cy="197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2532546" y="3612560"/>
            <a:ext cx="240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</a:t>
            </a:r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54640" y="5564712"/>
            <a:ext cx="5845126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 startAt="2"/>
            </a:pPr>
            <a:r>
              <a:rPr lang="cs-CZ" sz="1400" dirty="0" smtClean="0">
                <a:solidFill>
                  <a:srgbClr val="C00000"/>
                </a:solidFill>
              </a:rPr>
              <a:t>MILÁ  </a:t>
            </a:r>
            <a:r>
              <a:rPr lang="cs-CZ" sz="1400" dirty="0" smtClean="0"/>
              <a:t>                 </a:t>
            </a:r>
            <a:r>
              <a:rPr lang="cs-CZ" sz="1400" dirty="0" smtClean="0">
                <a:solidFill>
                  <a:srgbClr val="92D050"/>
                </a:solidFill>
              </a:rPr>
              <a:t> SELE                                                                     </a:t>
            </a:r>
            <a:r>
              <a:rPr lang="cs-CZ" sz="1400" dirty="0" smtClean="0">
                <a:solidFill>
                  <a:srgbClr val="7030A0"/>
                </a:solidFill>
              </a:rPr>
              <a:t>MÍSU.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</a:t>
            </a:r>
            <a:r>
              <a:rPr lang="cs-CZ" sz="1400" dirty="0" smtClean="0">
                <a:solidFill>
                  <a:srgbClr val="92D050"/>
                </a:solidFill>
              </a:rPr>
              <a:t> MALÉ                  </a:t>
            </a:r>
            <a:r>
              <a:rPr lang="cs-CZ" sz="1400" dirty="0" smtClean="0">
                <a:solidFill>
                  <a:srgbClr val="7030A0"/>
                </a:solidFill>
              </a:rPr>
              <a:t> EMA                                                                     </a:t>
            </a:r>
            <a:r>
              <a:rPr lang="cs-CZ" sz="1400" dirty="0" smtClean="0">
                <a:solidFill>
                  <a:srgbClr val="00B050"/>
                </a:solidFill>
              </a:rPr>
              <a:t>SÍLU.</a:t>
            </a:r>
          </a:p>
          <a:p>
            <a:r>
              <a:rPr lang="cs-CZ" sz="1400" dirty="0">
                <a:solidFill>
                  <a:srgbClr val="0070C0"/>
                </a:solidFill>
              </a:rPr>
              <a:t> </a:t>
            </a:r>
            <a:r>
              <a:rPr lang="cs-CZ" sz="1400" dirty="0" smtClean="0">
                <a:solidFill>
                  <a:srgbClr val="0070C0"/>
                </a:solidFill>
              </a:rPr>
              <a:t>        MALÝ                   </a:t>
            </a:r>
            <a:r>
              <a:rPr lang="cs-CZ" sz="1400" dirty="0" smtClean="0">
                <a:solidFill>
                  <a:srgbClr val="C00000"/>
                </a:solidFill>
              </a:rPr>
              <a:t>MÁMA</a:t>
            </a:r>
            <a:r>
              <a:rPr lang="cs-CZ" sz="1400" dirty="0" smtClean="0"/>
              <a:t>                              MÁ                             </a:t>
            </a:r>
            <a:r>
              <a:rPr lang="cs-CZ" sz="1400" dirty="0" smtClean="0">
                <a:solidFill>
                  <a:srgbClr val="FF0000"/>
                </a:solidFill>
              </a:rPr>
              <a:t>PILU.</a:t>
            </a:r>
          </a:p>
          <a:p>
            <a:r>
              <a:rPr lang="cs-CZ" sz="1400" dirty="0">
                <a:solidFill>
                  <a:srgbClr val="7030A0"/>
                </a:solidFill>
              </a:rPr>
              <a:t> </a:t>
            </a:r>
            <a:r>
              <a:rPr lang="cs-CZ" sz="1400" dirty="0" smtClean="0">
                <a:solidFill>
                  <a:srgbClr val="7030A0"/>
                </a:solidFill>
              </a:rPr>
              <a:t>        MALÁ                  </a:t>
            </a:r>
            <a:r>
              <a:rPr lang="cs-CZ" sz="1400" dirty="0" smtClean="0">
                <a:solidFill>
                  <a:srgbClr val="FF0000"/>
                </a:solidFill>
              </a:rPr>
              <a:t>TÁTA</a:t>
            </a:r>
            <a:r>
              <a:rPr lang="cs-CZ" sz="1400" dirty="0" smtClean="0"/>
              <a:t>                                                                      </a:t>
            </a:r>
            <a:r>
              <a:rPr lang="cs-CZ" sz="1400" dirty="0" smtClean="0">
                <a:solidFill>
                  <a:srgbClr val="C00000"/>
                </a:solidFill>
              </a:rPr>
              <a:t>SÍTO.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</a:t>
            </a:r>
            <a:r>
              <a:rPr lang="cs-CZ" sz="1400" dirty="0" smtClean="0">
                <a:solidFill>
                  <a:srgbClr val="FF0000"/>
                </a:solidFill>
              </a:rPr>
              <a:t> MILÝ                     </a:t>
            </a:r>
            <a:r>
              <a:rPr lang="cs-CZ" sz="1400" dirty="0" smtClean="0">
                <a:solidFill>
                  <a:srgbClr val="0070C0"/>
                </a:solidFill>
              </a:rPr>
              <a:t>OTA </a:t>
            </a:r>
            <a:r>
              <a:rPr lang="cs-CZ" sz="1400" dirty="0" smtClean="0"/>
              <a:t>                                                                      </a:t>
            </a:r>
            <a:r>
              <a:rPr lang="cs-CZ" sz="1400" dirty="0" smtClean="0">
                <a:solidFill>
                  <a:srgbClr val="0070C0"/>
                </a:solidFill>
              </a:rPr>
              <a:t>LOS.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 smtClean="0"/>
          </a:p>
          <a:p>
            <a:pPr marL="342900" indent="-342900">
              <a:buAutoNum type="arabicPeriod" startAt="3"/>
            </a:pPr>
            <a:r>
              <a:rPr lang="cs-CZ" sz="1400" dirty="0" smtClean="0"/>
              <a:t>                               MÁ JÁJU.                                                                  MALÝ PES.</a:t>
            </a:r>
          </a:p>
          <a:p>
            <a:r>
              <a:rPr lang="cs-CZ" sz="1400" dirty="0" smtClean="0"/>
              <a:t>              MOTÝL             SE TULÍ.                                  U LESA LÉTÁ            MOTÝL.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LÍTÁ SEM A TAM.                                                    MILÉ SELE.</a:t>
            </a:r>
            <a:endParaRPr lang="cs-CZ" sz="1400" dirty="0"/>
          </a:p>
        </p:txBody>
      </p:sp>
      <p:cxnSp>
        <p:nvCxnSpPr>
          <p:cNvPr id="44" name="Přímá spojnice se šipkou 43"/>
          <p:cNvCxnSpPr/>
          <p:nvPr/>
        </p:nvCxnSpPr>
        <p:spPr>
          <a:xfrm flipV="1">
            <a:off x="1505657" y="7452320"/>
            <a:ext cx="35458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1505657" y="7668344"/>
            <a:ext cx="35458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1513732" y="7668344"/>
            <a:ext cx="35458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V="1">
            <a:off x="4700579" y="7452320"/>
            <a:ext cx="422273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4742485" y="7668344"/>
            <a:ext cx="4523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4725144" y="7668344"/>
            <a:ext cx="469717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vál 55"/>
          <p:cNvSpPr/>
          <p:nvPr/>
        </p:nvSpPr>
        <p:spPr>
          <a:xfrm>
            <a:off x="1743950" y="7681825"/>
            <a:ext cx="1404387" cy="3451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5092749" y="7452320"/>
            <a:ext cx="823381" cy="3240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0" name="TextovéPole 59"/>
          <p:cNvSpPr txBox="1"/>
          <p:nvPr/>
        </p:nvSpPr>
        <p:spPr>
          <a:xfrm>
            <a:off x="2444378" y="4362946"/>
            <a:ext cx="480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444378" y="4732278"/>
            <a:ext cx="552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444378" y="5101610"/>
            <a:ext cx="552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PY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210049" y="4360617"/>
            <a:ext cx="532436" cy="3716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210050" y="4732278"/>
            <a:ext cx="532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SY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210049" y="5101610"/>
            <a:ext cx="532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SU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727667" y="4297889"/>
            <a:ext cx="509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LY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727667" y="4667221"/>
            <a:ext cx="509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727667" y="5036553"/>
            <a:ext cx="509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6267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349</Words>
  <Application>Microsoft Office PowerPoint</Application>
  <PresentationFormat>Předvádění na obrazovce (4:3)</PresentationFormat>
  <Paragraphs>98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Otevřené slabiky s písmeny M,L,S,P,T,J</vt:lpstr>
      <vt:lpstr>Otevřené slabiky s písmeny M,L,S,P,T,J</vt:lpstr>
      <vt:lpstr>4.  MÁME MIMI EMU.                          __________________________________       MÍLA MÁ MÁMU A TÁTU.               __________________________________       PEPU PÁLÍ PUSA.                               __________________________________       TOM MÁ PILU.                                   __________________________________        JULA JÍ U ELY.                                    __________________________________</vt:lpstr>
      <vt:lpstr>1. Zařaď slabiky do domečků. 2. Utvoř slovní spojení. Slož aspoň 1 (2) věty. 3. Vyber a utvoř správnou větu. 4. Přečti věty a vypiš jména dětí.</vt:lpstr>
      <vt:lpstr>Řešení: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Zaneta</dc:creator>
  <cp:lastModifiedBy>Učitel</cp:lastModifiedBy>
  <cp:revision>14</cp:revision>
  <dcterms:created xsi:type="dcterms:W3CDTF">2011-12-28T13:54:42Z</dcterms:created>
  <dcterms:modified xsi:type="dcterms:W3CDTF">2012-05-21T19:43:59Z</dcterms:modified>
</cp:coreProperties>
</file>