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22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41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77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69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75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2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40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8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29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333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0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63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2A988-A8BC-4512-9CF4-90B29FCEBD5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CE028-9B89-4BB2-B265-7107B0742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90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10" Type="http://schemas.openxmlformats.org/officeDocument/2006/relationships/image" Target="../media/image1.png"/><Relationship Id="rId4" Type="http://schemas.openxmlformats.org/officeDocument/2006/relationships/image" Target="../media/image4.em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Pohádka (čtení souvislého textu)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sz="19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9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Číslo </a:t>
            </a:r>
            <a:r>
              <a:rPr lang="cs-CZ" sz="1900" b="1" dirty="0" smtClean="0">
                <a:solidFill>
                  <a:prstClr val="black"/>
                </a:solidFill>
              </a:rPr>
              <a:t>projektu:</a:t>
            </a:r>
            <a:r>
              <a:rPr lang="cs-CZ" sz="2000" dirty="0">
                <a:solidFill>
                  <a:prstClr val="black"/>
                </a:solidFill>
              </a:rPr>
              <a:t>CZ.1.07/1.4.00/21.0866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Šablona:  </a:t>
            </a:r>
            <a:r>
              <a:rPr lang="cs-CZ" sz="20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2000" dirty="0"/>
              <a:t>                 čtenářské a informační </a:t>
            </a:r>
            <a:r>
              <a:rPr lang="cs-CZ" sz="2000" dirty="0" smtClean="0"/>
              <a:t>gramotnosti</a:t>
            </a:r>
            <a:endParaRPr lang="cs-CZ" sz="19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Název: </a:t>
            </a:r>
            <a:r>
              <a:rPr lang="cs-CZ" sz="1900" dirty="0" smtClean="0">
                <a:solidFill>
                  <a:prstClr val="black"/>
                </a:solidFill>
              </a:rPr>
              <a:t>VY_12_INOVACE_15_Pohádka </a:t>
            </a:r>
            <a:r>
              <a:rPr lang="cs-CZ" sz="1900" dirty="0" smtClean="0">
                <a:solidFill>
                  <a:prstClr val="black"/>
                </a:solidFill>
              </a:rPr>
              <a:t>(čtení souvislého textu)</a:t>
            </a:r>
            <a:endParaRPr lang="cs-CZ" sz="19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Druh materiálu: </a:t>
            </a:r>
            <a:r>
              <a:rPr lang="cs-CZ" sz="1900" dirty="0">
                <a:solidFill>
                  <a:prstClr val="black"/>
                </a:solidFill>
              </a:rPr>
              <a:t>Pracovní list </a:t>
            </a:r>
            <a:r>
              <a:rPr lang="cs-CZ" sz="1900" b="1" dirty="0">
                <a:solidFill>
                  <a:prstClr val="black"/>
                </a:solidFill>
              </a:rPr>
              <a:t> </a:t>
            </a:r>
            <a:r>
              <a:rPr lang="cs-CZ" sz="1900" dirty="0">
                <a:solidFill>
                  <a:prstClr val="black"/>
                </a:solidFill>
              </a:rPr>
              <a:t>ČJ  č. </a:t>
            </a:r>
            <a:r>
              <a:rPr lang="cs-CZ" sz="1900" dirty="0" smtClean="0">
                <a:solidFill>
                  <a:prstClr val="black"/>
                </a:solidFill>
              </a:rPr>
              <a:t>15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>
                <a:solidFill>
                  <a:prstClr val="black"/>
                </a:solidFill>
              </a:rPr>
              <a:t>3</a:t>
            </a:r>
            <a:r>
              <a:rPr lang="cs-CZ" sz="1800" dirty="0" smtClean="0">
                <a:solidFill>
                  <a:prstClr val="black"/>
                </a:solidFill>
              </a:rPr>
              <a:t>. 9. 2011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b="1" dirty="0" smtClean="0">
                <a:solidFill>
                  <a:prstClr val="black"/>
                </a:solidFill>
              </a:rPr>
              <a:t>Předmět</a:t>
            </a:r>
            <a:r>
              <a:rPr lang="cs-CZ" sz="1900" b="1" dirty="0">
                <a:solidFill>
                  <a:prstClr val="black"/>
                </a:solidFill>
              </a:rPr>
              <a:t>:  </a:t>
            </a:r>
            <a:r>
              <a:rPr lang="cs-CZ" sz="19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Ročník:  </a:t>
            </a:r>
            <a:r>
              <a:rPr lang="cs-CZ" sz="19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Anotace:  </a:t>
            </a:r>
            <a:r>
              <a:rPr lang="cs-CZ" sz="1900" dirty="0">
                <a:solidFill>
                  <a:prstClr val="black"/>
                </a:solidFill>
              </a:rPr>
              <a:t>Pracovní list pro žáky 1. ročníku k procvičení </a:t>
            </a:r>
            <a:r>
              <a:rPr lang="cs-CZ" sz="1900" dirty="0" smtClean="0">
                <a:solidFill>
                  <a:prstClr val="black"/>
                </a:solidFill>
              </a:rPr>
              <a:t>čtení </a:t>
            </a: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 </a:t>
            </a:r>
            <a:r>
              <a:rPr lang="cs-CZ" sz="1900" dirty="0" smtClean="0">
                <a:solidFill>
                  <a:prstClr val="black"/>
                </a:solidFill>
              </a:rPr>
              <a:t>                 s porozuměním a orientaci v textu. 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                  Je určen pro </a:t>
            </a:r>
            <a:r>
              <a:rPr lang="cs-CZ" sz="1900" dirty="0" smtClean="0">
                <a:solidFill>
                  <a:prstClr val="black"/>
                </a:solidFill>
              </a:rPr>
              <a:t>společnou a samostatnou </a:t>
            </a:r>
            <a:r>
              <a:rPr lang="cs-CZ" sz="1900" dirty="0">
                <a:solidFill>
                  <a:prstClr val="black"/>
                </a:solidFill>
              </a:rPr>
              <a:t>práci žáků, </a:t>
            </a:r>
            <a:r>
              <a:rPr lang="cs-CZ" sz="1900" dirty="0" smtClean="0">
                <a:solidFill>
                  <a:prstClr val="black"/>
                </a:solidFill>
              </a:rPr>
              <a:t>  </a:t>
            </a: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 </a:t>
            </a:r>
            <a:r>
              <a:rPr lang="cs-CZ" sz="1900" dirty="0" smtClean="0">
                <a:solidFill>
                  <a:prstClr val="black"/>
                </a:solidFill>
              </a:rPr>
              <a:t>                 kontrola samostatné práce </a:t>
            </a:r>
            <a:r>
              <a:rPr lang="cs-CZ" sz="1900" dirty="0">
                <a:solidFill>
                  <a:prstClr val="black"/>
                </a:solidFill>
              </a:rPr>
              <a:t>proběhne na interaktivní </a:t>
            </a:r>
            <a:endParaRPr lang="cs-CZ" sz="19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900" dirty="0">
                <a:solidFill>
                  <a:prstClr val="black"/>
                </a:solidFill>
              </a:rPr>
              <a:t> </a:t>
            </a:r>
            <a:r>
              <a:rPr lang="cs-CZ" sz="1900" dirty="0" smtClean="0">
                <a:solidFill>
                  <a:prstClr val="black"/>
                </a:solidFill>
              </a:rPr>
              <a:t>                 </a:t>
            </a:r>
            <a:r>
              <a:rPr lang="cs-CZ" sz="1900" dirty="0">
                <a:solidFill>
                  <a:prstClr val="black"/>
                </a:solidFill>
              </a:rPr>
              <a:t>tabuli.</a:t>
            </a:r>
          </a:p>
          <a:p>
            <a:pPr marL="0" lvl="0" indent="0">
              <a:buNone/>
            </a:pPr>
            <a:r>
              <a:rPr lang="cs-CZ" sz="1900" b="1" dirty="0">
                <a:solidFill>
                  <a:prstClr val="black"/>
                </a:solidFill>
              </a:rPr>
              <a:t>Klíčová slova: </a:t>
            </a:r>
            <a:r>
              <a:rPr lang="cs-CZ" sz="1900" dirty="0" smtClean="0">
                <a:solidFill>
                  <a:prstClr val="black"/>
                </a:solidFill>
              </a:rPr>
              <a:t>slovo – věta, začátek a konec věty, přesmyčka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b="1" dirty="0">
                <a:solidFill>
                  <a:prstClr val="black"/>
                </a:solidFill>
              </a:rPr>
              <a:t>Zdroje</a:t>
            </a:r>
            <a:r>
              <a:rPr lang="cs-CZ" sz="1900" b="1" dirty="0" smtClean="0">
                <a:solidFill>
                  <a:prstClr val="black"/>
                </a:solidFill>
              </a:rPr>
              <a:t>: </a:t>
            </a:r>
            <a:r>
              <a:rPr lang="cs-CZ" sz="1900" dirty="0" smtClean="0">
                <a:solidFill>
                  <a:prstClr val="black"/>
                </a:solidFill>
              </a:rPr>
              <a:t>ilustrace - autorka</a:t>
            </a:r>
            <a:endParaRPr lang="cs-CZ" sz="19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3637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560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339664"/>
            <a:ext cx="6376441" cy="1524000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POHÁDKA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1400" dirty="0" smtClean="0"/>
              <a:t>1. </a:t>
            </a:r>
            <a:r>
              <a:rPr lang="cs-CZ" sz="2800" b="1" dirty="0" smtClean="0"/>
              <a:t> </a:t>
            </a:r>
            <a:r>
              <a:rPr lang="cs-CZ" sz="1400" dirty="0" smtClean="0"/>
              <a:t>TO  JE  TÁTA                       A  MÁMA                   .     TO  JE                     JULA .      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611" y="207944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800" y="899592"/>
            <a:ext cx="576064" cy="893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134" y="1043608"/>
            <a:ext cx="626045" cy="82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990" y="1096107"/>
            <a:ext cx="571500" cy="76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8680" y="2079446"/>
            <a:ext cx="58818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JULA  JE  MALÁ  A  MILÁ .   ALE  JE  TU  I                       .    JÍ  SALÁMY  A  MASO.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A  TO  JE                      PEPA.    PEPA   MÁ  MASO .                         JÍ  MASO    A  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PEPA  MÁ  JULU.      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       TÁTA                   A                    MÁMA                                                                      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    </a:t>
            </a:r>
            <a:endParaRPr lang="cs-CZ" sz="1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024" y="1903135"/>
            <a:ext cx="678656" cy="66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2483768"/>
            <a:ext cx="701926" cy="656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088" y="2483768"/>
            <a:ext cx="676275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9644" y="3583691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85643" y="4015710"/>
            <a:ext cx="1143051" cy="1728192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103" y="4001918"/>
            <a:ext cx="1169987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rdce 6"/>
          <p:cNvSpPr/>
          <p:nvPr/>
        </p:nvSpPr>
        <p:spPr>
          <a:xfrm>
            <a:off x="4705916" y="3315404"/>
            <a:ext cx="1368152" cy="1152128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101" y="5202117"/>
            <a:ext cx="1401763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54703" y="355291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3267" y="386658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90576" y="351111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51564" y="3866584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89969" y="537457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52308" y="5728212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0766" y="5298558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74330" y="5667890"/>
            <a:ext cx="292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6877" y="7034649"/>
            <a:ext cx="43623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sz="1400" dirty="0" smtClean="0"/>
              <a:t>TÁTA                                                                            LES</a:t>
            </a:r>
          </a:p>
          <a:p>
            <a:r>
              <a:rPr lang="cs-CZ" sz="1400" dirty="0" smtClean="0"/>
              <a:t>         MÁMA                                                                       PES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PEPA                                                                           TOM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JULA                                                                            SAM 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32969" y="732703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780777"/>
              </p:ext>
            </p:extLst>
          </p:nvPr>
        </p:nvGraphicFramePr>
        <p:xfrm>
          <a:off x="1584001" y="7327036"/>
          <a:ext cx="15544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623"/>
                <a:gridCol w="388623"/>
                <a:gridCol w="388623"/>
                <a:gridCol w="38862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4420638" y="734291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557931"/>
              </p:ext>
            </p:extLst>
          </p:nvPr>
        </p:nvGraphicFramePr>
        <p:xfrm>
          <a:off x="4752780" y="7319186"/>
          <a:ext cx="155654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9331"/>
                <a:gridCol w="399331"/>
                <a:gridCol w="399331"/>
                <a:gridCol w="35854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346596" y="4540642"/>
            <a:ext cx="234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______________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46596" y="6414849"/>
            <a:ext cx="234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_____________</a:t>
            </a:r>
            <a:endParaRPr lang="cs-CZ" dirty="0"/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994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1. Přečti pohádku.</a:t>
            </a:r>
            <a:br>
              <a:rPr lang="cs-CZ" sz="1400" dirty="0" smtClean="0"/>
            </a:br>
            <a:r>
              <a:rPr lang="cs-CZ" sz="1400" dirty="0" smtClean="0"/>
              <a:t>2. Nakresli   TÁTU A MÁMU, slož slova.</a:t>
            </a:r>
            <a:br>
              <a:rPr lang="cs-CZ" sz="1400" dirty="0" smtClean="0"/>
            </a:br>
            <a:r>
              <a:rPr lang="cs-CZ" sz="1400" dirty="0" smtClean="0"/>
              <a:t>3. Vkládej do mřížky a čti </a:t>
            </a:r>
            <a:r>
              <a:rPr lang="cs-CZ" sz="1400" smtClean="0"/>
              <a:t>s předložkou. 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3637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311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389392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2. 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0772" y="2061914"/>
            <a:ext cx="2247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686771" y="2493933"/>
            <a:ext cx="1143051" cy="1728192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231" y="2480141"/>
            <a:ext cx="1169987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rdce 6"/>
          <p:cNvSpPr/>
          <p:nvPr/>
        </p:nvSpPr>
        <p:spPr>
          <a:xfrm>
            <a:off x="4907044" y="1793627"/>
            <a:ext cx="1368152" cy="1152128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229" y="3680340"/>
            <a:ext cx="1401763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55831" y="203113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44395" y="234480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91704" y="1989335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52692" y="2344807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91097" y="3852793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3436" y="4206435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81894" y="3776781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75458" y="4146113"/>
            <a:ext cx="292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787" y="5436096"/>
            <a:ext cx="43623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 3.  TÁTA                                                                            LES</a:t>
            </a:r>
          </a:p>
          <a:p>
            <a:r>
              <a:rPr lang="cs-CZ" sz="1400" dirty="0" smtClean="0"/>
              <a:t>         MÁMA                                                                       PES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PEPA                                                                           TOM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JULA                                                                            SAM 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34097" y="580525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021304"/>
              </p:ext>
            </p:extLst>
          </p:nvPr>
        </p:nvGraphicFramePr>
        <p:xfrm>
          <a:off x="1785129" y="5805259"/>
          <a:ext cx="15544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623"/>
                <a:gridCol w="388623"/>
                <a:gridCol w="388623"/>
                <a:gridCol w="3886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4621766" y="582113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7952980"/>
              </p:ext>
            </p:extLst>
          </p:nvPr>
        </p:nvGraphicFramePr>
        <p:xfrm>
          <a:off x="4953908" y="5797409"/>
          <a:ext cx="155654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9331"/>
                <a:gridCol w="399331"/>
                <a:gridCol w="399331"/>
                <a:gridCol w="3585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4547724" y="3018865"/>
            <a:ext cx="234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u="sng" dirty="0" smtClean="0"/>
              <a:t>JULA</a:t>
            </a:r>
            <a:endParaRPr lang="cs-CZ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47724" y="4893072"/>
            <a:ext cx="234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</a:t>
            </a:r>
            <a:r>
              <a:rPr lang="cs-CZ" u="sng" dirty="0" smtClean="0"/>
              <a:t>PEPA</a:t>
            </a:r>
            <a:endParaRPr lang="cs-CZ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29822" y="3018865"/>
            <a:ext cx="924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29822" y="2843808"/>
            <a:ext cx="924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5514" y="3776781"/>
            <a:ext cx="326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MÁMA                               TÁTA</a:t>
            </a:r>
            <a:endParaRPr lang="cs-CZ" dirty="0"/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568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274</Words>
  <Application>Microsoft Office PowerPoint</Application>
  <PresentationFormat>Předvádění na obrazovce (4:3)</PresentationFormat>
  <Paragraphs>100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Pohádka (čtení souvislého textu)</vt:lpstr>
      <vt:lpstr>POHÁDKA  1.  TO  JE  TÁTA                       A  MÁMA                   .     TO  JE                     JULA .       </vt:lpstr>
      <vt:lpstr>1. Přečti pohádku. 2. Nakresli   TÁTU A MÁMU, slož slova. 3. Vkládej do mřížky a čti s předložkou. 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 TO JE TÁTA</dc:title>
  <dc:creator>Zaneta</dc:creator>
  <cp:lastModifiedBy>Zaneta</cp:lastModifiedBy>
  <cp:revision>13</cp:revision>
  <dcterms:created xsi:type="dcterms:W3CDTF">2011-12-28T14:26:08Z</dcterms:created>
  <dcterms:modified xsi:type="dcterms:W3CDTF">2012-05-09T13:15:30Z</dcterms:modified>
</cp:coreProperties>
</file>