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9" r:id="rId3"/>
    <p:sldId id="260" r:id="rId4"/>
    <p:sldId id="262" r:id="rId5"/>
  </p:sldIdLst>
  <p:sldSz cx="6858000" cy="9144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36" y="33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8441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3477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693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8875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012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400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6888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2529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3333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4104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8630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7490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Procvičovací list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68701" y="1619672"/>
            <a:ext cx="6182444" cy="6034617"/>
          </a:xfrm>
        </p:spPr>
        <p:txBody>
          <a:bodyPr>
            <a:noAutofit/>
          </a:bodyPr>
          <a:lstStyle/>
          <a:p>
            <a:pPr marL="0" lvl="0" indent="0" algn="ctr">
              <a:buNone/>
            </a:pPr>
            <a:r>
              <a:rPr lang="cs-CZ" sz="1600" b="1" dirty="0">
                <a:solidFill>
                  <a:prstClr val="black"/>
                </a:solidFill>
              </a:rPr>
              <a:t>Jazyková výchova</a:t>
            </a:r>
          </a:p>
          <a:p>
            <a:pPr marL="0" lvl="0" indent="0" algn="ctr">
              <a:buNone/>
            </a:pPr>
            <a:r>
              <a:rPr lang="cs-CZ" sz="1600" b="1" dirty="0">
                <a:solidFill>
                  <a:prstClr val="black"/>
                </a:solidFill>
              </a:rPr>
              <a:t> (český jazyk pro 1. ročník)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Číslo </a:t>
            </a:r>
            <a:r>
              <a:rPr lang="cs-CZ" sz="1600" b="1" dirty="0" smtClean="0">
                <a:solidFill>
                  <a:prstClr val="black"/>
                </a:solidFill>
              </a:rPr>
              <a:t>projektu:</a:t>
            </a:r>
            <a:r>
              <a:rPr lang="cs-CZ" sz="1600" dirty="0">
                <a:solidFill>
                  <a:prstClr val="black"/>
                </a:solidFill>
              </a:rPr>
              <a:t>CZ.1.07/1.4.00/21.0866</a:t>
            </a:r>
            <a:endParaRPr lang="cs-CZ" sz="1600" b="1" dirty="0"/>
          </a:p>
          <a:p>
            <a:pPr marL="0" indent="0">
              <a:buNone/>
            </a:pPr>
            <a:r>
              <a:rPr lang="cs-CZ" sz="1600" b="1" dirty="0"/>
              <a:t>Šablona:  </a:t>
            </a:r>
            <a:r>
              <a:rPr lang="cs-CZ" sz="1600" dirty="0"/>
              <a:t>I/2 Inovace a zkvalitnění výuky směřující k rozvoji     </a:t>
            </a:r>
          </a:p>
          <a:p>
            <a:pPr marL="0" indent="0">
              <a:buNone/>
            </a:pPr>
            <a:r>
              <a:rPr lang="cs-CZ" sz="1600" dirty="0"/>
              <a:t>                 čtenářské a informační </a:t>
            </a:r>
            <a:r>
              <a:rPr lang="cs-CZ" sz="1600" dirty="0" smtClean="0"/>
              <a:t>gramotnosti</a:t>
            </a:r>
            <a:endParaRPr lang="cs-CZ" sz="1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</a:rPr>
              <a:t>VY_12_INOVACE_16_Procvičovací </a:t>
            </a:r>
            <a:r>
              <a:rPr lang="cs-CZ" sz="1600" dirty="0" smtClean="0">
                <a:solidFill>
                  <a:prstClr val="black"/>
                </a:solidFill>
              </a:rPr>
              <a:t>list</a:t>
            </a:r>
            <a:endParaRPr lang="cs-CZ" sz="1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Sada: 1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Druh materiálu: </a:t>
            </a:r>
            <a:r>
              <a:rPr lang="cs-CZ" sz="1600" dirty="0">
                <a:solidFill>
                  <a:prstClr val="black"/>
                </a:solidFill>
              </a:rPr>
              <a:t>Pracovní list </a:t>
            </a:r>
            <a:r>
              <a:rPr lang="cs-CZ" sz="1600" b="1" dirty="0">
                <a:solidFill>
                  <a:prstClr val="black"/>
                </a:solidFill>
              </a:rPr>
              <a:t> </a:t>
            </a:r>
            <a:r>
              <a:rPr lang="cs-CZ" sz="1600" dirty="0">
                <a:solidFill>
                  <a:prstClr val="black"/>
                </a:solidFill>
              </a:rPr>
              <a:t>ČJ  č. </a:t>
            </a:r>
            <a:r>
              <a:rPr lang="cs-CZ" sz="1600" dirty="0" smtClean="0">
                <a:solidFill>
                  <a:prstClr val="black"/>
                </a:solidFill>
              </a:rPr>
              <a:t>16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Jméno autora:  </a:t>
            </a:r>
            <a:r>
              <a:rPr lang="cs-CZ" sz="1600" dirty="0">
                <a:solidFill>
                  <a:prstClr val="black"/>
                </a:solidFill>
              </a:rPr>
              <a:t>Mgr. Helena Ostřanská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Škola:  </a:t>
            </a:r>
            <a:r>
              <a:rPr lang="cs-CZ" sz="1600" dirty="0">
                <a:solidFill>
                  <a:prstClr val="black"/>
                </a:solidFill>
              </a:rPr>
              <a:t>ZŠ A MŠ Cholina, okres Olomouc, příspěvková organizace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            </a:t>
            </a:r>
            <a:r>
              <a:rPr lang="cs-CZ" sz="1600" dirty="0">
                <a:solidFill>
                  <a:prstClr val="black"/>
                </a:solidFill>
              </a:rPr>
              <a:t>Cholina 35, 783 22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Datum vytvoření: </a:t>
            </a:r>
            <a:r>
              <a:rPr lang="cs-CZ" sz="1600" dirty="0">
                <a:solidFill>
                  <a:prstClr val="black"/>
                </a:solidFill>
              </a:rPr>
              <a:t>6</a:t>
            </a:r>
            <a:r>
              <a:rPr lang="cs-CZ" sz="1600" dirty="0" smtClean="0">
                <a:solidFill>
                  <a:prstClr val="black"/>
                </a:solidFill>
              </a:rPr>
              <a:t>. 9. </a:t>
            </a:r>
            <a:r>
              <a:rPr lang="cs-CZ" sz="1600" dirty="0">
                <a:solidFill>
                  <a:prstClr val="black"/>
                </a:solidFill>
              </a:rPr>
              <a:t>2011</a:t>
            </a: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Předmět</a:t>
            </a:r>
            <a:r>
              <a:rPr lang="cs-CZ" sz="1600" b="1" dirty="0">
                <a:solidFill>
                  <a:prstClr val="black"/>
                </a:solidFill>
              </a:rPr>
              <a:t>:  </a:t>
            </a:r>
            <a:r>
              <a:rPr lang="cs-CZ" sz="1600" dirty="0">
                <a:solidFill>
                  <a:prstClr val="black"/>
                </a:solidFill>
              </a:rPr>
              <a:t>Český jazyk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Ročník:  </a:t>
            </a:r>
            <a:r>
              <a:rPr lang="cs-CZ" sz="1600" dirty="0">
                <a:solidFill>
                  <a:prstClr val="black"/>
                </a:solidFill>
              </a:rPr>
              <a:t>první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Anotace:  </a:t>
            </a:r>
            <a:r>
              <a:rPr lang="cs-CZ" sz="1600" dirty="0">
                <a:solidFill>
                  <a:prstClr val="black"/>
                </a:solidFill>
              </a:rPr>
              <a:t>Pracovní list pro žáky 1. ročníku k procvičení čtení </a:t>
            </a: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                 s porozuměním a orientaci v textu. </a:t>
            </a:r>
            <a:r>
              <a:rPr lang="cs-CZ" sz="1600" dirty="0" smtClean="0">
                <a:solidFill>
                  <a:prstClr val="black"/>
                </a:solidFill>
              </a:rPr>
              <a:t>Pořádek slov ve větě,</a:t>
            </a:r>
          </a:p>
          <a:p>
            <a:pPr marL="0" lvl="0" indent="0">
              <a:buNone/>
            </a:pPr>
            <a:r>
              <a:rPr lang="cs-CZ" sz="1600" dirty="0" smtClean="0">
                <a:solidFill>
                  <a:prstClr val="black"/>
                </a:solidFill>
              </a:rPr>
              <a:t>                  porozumění textu, rozdělování slov, tvoření jednoduchých </a:t>
            </a: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</a:t>
            </a:r>
            <a:r>
              <a:rPr lang="cs-CZ" sz="1600" dirty="0" smtClean="0">
                <a:solidFill>
                  <a:prstClr val="black"/>
                </a:solidFill>
              </a:rPr>
              <a:t>                 vět.  Je </a:t>
            </a:r>
            <a:r>
              <a:rPr lang="cs-CZ" sz="1600" dirty="0">
                <a:solidFill>
                  <a:prstClr val="black"/>
                </a:solidFill>
              </a:rPr>
              <a:t>určen pro </a:t>
            </a:r>
            <a:r>
              <a:rPr lang="cs-CZ" sz="1600" dirty="0" smtClean="0">
                <a:solidFill>
                  <a:prstClr val="black"/>
                </a:solidFill>
              </a:rPr>
              <a:t>samostatnou </a:t>
            </a:r>
            <a:r>
              <a:rPr lang="cs-CZ" sz="1600" dirty="0">
                <a:solidFill>
                  <a:prstClr val="black"/>
                </a:solidFill>
              </a:rPr>
              <a:t>práci žáků, </a:t>
            </a:r>
            <a:r>
              <a:rPr lang="cs-CZ" sz="1600" dirty="0" smtClean="0">
                <a:solidFill>
                  <a:prstClr val="black"/>
                </a:solidFill>
              </a:rPr>
              <a:t>společná   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                 </a:t>
            </a:r>
            <a:r>
              <a:rPr lang="cs-CZ" sz="1600" dirty="0" smtClean="0">
                <a:solidFill>
                  <a:prstClr val="black"/>
                </a:solidFill>
              </a:rPr>
              <a:t>kontrola  </a:t>
            </a:r>
            <a:r>
              <a:rPr lang="cs-CZ" sz="1600" dirty="0">
                <a:solidFill>
                  <a:prstClr val="black"/>
                </a:solidFill>
              </a:rPr>
              <a:t>proběhne na interaktivní </a:t>
            </a:r>
            <a:r>
              <a:rPr lang="cs-CZ" sz="1600" dirty="0" smtClean="0">
                <a:solidFill>
                  <a:prstClr val="black"/>
                </a:solidFill>
              </a:rPr>
              <a:t> tabuli</a:t>
            </a:r>
            <a:r>
              <a:rPr lang="cs-CZ" sz="1600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Klíčová slova: </a:t>
            </a:r>
            <a:r>
              <a:rPr lang="cs-CZ" sz="1600" dirty="0">
                <a:solidFill>
                  <a:prstClr val="black"/>
                </a:solidFill>
              </a:rPr>
              <a:t>slovo – věta, začátek a konec </a:t>
            </a:r>
            <a:r>
              <a:rPr lang="cs-CZ" sz="1600" dirty="0" smtClean="0">
                <a:solidFill>
                  <a:prstClr val="black"/>
                </a:solidFill>
              </a:rPr>
              <a:t>věty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1600" b="1" dirty="0">
                <a:solidFill>
                  <a:prstClr val="black"/>
                </a:solidFill>
              </a:rPr>
              <a:t>Zdroje: </a:t>
            </a:r>
            <a:r>
              <a:rPr lang="cs-CZ" sz="1600" dirty="0">
                <a:solidFill>
                  <a:prstClr val="black"/>
                </a:solidFill>
              </a:rPr>
              <a:t>ilustrace - autorka</a:t>
            </a: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16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sz="16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18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896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2656" y="35496"/>
            <a:ext cx="6172200" cy="936104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Procvičovací list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2656" y="755576"/>
            <a:ext cx="6172200" cy="7128792"/>
          </a:xfrm>
        </p:spPr>
        <p:txBody>
          <a:bodyPr>
            <a:normAutofit/>
          </a:bodyPr>
          <a:lstStyle/>
          <a:p>
            <a:pPr>
              <a:buAutoNum type="arabicPeriod"/>
            </a:pPr>
            <a:r>
              <a:rPr lang="cs-CZ" sz="1900" dirty="0" smtClean="0"/>
              <a:t>Napiš správně.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sz="1800" dirty="0" smtClean="0"/>
              <a:t>       Maso  solí  mámu. _________________________________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       Pila  nese  tátu. ____________________________________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       Lupa  má  Otu. ____________________________________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       Limo  kupuje  Áju. __________________________________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>
              <a:buAutoNum type="arabicPeriod" startAt="2"/>
            </a:pPr>
            <a:r>
              <a:rPr lang="cs-CZ" sz="1900" dirty="0" smtClean="0"/>
              <a:t>NAMALUJ   LES   A   JELENA.   JELEN   MÁ   PAROHY.</a:t>
            </a:r>
          </a:p>
          <a:p>
            <a:pPr marL="0" indent="0">
              <a:buNone/>
            </a:pPr>
            <a:endParaRPr lang="cs-CZ" sz="1800" dirty="0"/>
          </a:p>
          <a:p>
            <a:pPr>
              <a:buAutoNum type="arabicPeriod" startAt="2"/>
            </a:pPr>
            <a:endParaRPr lang="cs-CZ" sz="1800" dirty="0" smtClean="0"/>
          </a:p>
          <a:p>
            <a:pPr>
              <a:buAutoNum type="arabicPeriod" startAt="2"/>
            </a:pPr>
            <a:endParaRPr lang="cs-CZ" sz="1800" dirty="0"/>
          </a:p>
          <a:p>
            <a:pPr>
              <a:buAutoNum type="arabicPeriod" startAt="2"/>
            </a:pPr>
            <a:endParaRPr lang="cs-CZ" sz="1800" dirty="0" smtClean="0"/>
          </a:p>
          <a:p>
            <a:pPr>
              <a:buAutoNum type="arabicPeriod" startAt="2"/>
            </a:pPr>
            <a:endParaRPr lang="cs-CZ" sz="1800" dirty="0"/>
          </a:p>
          <a:p>
            <a:pPr>
              <a:buAutoNum type="arabicPeriod" startAt="2"/>
            </a:pPr>
            <a:endParaRPr lang="cs-CZ" sz="1800" dirty="0" smtClean="0"/>
          </a:p>
          <a:p>
            <a:pPr>
              <a:buAutoNum type="arabicPeriod" startAt="2"/>
            </a:pPr>
            <a:endParaRPr lang="cs-CZ" sz="1800" dirty="0"/>
          </a:p>
          <a:p>
            <a:pPr>
              <a:buAutoNum type="arabicPeriod" startAt="2"/>
            </a:pPr>
            <a:endParaRPr lang="cs-CZ" sz="1800" dirty="0" smtClean="0"/>
          </a:p>
          <a:p>
            <a:pPr>
              <a:buAutoNum type="arabicPeriod" startAt="2"/>
            </a:pPr>
            <a:endParaRPr lang="cs-CZ" sz="18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</p:txBody>
      </p:sp>
      <p:sp>
        <p:nvSpPr>
          <p:cNvPr id="4" name="Obdélník 3"/>
          <p:cNvSpPr/>
          <p:nvPr/>
        </p:nvSpPr>
        <p:spPr>
          <a:xfrm>
            <a:off x="332656" y="4716016"/>
            <a:ext cx="6192688" cy="2304256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18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0007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6694" y="-8238"/>
            <a:ext cx="6172200" cy="1638332"/>
          </a:xfrm>
        </p:spPr>
        <p:txBody>
          <a:bodyPr>
            <a:normAutofit/>
          </a:bodyPr>
          <a:lstStyle/>
          <a:p>
            <a:pPr lvl="0" algn="l">
              <a:spcBef>
                <a:spcPct val="20000"/>
              </a:spcBef>
            </a:pPr>
            <a:r>
              <a:rPr lang="cs-CZ" sz="1800" dirty="0">
                <a:solidFill>
                  <a:prstClr val="black"/>
                </a:solidFill>
                <a:ea typeface="+mn-ea"/>
                <a:cs typeface="+mn-cs"/>
              </a:rPr>
              <a:t>3. Slož  jednoslabičná  slova.   Napiš,  jak  umíš</a:t>
            </a:r>
            <a:r>
              <a:rPr lang="cs-CZ" sz="1800" dirty="0" smtClean="0">
                <a:solidFill>
                  <a:prstClr val="black"/>
                </a:solidFill>
                <a:ea typeface="+mn-ea"/>
                <a:cs typeface="+mn-cs"/>
              </a:rPr>
              <a:t>.</a:t>
            </a:r>
            <a:br>
              <a:rPr lang="cs-CZ" sz="18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cs-CZ" sz="18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cs-CZ" sz="18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cs-CZ" sz="1800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cs-CZ" sz="18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cs-CZ" sz="1800" dirty="0">
                <a:solidFill>
                  <a:prstClr val="black"/>
                </a:solidFill>
                <a:ea typeface="+mn-ea"/>
                <a:cs typeface="+mn-cs"/>
              </a:rPr>
            </a:br>
            <a:endParaRPr lang="cs-CZ" sz="1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6694" y="2915816"/>
            <a:ext cx="6172200" cy="60346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4. Rozděl  slova .   Utvoř  věty .   Napiš  alespoň  jednu  větu.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____________________________________________________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 </a:t>
            </a:r>
            <a:endParaRPr lang="cs-CZ" sz="1800" dirty="0"/>
          </a:p>
        </p:txBody>
      </p:sp>
      <p:sp>
        <p:nvSpPr>
          <p:cNvPr id="4" name="Tětiva 3"/>
          <p:cNvSpPr/>
          <p:nvPr/>
        </p:nvSpPr>
        <p:spPr>
          <a:xfrm rot="6711911">
            <a:off x="622247" y="1195131"/>
            <a:ext cx="936104" cy="1008112"/>
          </a:xfrm>
          <a:prstGeom prst="chord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892277" y="1077082"/>
            <a:ext cx="396044" cy="1900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áček 6"/>
          <p:cNvSpPr/>
          <p:nvPr/>
        </p:nvSpPr>
        <p:spPr>
          <a:xfrm>
            <a:off x="2516172" y="924741"/>
            <a:ext cx="360040" cy="231820"/>
          </a:xfrm>
          <a:prstGeom prst="cloudCallou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ětiva 7"/>
          <p:cNvSpPr/>
          <p:nvPr/>
        </p:nvSpPr>
        <p:spPr>
          <a:xfrm rot="6589343">
            <a:off x="2141536" y="1090034"/>
            <a:ext cx="1080120" cy="1080120"/>
          </a:xfrm>
          <a:prstGeom prst="chord">
            <a:avLst>
              <a:gd name="adj1" fmla="val 2700000"/>
              <a:gd name="adj2" fmla="val 16715103"/>
            </a:avLst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zpoždění 8"/>
          <p:cNvSpPr/>
          <p:nvPr/>
        </p:nvSpPr>
        <p:spPr>
          <a:xfrm rot="16200000">
            <a:off x="3679361" y="950918"/>
            <a:ext cx="1224136" cy="766121"/>
          </a:xfrm>
          <a:prstGeom prst="flowChartDelay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rak 9"/>
          <p:cNvSpPr/>
          <p:nvPr/>
        </p:nvSpPr>
        <p:spPr>
          <a:xfrm>
            <a:off x="4077072" y="364738"/>
            <a:ext cx="432048" cy="576816"/>
          </a:xfrm>
          <a:prstGeom prst="cloud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zpoždění 10"/>
          <p:cNvSpPr/>
          <p:nvPr/>
        </p:nvSpPr>
        <p:spPr>
          <a:xfrm rot="16200000">
            <a:off x="5374775" y="1104451"/>
            <a:ext cx="576064" cy="1056121"/>
          </a:xfrm>
          <a:prstGeom prst="flowChartDelay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302767" y="872631"/>
            <a:ext cx="648072" cy="56786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515934" y="1502127"/>
            <a:ext cx="5640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S  L  E                    L  Ů  S                     K  S  O               E  S  P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5640" y="2051720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______                  ______                  ______            ______</a:t>
            </a:r>
            <a:endParaRPr lang="cs-CZ" dirty="0"/>
          </a:p>
        </p:txBody>
      </p:sp>
      <p:sp>
        <p:nvSpPr>
          <p:cNvPr id="76" name="Obdélník 75"/>
          <p:cNvSpPr/>
          <p:nvPr/>
        </p:nvSpPr>
        <p:spPr>
          <a:xfrm>
            <a:off x="404664" y="3779912"/>
            <a:ext cx="5751899" cy="648072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3" y="3605550"/>
            <a:ext cx="6752359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9" name="TextovéPole 78"/>
          <p:cNvSpPr txBox="1"/>
          <p:nvPr/>
        </p:nvSpPr>
        <p:spPr>
          <a:xfrm>
            <a:off x="599943" y="4434225"/>
            <a:ext cx="555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TETAKUPUJESŮLPEPAJEVESELÝMÁMEDOMAMIMINOJÁJU.</a:t>
            </a:r>
            <a:endParaRPr lang="cs-CZ" dirty="0"/>
          </a:p>
        </p:txBody>
      </p:sp>
      <p:pic>
        <p:nvPicPr>
          <p:cNvPr id="8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18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448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0640" y="-33511"/>
            <a:ext cx="4884598" cy="429047"/>
          </a:xfrm>
        </p:spPr>
        <p:txBody>
          <a:bodyPr>
            <a:normAutofit/>
          </a:bodyPr>
          <a:lstStyle/>
          <a:p>
            <a:pPr algn="l"/>
            <a:r>
              <a:rPr lang="cs-CZ" sz="1800" dirty="0" smtClean="0"/>
              <a:t>Řešení: 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2900" y="2987824"/>
            <a:ext cx="6172200" cy="51803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4. </a:t>
            </a:r>
            <a:r>
              <a:rPr lang="cs-CZ" sz="1800" dirty="0"/>
              <a:t>Rozděl  slova .   </a:t>
            </a:r>
            <a:r>
              <a:rPr lang="cs-CZ" sz="1800" dirty="0" smtClean="0"/>
              <a:t>Utvoř  </a:t>
            </a:r>
            <a:r>
              <a:rPr lang="cs-CZ" sz="1800" dirty="0"/>
              <a:t>věty .  </a:t>
            </a:r>
            <a:r>
              <a:rPr lang="cs-CZ" sz="1800" dirty="0" smtClean="0"/>
              <a:t> </a:t>
            </a:r>
            <a:r>
              <a:rPr lang="cs-CZ" sz="1800" dirty="0"/>
              <a:t>Napiš  alespoň  jednu </a:t>
            </a:r>
            <a:r>
              <a:rPr lang="cs-CZ" sz="1800" dirty="0" smtClean="0"/>
              <a:t>větu.</a:t>
            </a:r>
            <a:endParaRPr lang="cs-CZ" sz="18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31908" y="173357"/>
            <a:ext cx="6172200" cy="13157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ct val="20000"/>
              </a:spcBef>
            </a:pPr>
            <a:r>
              <a:rPr lang="cs-CZ" sz="2000" dirty="0" smtClean="0">
                <a:solidFill>
                  <a:prstClr val="black"/>
                </a:solidFill>
                <a:ea typeface="+mn-ea"/>
                <a:cs typeface="+mn-cs"/>
              </a:rPr>
              <a:t> 3. Slož  jednoslabičná  slova.   Napiš,  jak  umíš.</a:t>
            </a:r>
            <a:r>
              <a:rPr lang="cs-CZ" sz="2400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cs-CZ" sz="24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cs-CZ" sz="2400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cs-CZ" sz="24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cs-CZ" sz="2400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cs-CZ" sz="2400" dirty="0" smtClean="0">
                <a:solidFill>
                  <a:prstClr val="black"/>
                </a:solidFill>
                <a:ea typeface="+mn-ea"/>
                <a:cs typeface="+mn-cs"/>
              </a:rPr>
            </a:br>
            <a:endParaRPr lang="cs-CZ" sz="2400" b="1" dirty="0"/>
          </a:p>
        </p:txBody>
      </p:sp>
      <p:sp>
        <p:nvSpPr>
          <p:cNvPr id="5" name="Tětiva 4"/>
          <p:cNvSpPr/>
          <p:nvPr/>
        </p:nvSpPr>
        <p:spPr>
          <a:xfrm rot="6711911">
            <a:off x="642739" y="1491246"/>
            <a:ext cx="936104" cy="1008112"/>
          </a:xfrm>
          <a:prstGeom prst="chord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912769" y="1373197"/>
            <a:ext cx="396044" cy="1900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áček 6"/>
          <p:cNvSpPr/>
          <p:nvPr/>
        </p:nvSpPr>
        <p:spPr>
          <a:xfrm>
            <a:off x="2536664" y="1257287"/>
            <a:ext cx="360040" cy="231820"/>
          </a:xfrm>
          <a:prstGeom prst="cloudCallou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ětiva 7"/>
          <p:cNvSpPr/>
          <p:nvPr/>
        </p:nvSpPr>
        <p:spPr>
          <a:xfrm rot="6589343">
            <a:off x="2162028" y="1386149"/>
            <a:ext cx="1080120" cy="1080120"/>
          </a:xfrm>
          <a:prstGeom prst="chord">
            <a:avLst>
              <a:gd name="adj1" fmla="val 2700000"/>
              <a:gd name="adj2" fmla="val 16715103"/>
            </a:avLst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zpoždění 8"/>
          <p:cNvSpPr/>
          <p:nvPr/>
        </p:nvSpPr>
        <p:spPr>
          <a:xfrm rot="16200000">
            <a:off x="3699853" y="1247033"/>
            <a:ext cx="1224136" cy="766121"/>
          </a:xfrm>
          <a:prstGeom prst="flowChartDelay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rak 9"/>
          <p:cNvSpPr/>
          <p:nvPr/>
        </p:nvSpPr>
        <p:spPr>
          <a:xfrm>
            <a:off x="4095897" y="579686"/>
            <a:ext cx="432048" cy="576816"/>
          </a:xfrm>
          <a:prstGeom prst="cloud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zpoždění 10"/>
          <p:cNvSpPr/>
          <p:nvPr/>
        </p:nvSpPr>
        <p:spPr>
          <a:xfrm rot="16200000">
            <a:off x="5395267" y="1400566"/>
            <a:ext cx="576064" cy="1056121"/>
          </a:xfrm>
          <a:prstGeom prst="flowChartDelay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323259" y="1168746"/>
            <a:ext cx="648072" cy="56786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536426" y="1798242"/>
            <a:ext cx="5640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S  L  E                    L  Ů  S                     K  S  O               E  S  P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404664" y="3779912"/>
            <a:ext cx="5751899" cy="648072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1" y="3628023"/>
            <a:ext cx="6752359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599943" y="4434225"/>
            <a:ext cx="555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TETAKUPUJESŮLPEPAJEVESELÝMÁMEDOMAMIMINOJÁJU.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31908" y="241176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</a:t>
            </a:r>
            <a:r>
              <a:rPr lang="cs-CZ" u="sng" dirty="0" smtClean="0"/>
              <a:t>LES</a:t>
            </a:r>
            <a:r>
              <a:rPr lang="cs-CZ" dirty="0" smtClean="0"/>
              <a:t>                         </a:t>
            </a:r>
            <a:r>
              <a:rPr lang="cs-CZ" u="sng" dirty="0" smtClean="0"/>
              <a:t>SŮL</a:t>
            </a:r>
            <a:r>
              <a:rPr lang="cs-CZ" dirty="0" smtClean="0"/>
              <a:t>                       </a:t>
            </a:r>
            <a:r>
              <a:rPr lang="cs-CZ" u="sng" dirty="0" smtClean="0"/>
              <a:t>KOS</a:t>
            </a:r>
            <a:r>
              <a:rPr lang="cs-CZ" dirty="0" smtClean="0"/>
              <a:t>                  </a:t>
            </a:r>
            <a:r>
              <a:rPr lang="cs-CZ" u="sng" dirty="0" smtClean="0"/>
              <a:t>PES</a:t>
            </a:r>
            <a:endParaRPr lang="cs-CZ" u="sng" dirty="0"/>
          </a:p>
        </p:txBody>
      </p:sp>
      <p:cxnSp>
        <p:nvCxnSpPr>
          <p:cNvPr id="20" name="Přímá spojnice 19"/>
          <p:cNvCxnSpPr/>
          <p:nvPr/>
        </p:nvCxnSpPr>
        <p:spPr>
          <a:xfrm>
            <a:off x="1110791" y="4211960"/>
            <a:ext cx="85961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1834866" y="4211960"/>
            <a:ext cx="0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2204864" y="4211960"/>
            <a:ext cx="0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2660976" y="4211960"/>
            <a:ext cx="14596" cy="10734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2852936" y="4211960"/>
            <a:ext cx="0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>
            <a:endCxn id="16" idx="2"/>
          </p:cNvCxnSpPr>
          <p:nvPr/>
        </p:nvCxnSpPr>
        <p:spPr>
          <a:xfrm>
            <a:off x="3481820" y="4211960"/>
            <a:ext cx="1" cy="10734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4149080" y="4211960"/>
            <a:ext cx="0" cy="10734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4797152" y="4211960"/>
            <a:ext cx="0" cy="11814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5517232" y="4103948"/>
            <a:ext cx="72008" cy="12894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18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820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285</Words>
  <Application>Microsoft Office PowerPoint</Application>
  <PresentationFormat>Předvádění na obrazovce (4:3)</PresentationFormat>
  <Paragraphs>71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Procvičovací list</vt:lpstr>
      <vt:lpstr>Procvičovací list</vt:lpstr>
      <vt:lpstr>3. Slož  jednoslabičná  slova.   Napiš,  jak  umíš.    </vt:lpstr>
      <vt:lpstr>Řešení: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POHÁDKA TO JE TÁTA</dc:title>
  <dc:creator>Zaneta</dc:creator>
  <cp:lastModifiedBy>Zaneta</cp:lastModifiedBy>
  <cp:revision>18</cp:revision>
  <dcterms:created xsi:type="dcterms:W3CDTF">2011-12-28T14:26:08Z</dcterms:created>
  <dcterms:modified xsi:type="dcterms:W3CDTF">2012-05-09T13:16:01Z</dcterms:modified>
</cp:coreProperties>
</file>