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8" r:id="rId4"/>
    <p:sldId id="260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-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44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47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69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875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12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00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88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2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33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10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630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49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0"/>
            <a:ext cx="6172200" cy="11094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1115617"/>
            <a:ext cx="6172200" cy="7052602"/>
          </a:xfrm>
        </p:spPr>
        <p:txBody>
          <a:bodyPr/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</a:t>
            </a:r>
            <a:r>
              <a:rPr lang="cs-CZ" sz="1800" b="1" dirty="0" smtClean="0">
                <a:solidFill>
                  <a:prstClr val="black"/>
                </a:solidFill>
              </a:rPr>
              <a:t>projektu: </a:t>
            </a:r>
            <a:r>
              <a:rPr lang="cs-CZ" sz="1800" dirty="0" smtClean="0">
                <a:solidFill>
                  <a:prstClr val="black"/>
                </a:solidFill>
              </a:rPr>
              <a:t>CZ.1.07/1.4.00/21.0866</a:t>
            </a:r>
            <a:endParaRPr lang="cs-CZ" sz="1800" b="1" dirty="0"/>
          </a:p>
          <a:p>
            <a:pPr marL="0" indent="0">
              <a:buNone/>
            </a:pPr>
            <a:r>
              <a:rPr lang="cs-CZ" sz="1800" b="1" dirty="0"/>
              <a:t>Šablona:  </a:t>
            </a:r>
            <a:r>
              <a:rPr lang="cs-CZ" sz="1800" dirty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1800" dirty="0"/>
              <a:t>                 čtenářské a informační </a:t>
            </a:r>
            <a:r>
              <a:rPr lang="cs-CZ" sz="1800" dirty="0" smtClean="0"/>
              <a:t>gramotnosti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VY_12_INOVACE_17_Procvičovací </a:t>
            </a:r>
            <a:r>
              <a:rPr lang="cs-CZ" sz="1800" dirty="0">
                <a:solidFill>
                  <a:prstClr val="black"/>
                </a:solidFill>
              </a:rPr>
              <a:t>list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</a:t>
            </a:r>
            <a:r>
              <a:rPr lang="cs-CZ" sz="1800" dirty="0">
                <a:solidFill>
                  <a:prstClr val="black"/>
                </a:solidFill>
              </a:rPr>
              <a:t>Pracovní list </a:t>
            </a:r>
            <a:r>
              <a:rPr lang="cs-CZ" sz="1800" b="1" dirty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ČJ  č. </a:t>
            </a:r>
            <a:r>
              <a:rPr lang="cs-CZ" sz="1800" dirty="0" smtClean="0">
                <a:solidFill>
                  <a:prstClr val="black"/>
                </a:solidFill>
              </a:rPr>
              <a:t>17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</a:t>
            </a:r>
            <a:r>
              <a:rPr lang="cs-CZ" sz="18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Předmět:  </a:t>
            </a:r>
            <a:r>
              <a:rPr lang="cs-CZ" sz="18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Ročník:  </a:t>
            </a:r>
            <a:r>
              <a:rPr lang="cs-CZ" sz="18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</a:t>
            </a:r>
            <a:r>
              <a:rPr lang="cs-CZ" sz="1800" dirty="0" smtClean="0">
                <a:solidFill>
                  <a:prstClr val="black"/>
                </a:solidFill>
              </a:rPr>
              <a:t>Pracovní </a:t>
            </a:r>
            <a:r>
              <a:rPr lang="cs-CZ" sz="1800" dirty="0">
                <a:solidFill>
                  <a:prstClr val="black"/>
                </a:solidFill>
              </a:rPr>
              <a:t>list pro žáky 1. ročníku k procvičení  </a:t>
            </a:r>
            <a:r>
              <a:rPr lang="cs-CZ" sz="1800" dirty="0" smtClean="0">
                <a:solidFill>
                  <a:prstClr val="black"/>
                </a:solidFill>
              </a:rPr>
              <a:t>psacích a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tiskacích tvarů písmen – opis, přepis, vlastních  a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obecných jmen.  Je </a:t>
            </a:r>
            <a:r>
              <a:rPr lang="cs-CZ" sz="1800" dirty="0">
                <a:solidFill>
                  <a:prstClr val="black"/>
                </a:solidFill>
              </a:rPr>
              <a:t>určen pro samostatnou práci žáků, </a:t>
            </a:r>
            <a:r>
              <a:rPr lang="cs-CZ" sz="1800" dirty="0" smtClean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společná kontrola  </a:t>
            </a:r>
            <a:r>
              <a:rPr lang="cs-CZ" sz="1800" dirty="0">
                <a:solidFill>
                  <a:prstClr val="black"/>
                </a:solidFill>
              </a:rPr>
              <a:t>proběhne na interaktivní  tabuli.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Klíčová slova: </a:t>
            </a:r>
            <a:r>
              <a:rPr lang="cs-CZ" sz="1800" dirty="0" smtClean="0">
                <a:solidFill>
                  <a:prstClr val="black"/>
                </a:solidFill>
              </a:rPr>
              <a:t>vlastní a obecná jména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800" b="1" dirty="0">
                <a:solidFill>
                  <a:prstClr val="black"/>
                </a:solidFill>
              </a:rPr>
              <a:t>Zdroje: </a:t>
            </a:r>
            <a:r>
              <a:rPr lang="cs-CZ" sz="1800" dirty="0">
                <a:solidFill>
                  <a:prstClr val="black"/>
                </a:solidFill>
              </a:rPr>
              <a:t>ilustrace - autorka</a:t>
            </a:r>
          </a:p>
          <a:p>
            <a:pPr marL="0" lvl="0" indent="0">
              <a:spcBef>
                <a:spcPts val="0"/>
              </a:spcBef>
              <a:buNone/>
            </a:pP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3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654" y="-19000"/>
            <a:ext cx="6172200" cy="95937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4664" y="827584"/>
            <a:ext cx="6408712" cy="6912768"/>
          </a:xfrm>
        </p:spPr>
        <p:txBody>
          <a:bodyPr>
            <a:normAutofit fontScale="62500" lnSpcReduction="20000"/>
          </a:bodyPr>
          <a:lstStyle/>
          <a:p>
            <a:pPr>
              <a:buAutoNum type="arabicPeriod"/>
            </a:pPr>
            <a:r>
              <a:rPr lang="cs-CZ" sz="2200" dirty="0" smtClean="0"/>
              <a:t>Napiš správně.   (přepis)</a:t>
            </a:r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 marL="0" indent="0">
              <a:buNone/>
            </a:pPr>
            <a:r>
              <a:rPr lang="cs-CZ" sz="2900" dirty="0" smtClean="0"/>
              <a:t> </a:t>
            </a:r>
          </a:p>
          <a:p>
            <a:pPr>
              <a:buAutoNum type="arabicPeriod" startAt="2"/>
            </a:pPr>
            <a:endParaRPr lang="cs-CZ" sz="1800" dirty="0"/>
          </a:p>
          <a:p>
            <a:pPr>
              <a:buAutoNum type="arabicPeriod" startAt="2"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</a:t>
            </a: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685008" y="1721997"/>
            <a:ext cx="1080120" cy="93610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634590" y="1173045"/>
            <a:ext cx="1180957" cy="576064"/>
          </a:xfrm>
          <a:prstGeom prst="triangl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ětiva 5"/>
          <p:cNvSpPr/>
          <p:nvPr/>
        </p:nvSpPr>
        <p:spPr>
          <a:xfrm rot="6779308">
            <a:off x="865028" y="2190049"/>
            <a:ext cx="720080" cy="684076"/>
          </a:xfrm>
          <a:prstGeom prst="chord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5008" y="1866013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ALAN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219429" y="1721997"/>
            <a:ext cx="1080120" cy="93610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2169011" y="1173045"/>
            <a:ext cx="1180957" cy="576064"/>
          </a:xfrm>
          <a:prstGeom prst="triangl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ětiva 9"/>
          <p:cNvSpPr/>
          <p:nvPr/>
        </p:nvSpPr>
        <p:spPr>
          <a:xfrm rot="6779308">
            <a:off x="2399449" y="2190049"/>
            <a:ext cx="720080" cy="684076"/>
          </a:xfrm>
          <a:prstGeom prst="chord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38001" y="1820717"/>
            <a:ext cx="10801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    REK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730934" y="1712869"/>
            <a:ext cx="1080120" cy="93610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ovnoramenný trojúhelník 12"/>
          <p:cNvSpPr/>
          <p:nvPr/>
        </p:nvSpPr>
        <p:spPr>
          <a:xfrm>
            <a:off x="3680516" y="1163917"/>
            <a:ext cx="1180957" cy="576064"/>
          </a:xfrm>
          <a:prstGeom prst="triangl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ětiva 13"/>
          <p:cNvSpPr/>
          <p:nvPr/>
        </p:nvSpPr>
        <p:spPr>
          <a:xfrm rot="6779308">
            <a:off x="3910954" y="2180921"/>
            <a:ext cx="720080" cy="684076"/>
          </a:xfrm>
          <a:prstGeom prst="chord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30934" y="185688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ALÍK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5243102" y="1703741"/>
            <a:ext cx="1080120" cy="93610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Rovnoramenný trojúhelník 16"/>
          <p:cNvSpPr/>
          <p:nvPr/>
        </p:nvSpPr>
        <p:spPr>
          <a:xfrm>
            <a:off x="5192684" y="1154789"/>
            <a:ext cx="1180957" cy="576064"/>
          </a:xfrm>
          <a:prstGeom prst="triangl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Tětiva 17"/>
          <p:cNvSpPr/>
          <p:nvPr/>
        </p:nvSpPr>
        <p:spPr>
          <a:xfrm rot="6779308">
            <a:off x="5423122" y="2171793"/>
            <a:ext cx="720080" cy="684076"/>
          </a:xfrm>
          <a:prstGeom prst="chord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43102" y="184775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LUP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310" y="2915816"/>
            <a:ext cx="6813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______________________________________________________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998771" y="4416888"/>
            <a:ext cx="4716524" cy="18833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ětiúhelník 22"/>
          <p:cNvSpPr/>
          <p:nvPr/>
        </p:nvSpPr>
        <p:spPr>
          <a:xfrm rot="16200000">
            <a:off x="3043926" y="1688608"/>
            <a:ext cx="626215" cy="4867646"/>
          </a:xfrm>
          <a:prstGeom prst="homePlat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731728" y="4688348"/>
            <a:ext cx="1296144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724112" y="4993607"/>
            <a:ext cx="1296144" cy="3462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747640" y="4723573"/>
            <a:ext cx="1296144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747640" y="5843231"/>
            <a:ext cx="1296144" cy="3018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749100" y="5569016"/>
            <a:ext cx="1296144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751779" y="5858437"/>
            <a:ext cx="1296144" cy="2866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747640" y="5569016"/>
            <a:ext cx="1296144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747640" y="4986699"/>
            <a:ext cx="129614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1731728" y="4712845"/>
            <a:ext cx="33120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VOJTA                             TÁTA</a:t>
            </a:r>
          </a:p>
          <a:p>
            <a:r>
              <a:rPr lang="cs-CZ" dirty="0"/>
              <a:t> </a:t>
            </a:r>
            <a:r>
              <a:rPr lang="cs-CZ" dirty="0" smtClean="0"/>
              <a:t>    MÁMA                          ZUZANA</a:t>
            </a:r>
          </a:p>
          <a:p>
            <a:endParaRPr lang="cs-CZ" dirty="0"/>
          </a:p>
          <a:p>
            <a:r>
              <a:rPr lang="cs-CZ" dirty="0" smtClean="0"/>
              <a:t>      TETA                              JULIE</a:t>
            </a:r>
          </a:p>
          <a:p>
            <a:r>
              <a:rPr lang="cs-CZ" dirty="0"/>
              <a:t> </a:t>
            </a:r>
            <a:r>
              <a:rPr lang="cs-CZ" dirty="0" smtClean="0"/>
              <a:t>   RENATA                           BABI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76672" y="6588224"/>
            <a:ext cx="619268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Opiš vlastní jména:</a:t>
            </a:r>
          </a:p>
          <a:p>
            <a:endParaRPr lang="cs-CZ" sz="1400" dirty="0" smtClean="0"/>
          </a:p>
          <a:p>
            <a:r>
              <a:rPr lang="cs-CZ" sz="1400" dirty="0" smtClean="0"/>
              <a:t>___________________________________________________________________</a:t>
            </a:r>
          </a:p>
          <a:p>
            <a:endParaRPr lang="cs-CZ" sz="1400" dirty="0"/>
          </a:p>
          <a:p>
            <a:r>
              <a:rPr lang="cs-CZ" sz="1400" dirty="0" smtClean="0"/>
              <a:t>Opiš slova obecná:</a:t>
            </a:r>
          </a:p>
          <a:p>
            <a:endParaRPr lang="cs-CZ" sz="1400" dirty="0" smtClean="0"/>
          </a:p>
          <a:p>
            <a:r>
              <a:rPr lang="cs-CZ" sz="1400" dirty="0" smtClean="0"/>
              <a:t>___________________________</a:t>
            </a:r>
            <a:r>
              <a:rPr lang="cs-CZ" dirty="0" smtClean="0"/>
              <a:t>_______________________________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14654" y="3439992"/>
            <a:ext cx="810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2. </a:t>
            </a:r>
            <a:endParaRPr lang="cs-CZ" sz="1400" dirty="0"/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91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539552"/>
            <a:ext cx="6172200" cy="1181480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 </a:t>
            </a:r>
            <a:r>
              <a:rPr lang="cs-CZ" sz="1400" dirty="0" smtClean="0"/>
              <a:t>3. Roztřiď slova podle vzoru.</a:t>
            </a:r>
            <a:br>
              <a:rPr lang="cs-CZ" sz="1400" dirty="0" smtClean="0"/>
            </a:br>
            <a:r>
              <a:rPr lang="cs-CZ" sz="1400" dirty="0" smtClean="0"/>
              <a:t> PILA, VOSY, LUPA, MÍSA, PILY, SUD, SOVA, LUPY, MÁMY, TETA,  MÁMA VOSA, SUDY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656" y="1691680"/>
            <a:ext cx="6172200" cy="603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(jeden) LUK _________________________________________________________</a:t>
            </a:r>
            <a:br>
              <a:rPr lang="cs-CZ" sz="1400" dirty="0" smtClean="0"/>
            </a:b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___________________________________________________________________</a:t>
            </a:r>
            <a:br>
              <a:rPr lang="cs-CZ" sz="1400" dirty="0" smtClean="0"/>
            </a:b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(dva)  LUKY _________________________________________________________</a:t>
            </a:r>
            <a:br>
              <a:rPr lang="cs-CZ" sz="1400" dirty="0" smtClean="0"/>
            </a:b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___________________________________________________________________</a:t>
            </a: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11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107504"/>
            <a:ext cx="6244208" cy="18002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400" dirty="0" smtClean="0"/>
              <a:t>Řešení:</a:t>
            </a:r>
            <a:br>
              <a:rPr lang="cs-CZ" sz="1400" dirty="0" smtClean="0"/>
            </a:br>
            <a:r>
              <a:rPr lang="cs-CZ" sz="1400" dirty="0" smtClean="0"/>
              <a:t> 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Opiš vlastní jména:</a:t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u="sng" dirty="0" smtClean="0"/>
              <a:t>VOJTA, RENATA, ZUZANA, JULIE</a:t>
            </a:r>
            <a:r>
              <a:rPr lang="cs-CZ" sz="1400" u="sng" dirty="0"/>
              <a:t/>
            </a:r>
            <a:br>
              <a:rPr lang="cs-CZ" sz="1400" u="sng" dirty="0"/>
            </a:br>
            <a:r>
              <a:rPr lang="cs-CZ" sz="1400" u="sng" dirty="0"/>
              <a:t/>
            </a:r>
            <a:br>
              <a:rPr lang="cs-CZ" sz="1400" u="sng" dirty="0"/>
            </a:br>
            <a:r>
              <a:rPr lang="cs-CZ" sz="1400" dirty="0"/>
              <a:t>Opiš slova obecná:</a:t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u="sng" dirty="0" smtClean="0"/>
              <a:t>MÁMA, TETA, TÁTA, BABI</a:t>
            </a:r>
            <a:endParaRPr lang="cs-CZ" sz="1400" u="sng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6632" y="2267744"/>
            <a:ext cx="61926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cs-CZ" sz="1400" dirty="0">
                <a:solidFill>
                  <a:prstClr val="black"/>
                </a:solidFill>
                <a:ea typeface="+mj-ea"/>
                <a:cs typeface="+mj-cs"/>
              </a:rPr>
              <a:t>3. Roztřiď slova podle vzoru.</a:t>
            </a:r>
            <a:br>
              <a:rPr lang="cs-CZ" sz="14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1400" dirty="0">
                <a:solidFill>
                  <a:prstClr val="black"/>
                </a:solidFill>
                <a:ea typeface="+mj-ea"/>
                <a:cs typeface="+mj-cs"/>
              </a:rPr>
              <a:t> PILA, VOSY, LUPA, MÍSA, PILY, SUD, SOVA, LUPY, MÁMY, TETA, </a:t>
            </a:r>
            <a:r>
              <a:rPr lang="cs-CZ" sz="1400" dirty="0" smtClean="0">
                <a:solidFill>
                  <a:prstClr val="black"/>
                </a:solidFill>
                <a:ea typeface="+mj-ea"/>
                <a:cs typeface="+mj-cs"/>
              </a:rPr>
              <a:t> MÁMA,  </a:t>
            </a:r>
            <a:r>
              <a:rPr lang="cs-CZ" sz="1400" dirty="0">
                <a:solidFill>
                  <a:prstClr val="black"/>
                </a:solidFill>
                <a:ea typeface="+mj-ea"/>
                <a:cs typeface="+mj-cs"/>
              </a:rPr>
              <a:t>VOSA, </a:t>
            </a:r>
            <a:r>
              <a:rPr lang="cs-CZ" sz="1400" dirty="0" smtClean="0">
                <a:solidFill>
                  <a:prstClr val="black"/>
                </a:solidFill>
                <a:ea typeface="+mj-ea"/>
                <a:cs typeface="+mj-cs"/>
              </a:rPr>
              <a:t>SUDY</a:t>
            </a:r>
          </a:p>
          <a:p>
            <a:endParaRPr lang="cs-CZ" sz="1400" dirty="0">
              <a:solidFill>
                <a:prstClr val="black"/>
              </a:solidFill>
              <a:ea typeface="+mj-ea"/>
              <a:cs typeface="+mj-cs"/>
            </a:endParaRPr>
          </a:p>
          <a:p>
            <a:r>
              <a:rPr lang="cs-CZ" sz="1400" dirty="0"/>
              <a:t>(jeden) </a:t>
            </a:r>
            <a:r>
              <a:rPr lang="cs-CZ" sz="1400" dirty="0" smtClean="0"/>
              <a:t>LUK,  PILA,  LUPA,  MÍSA,  SUD,  SOVA,  TETA,  MÁMA,  VOSA,  </a:t>
            </a:r>
            <a:endParaRPr lang="cs-CZ" sz="1400" dirty="0"/>
          </a:p>
          <a:p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(dva)  LUKY </a:t>
            </a:r>
            <a:r>
              <a:rPr lang="cs-CZ" sz="1400" dirty="0" smtClean="0"/>
              <a:t>,  VOSY,  PILY,  LUPY,  MÁMY,  SUDY,  </a:t>
            </a:r>
            <a:r>
              <a:rPr lang="cs-CZ" sz="1400" dirty="0"/>
              <a:t/>
            </a:r>
            <a:br>
              <a:rPr lang="cs-CZ" sz="1400" dirty="0"/>
            </a:br>
            <a:endParaRPr lang="cs-CZ" sz="1400" dirty="0"/>
          </a:p>
          <a:p>
            <a:r>
              <a:rPr lang="cs-CZ" sz="1400" dirty="0"/>
              <a:t/>
            </a:r>
            <a:br>
              <a:rPr lang="cs-CZ" sz="1400" dirty="0"/>
            </a:br>
            <a:endParaRPr lang="cs-CZ" sz="1400" dirty="0"/>
          </a:p>
          <a:p>
            <a:endParaRPr lang="cs-CZ" sz="14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75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202</Words>
  <Application>Microsoft Office PowerPoint</Application>
  <PresentationFormat>Předvádění na obrazovce (4:3)</PresentationFormat>
  <Paragraphs>99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Procvičovací list</vt:lpstr>
      <vt:lpstr>Procvičovací list</vt:lpstr>
      <vt:lpstr> 3. Roztřiď slova podle vzoru.  PILA, VOSY, LUPA, MÍSA, PILY, SUD, SOVA, LUPY, MÁMY, TETA,  MÁMA VOSA, SUDY</vt:lpstr>
      <vt:lpstr>Řešení:   Opiš vlastní jména:  VOJTA, RENATA, ZUZANA, JULIE  Opiš slova obecná:  MÁMA, TETA, TÁTA, BABI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POHÁDKA TO JE TÁTA</dc:title>
  <dc:creator>Zaneta</dc:creator>
  <cp:lastModifiedBy>Zaneta</cp:lastModifiedBy>
  <cp:revision>18</cp:revision>
  <dcterms:created xsi:type="dcterms:W3CDTF">2011-12-28T14:26:08Z</dcterms:created>
  <dcterms:modified xsi:type="dcterms:W3CDTF">2012-05-09T13:16:33Z</dcterms:modified>
</cp:coreProperties>
</file>