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62" r:id="rId3"/>
    <p:sldId id="264" r:id="rId4"/>
    <p:sldId id="266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100" d="100"/>
          <a:sy n="100" d="100"/>
        </p:scale>
        <p:origin x="-1236" y="96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787DA-C625-4E03-998F-159A3CEF847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601BB-E100-4E22-AB28-D8DEE66A7F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085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41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405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77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297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611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96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37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8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93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6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23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17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0"/>
            <a:ext cx="6172200" cy="971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043608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VY_12_INOVACE_18_Procvičovací </a:t>
            </a:r>
            <a:r>
              <a:rPr lang="cs-CZ" sz="1800" dirty="0">
                <a:solidFill>
                  <a:prstClr val="black"/>
                </a:solidFill>
              </a:rPr>
              <a:t>list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18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10.9. 2011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 psacích a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tiskacích tvarů písmen – opis, </a:t>
            </a:r>
            <a:r>
              <a:rPr lang="cs-CZ" sz="1800" dirty="0" smtClean="0">
                <a:solidFill>
                  <a:prstClr val="black"/>
                </a:solidFill>
              </a:rPr>
              <a:t>přepis jmen</a:t>
            </a:r>
            <a:r>
              <a:rPr lang="cs-CZ" sz="1800" dirty="0">
                <a:solidFill>
                  <a:prstClr val="black"/>
                </a:solidFill>
              </a:rPr>
              <a:t>.  Je určen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pro </a:t>
            </a:r>
            <a:r>
              <a:rPr lang="cs-CZ" sz="1800" dirty="0">
                <a:solidFill>
                  <a:prstClr val="black"/>
                </a:solidFill>
              </a:rPr>
              <a:t>samostatnou práci žáků,  </a:t>
            </a:r>
            <a:r>
              <a:rPr lang="cs-CZ" sz="1800" dirty="0" smtClean="0">
                <a:solidFill>
                  <a:prstClr val="black"/>
                </a:solidFill>
              </a:rPr>
              <a:t>společná </a:t>
            </a:r>
            <a:r>
              <a:rPr lang="cs-CZ" sz="1800" dirty="0">
                <a:solidFill>
                  <a:prstClr val="black"/>
                </a:solidFill>
              </a:rPr>
              <a:t>kontrola  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proběhne </a:t>
            </a:r>
            <a:r>
              <a:rPr lang="cs-CZ" sz="1800" dirty="0">
                <a:solidFill>
                  <a:prstClr val="black"/>
                </a:solidFill>
              </a:rPr>
              <a:t>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slova: </a:t>
            </a:r>
            <a:r>
              <a:rPr lang="cs-CZ" sz="1800" dirty="0" smtClean="0">
                <a:solidFill>
                  <a:prstClr val="black"/>
                </a:solidFill>
              </a:rPr>
              <a:t>slovo, věta, začátek a konec věty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</a:t>
            </a:r>
            <a:r>
              <a:rPr lang="cs-CZ" sz="1800" dirty="0" smtClean="0">
                <a:solidFill>
                  <a:prstClr val="black"/>
                </a:solidFill>
              </a:rPr>
              <a:t>ilustrace</a:t>
            </a:r>
            <a:r>
              <a:rPr lang="cs-CZ" sz="1800" b="1" dirty="0" smtClean="0">
                <a:solidFill>
                  <a:prstClr val="black"/>
                </a:solidFill>
              </a:rPr>
              <a:t> - 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099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60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21754"/>
            <a:ext cx="6172200" cy="87783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Procvičovací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8075" y="916698"/>
            <a:ext cx="6172200" cy="6034617"/>
          </a:xfrm>
        </p:spPr>
        <p:txBody>
          <a:bodyPr>
            <a:normAutofit fontScale="92500" lnSpcReduction="20000"/>
          </a:bodyPr>
          <a:lstStyle/>
          <a:p>
            <a:pPr>
              <a:buAutoNum type="arabicPeriod"/>
            </a:pPr>
            <a:r>
              <a:rPr lang="cs-CZ" sz="1800" dirty="0" smtClean="0"/>
              <a:t>Napiš místo obrázku slovo: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Je  to  moje _________________.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Máma  pere _________________.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Táta  kupuje _________________.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Nemáme  doma _____________.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>
              <a:buAutoNum type="arabicPeriod" startAt="2"/>
            </a:pPr>
            <a:r>
              <a:rPr lang="cs-CZ" sz="1800" dirty="0" smtClean="0"/>
              <a:t>Vylušti jméno princezny a prince.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4" y="1259632"/>
            <a:ext cx="914400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812" y="1752847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357673" y="2667247"/>
            <a:ext cx="885825" cy="536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812" y="3203849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185" y="512251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776" y="5148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2492896" y="449999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412776" y="449999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412776" y="4499992"/>
            <a:ext cx="0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952836" y="4824028"/>
            <a:ext cx="0" cy="468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952836" y="4824028"/>
            <a:ext cx="9721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24944" y="4824028"/>
            <a:ext cx="0" cy="2340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132856" y="4662010"/>
            <a:ext cx="0" cy="6300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1700808" y="466201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>
            <a:off x="1700808" y="4662010"/>
            <a:ext cx="0" cy="4860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/>
          <p:nvPr/>
        </p:nvCxnSpPr>
        <p:spPr>
          <a:xfrm flipV="1">
            <a:off x="2327176" y="4355976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1034"/>
          <p:cNvCxnSpPr/>
          <p:nvPr/>
        </p:nvCxnSpPr>
        <p:spPr>
          <a:xfrm>
            <a:off x="2327176" y="4355976"/>
            <a:ext cx="1029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>
            <a:off x="3356992" y="4355976"/>
            <a:ext cx="0" cy="3060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1038"/>
          <p:cNvCxnSpPr/>
          <p:nvPr/>
        </p:nvCxnSpPr>
        <p:spPr>
          <a:xfrm flipV="1">
            <a:off x="2204864" y="4355976"/>
            <a:ext cx="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/>
          <p:nvPr/>
        </p:nvCxnSpPr>
        <p:spPr>
          <a:xfrm flipH="1">
            <a:off x="908720" y="4355976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3" name="Přímá spojnice 1042"/>
          <p:cNvCxnSpPr/>
          <p:nvPr/>
        </p:nvCxnSpPr>
        <p:spPr>
          <a:xfrm>
            <a:off x="908720" y="4355976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5" name="Přímá spojnice 1044"/>
          <p:cNvCxnSpPr/>
          <p:nvPr/>
        </p:nvCxnSpPr>
        <p:spPr>
          <a:xfrm flipV="1">
            <a:off x="4414812" y="4752020"/>
            <a:ext cx="0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Přímá spojnice 1046"/>
          <p:cNvCxnSpPr/>
          <p:nvPr/>
        </p:nvCxnSpPr>
        <p:spPr>
          <a:xfrm flipH="1">
            <a:off x="4005064" y="4752020"/>
            <a:ext cx="4097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1" name="Přímá spojnice 1050"/>
          <p:cNvCxnSpPr/>
          <p:nvPr/>
        </p:nvCxnSpPr>
        <p:spPr>
          <a:xfrm>
            <a:off x="4005064" y="4752020"/>
            <a:ext cx="0" cy="3060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1052"/>
          <p:cNvCxnSpPr/>
          <p:nvPr/>
        </p:nvCxnSpPr>
        <p:spPr>
          <a:xfrm flipV="1">
            <a:off x="4509120" y="4572000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5" name="Přímá spojnice 1054"/>
          <p:cNvCxnSpPr/>
          <p:nvPr/>
        </p:nvCxnSpPr>
        <p:spPr>
          <a:xfrm>
            <a:off x="4509120" y="457200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Přímá spojnice 1056"/>
          <p:cNvCxnSpPr/>
          <p:nvPr/>
        </p:nvCxnSpPr>
        <p:spPr>
          <a:xfrm>
            <a:off x="6021288" y="4572000"/>
            <a:ext cx="0" cy="4860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9" name="Přímá spojnice 1058"/>
          <p:cNvCxnSpPr/>
          <p:nvPr/>
        </p:nvCxnSpPr>
        <p:spPr>
          <a:xfrm flipV="1">
            <a:off x="4653136" y="4905037"/>
            <a:ext cx="0" cy="3150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1" name="Přímá spojnice 1060"/>
          <p:cNvCxnSpPr/>
          <p:nvPr/>
        </p:nvCxnSpPr>
        <p:spPr>
          <a:xfrm flipH="1">
            <a:off x="3717032" y="4905037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3" name="Přímá spojnice 1062"/>
          <p:cNvCxnSpPr/>
          <p:nvPr/>
        </p:nvCxnSpPr>
        <p:spPr>
          <a:xfrm>
            <a:off x="3717032" y="4941041"/>
            <a:ext cx="0" cy="351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5" name="Přímá spojnice 1064"/>
          <p:cNvCxnSpPr>
            <a:stCxn id="1031" idx="0"/>
          </p:cNvCxnSpPr>
          <p:nvPr/>
        </p:nvCxnSpPr>
        <p:spPr>
          <a:xfrm flipV="1">
            <a:off x="4800585" y="4355976"/>
            <a:ext cx="0" cy="766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7" name="Přímá spojnice 1066"/>
          <p:cNvCxnSpPr/>
          <p:nvPr/>
        </p:nvCxnSpPr>
        <p:spPr>
          <a:xfrm>
            <a:off x="4800585" y="4355976"/>
            <a:ext cx="3566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9" name="Přímá spojnice 1068"/>
          <p:cNvCxnSpPr/>
          <p:nvPr/>
        </p:nvCxnSpPr>
        <p:spPr>
          <a:xfrm>
            <a:off x="5157192" y="435597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1" name="Přímá spojnice 1070"/>
          <p:cNvCxnSpPr/>
          <p:nvPr/>
        </p:nvCxnSpPr>
        <p:spPr>
          <a:xfrm flipV="1">
            <a:off x="4872012" y="4815027"/>
            <a:ext cx="0" cy="405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3" name="Přímá spojnice 1072"/>
          <p:cNvCxnSpPr/>
          <p:nvPr/>
        </p:nvCxnSpPr>
        <p:spPr>
          <a:xfrm>
            <a:off x="4872012" y="4815027"/>
            <a:ext cx="7172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5" name="Přímá spojnice 1074"/>
          <p:cNvCxnSpPr/>
          <p:nvPr/>
        </p:nvCxnSpPr>
        <p:spPr>
          <a:xfrm>
            <a:off x="5589240" y="4824028"/>
            <a:ext cx="0" cy="756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6" name="TextovéPole 1075"/>
          <p:cNvSpPr txBox="1"/>
          <p:nvPr/>
        </p:nvSpPr>
        <p:spPr>
          <a:xfrm>
            <a:off x="1553902" y="505805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77" name="TextovéPole 1076"/>
          <p:cNvSpPr txBox="1"/>
          <p:nvPr/>
        </p:nvSpPr>
        <p:spPr>
          <a:xfrm>
            <a:off x="1260330" y="474722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78" name="TextovéPole 1077"/>
          <p:cNvSpPr txBox="1"/>
          <p:nvPr/>
        </p:nvSpPr>
        <p:spPr>
          <a:xfrm>
            <a:off x="749862" y="523807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79" name="TextovéPole 1078"/>
          <p:cNvSpPr txBox="1"/>
          <p:nvPr/>
        </p:nvSpPr>
        <p:spPr>
          <a:xfrm>
            <a:off x="2770094" y="497322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81" name="TextovéPole 1080"/>
          <p:cNvSpPr txBox="1"/>
          <p:nvPr/>
        </p:nvSpPr>
        <p:spPr>
          <a:xfrm>
            <a:off x="3241576" y="4535705"/>
            <a:ext cx="345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82" name="TextovéPole 1081"/>
          <p:cNvSpPr txBox="1"/>
          <p:nvPr/>
        </p:nvSpPr>
        <p:spPr>
          <a:xfrm>
            <a:off x="3586773" y="5195059"/>
            <a:ext cx="299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083" name="TextovéPole 1082"/>
          <p:cNvSpPr txBox="1"/>
          <p:nvPr/>
        </p:nvSpPr>
        <p:spPr>
          <a:xfrm>
            <a:off x="3890173" y="5035237"/>
            <a:ext cx="229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084" name="TextovéPole 1083"/>
          <p:cNvSpPr txBox="1"/>
          <p:nvPr/>
        </p:nvSpPr>
        <p:spPr>
          <a:xfrm>
            <a:off x="5067551" y="4753183"/>
            <a:ext cx="9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85" name="TextovéPole 1084"/>
          <p:cNvSpPr txBox="1"/>
          <p:nvPr/>
        </p:nvSpPr>
        <p:spPr>
          <a:xfrm>
            <a:off x="5496874" y="549881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86" name="TextovéPole 1085"/>
          <p:cNvSpPr txBox="1"/>
          <p:nvPr/>
        </p:nvSpPr>
        <p:spPr>
          <a:xfrm>
            <a:off x="5872850" y="496339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87" name="TextovéPole 1086"/>
          <p:cNvSpPr txBox="1"/>
          <p:nvPr/>
        </p:nvSpPr>
        <p:spPr>
          <a:xfrm>
            <a:off x="461847" y="7131903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princ ________                 princezna _________</a:t>
            </a:r>
            <a:endParaRPr lang="cs-CZ" dirty="0"/>
          </a:p>
        </p:txBody>
      </p:sp>
      <p:pic>
        <p:nvPicPr>
          <p:cNvPr id="9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928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21754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3. Napiš ukrytá jména.</a:t>
            </a:r>
            <a:br>
              <a:rPr lang="cs-CZ" sz="1800" dirty="0" smtClean="0"/>
            </a:b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88" y="8275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 rot="628963">
            <a:off x="2475392" y="1653441"/>
            <a:ext cx="3960440" cy="64807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990725" y="1600200"/>
            <a:ext cx="485775" cy="76200"/>
          </a:xfrm>
          <a:custGeom>
            <a:avLst/>
            <a:gdLst>
              <a:gd name="connsiteX0" fmla="*/ 0 w 485775"/>
              <a:gd name="connsiteY0" fmla="*/ 57150 h 76200"/>
              <a:gd name="connsiteX1" fmla="*/ 19050 w 485775"/>
              <a:gd name="connsiteY1" fmla="*/ 9525 h 76200"/>
              <a:gd name="connsiteX2" fmla="*/ 47625 w 485775"/>
              <a:gd name="connsiteY2" fmla="*/ 0 h 76200"/>
              <a:gd name="connsiteX3" fmla="*/ 104775 w 485775"/>
              <a:gd name="connsiteY3" fmla="*/ 28575 h 76200"/>
              <a:gd name="connsiteX4" fmla="*/ 123825 w 485775"/>
              <a:gd name="connsiteY4" fmla="*/ 57150 h 76200"/>
              <a:gd name="connsiteX5" fmla="*/ 180975 w 485775"/>
              <a:gd name="connsiteY5" fmla="*/ 76200 h 76200"/>
              <a:gd name="connsiteX6" fmla="*/ 247650 w 485775"/>
              <a:gd name="connsiteY6" fmla="*/ 57150 h 76200"/>
              <a:gd name="connsiteX7" fmla="*/ 266700 w 485775"/>
              <a:gd name="connsiteY7" fmla="*/ 28575 h 76200"/>
              <a:gd name="connsiteX8" fmla="*/ 333375 w 485775"/>
              <a:gd name="connsiteY8" fmla="*/ 0 h 76200"/>
              <a:gd name="connsiteX9" fmla="*/ 419100 w 485775"/>
              <a:gd name="connsiteY9" fmla="*/ 19050 h 76200"/>
              <a:gd name="connsiteX10" fmla="*/ 476250 w 485775"/>
              <a:gd name="connsiteY10" fmla="*/ 57150 h 76200"/>
              <a:gd name="connsiteX11" fmla="*/ 485775 w 485775"/>
              <a:gd name="connsiteY11" fmla="*/ 76200 h 7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85775" h="76200">
                <a:moveTo>
                  <a:pt x="0" y="57150"/>
                </a:moveTo>
                <a:cubicBezTo>
                  <a:pt x="6350" y="41275"/>
                  <a:pt x="8104" y="22660"/>
                  <a:pt x="19050" y="9525"/>
                </a:cubicBezTo>
                <a:cubicBezTo>
                  <a:pt x="25478" y="1812"/>
                  <a:pt x="37585" y="0"/>
                  <a:pt x="47625" y="0"/>
                </a:cubicBezTo>
                <a:cubicBezTo>
                  <a:pt x="67343" y="0"/>
                  <a:pt x="90328" y="18943"/>
                  <a:pt x="104775" y="28575"/>
                </a:cubicBezTo>
                <a:cubicBezTo>
                  <a:pt x="111125" y="38100"/>
                  <a:pt x="114117" y="51083"/>
                  <a:pt x="123825" y="57150"/>
                </a:cubicBezTo>
                <a:cubicBezTo>
                  <a:pt x="140853" y="67793"/>
                  <a:pt x="180975" y="76200"/>
                  <a:pt x="180975" y="76200"/>
                </a:cubicBezTo>
                <a:cubicBezTo>
                  <a:pt x="183464" y="75578"/>
                  <a:pt x="241439" y="62119"/>
                  <a:pt x="247650" y="57150"/>
                </a:cubicBezTo>
                <a:cubicBezTo>
                  <a:pt x="256589" y="49999"/>
                  <a:pt x="258605" y="36670"/>
                  <a:pt x="266700" y="28575"/>
                </a:cubicBezTo>
                <a:cubicBezTo>
                  <a:pt x="288626" y="6649"/>
                  <a:pt x="304228" y="7287"/>
                  <a:pt x="333375" y="0"/>
                </a:cubicBezTo>
                <a:cubicBezTo>
                  <a:pt x="348881" y="2584"/>
                  <a:pt x="399001" y="7884"/>
                  <a:pt x="419100" y="19050"/>
                </a:cubicBezTo>
                <a:cubicBezTo>
                  <a:pt x="439114" y="30169"/>
                  <a:pt x="466011" y="36672"/>
                  <a:pt x="476250" y="57150"/>
                </a:cubicBezTo>
                <a:lnTo>
                  <a:pt x="485775" y="762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 rot="646343">
            <a:off x="2441204" y="1789450"/>
            <a:ext cx="3996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OtaAlenaNelaPavelZuzanaLucieDádaMíla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4664" y="3059832"/>
            <a:ext cx="6192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Napiš: 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</a:t>
            </a:r>
            <a:endParaRPr lang="cs-CZ" dirty="0"/>
          </a:p>
        </p:txBody>
      </p:sp>
      <p:pic>
        <p:nvPicPr>
          <p:cNvPr id="1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099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325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1563"/>
            <a:ext cx="6172200" cy="393973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Řešení: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611560"/>
            <a:ext cx="6172200" cy="6034617"/>
          </a:xfrm>
        </p:spPr>
        <p:txBody>
          <a:bodyPr/>
          <a:lstStyle/>
          <a:p>
            <a:pPr lvl="0">
              <a:buFont typeface="Arial" pitchFamily="34" charset="0"/>
              <a:buAutoNum type="arabicPeriod"/>
            </a:pPr>
            <a:r>
              <a:rPr lang="cs-CZ" sz="1700" dirty="0">
                <a:solidFill>
                  <a:prstClr val="black"/>
                </a:solidFill>
              </a:rPr>
              <a:t>Napiš místo obrázku slovo:</a:t>
            </a: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Je  to  </a:t>
            </a:r>
            <a:r>
              <a:rPr lang="cs-CZ" sz="1700" dirty="0" smtClean="0">
                <a:solidFill>
                  <a:prstClr val="black"/>
                </a:solidFill>
              </a:rPr>
              <a:t>moje  pila .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Máma  </a:t>
            </a:r>
            <a:r>
              <a:rPr lang="cs-CZ" sz="1700" dirty="0" smtClean="0">
                <a:solidFill>
                  <a:prstClr val="black"/>
                </a:solidFill>
              </a:rPr>
              <a:t>pere  šálu.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Táta  kupuje  </a:t>
            </a:r>
            <a:r>
              <a:rPr lang="cs-CZ" sz="1700" dirty="0" smtClean="0">
                <a:solidFill>
                  <a:prstClr val="black"/>
                </a:solidFill>
              </a:rPr>
              <a:t>lopatu.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 Nemáme  </a:t>
            </a:r>
            <a:r>
              <a:rPr lang="cs-CZ" sz="1700" dirty="0" smtClean="0">
                <a:solidFill>
                  <a:prstClr val="black"/>
                </a:solidFill>
              </a:rPr>
              <a:t>doma  sele. </a:t>
            </a:r>
          </a:p>
          <a:p>
            <a:pPr marL="0" lvl="0" indent="0">
              <a:buNone/>
            </a:pP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 smtClean="0">
                <a:solidFill>
                  <a:prstClr val="black"/>
                </a:solidFill>
              </a:rPr>
              <a:t>2.  Vylušti jméno princezny a prince.</a:t>
            </a: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dirty="0" smtClean="0">
                <a:solidFill>
                  <a:prstClr val="black"/>
                </a:solidFill>
              </a:rPr>
              <a:t>      princ  </a:t>
            </a:r>
            <a:r>
              <a:rPr lang="cs-CZ" sz="1700" u="sng" dirty="0" smtClean="0">
                <a:solidFill>
                  <a:prstClr val="black"/>
                </a:solidFill>
              </a:rPr>
              <a:t>KAREL</a:t>
            </a:r>
            <a:r>
              <a:rPr lang="cs-CZ" sz="1700" dirty="0" smtClean="0">
                <a:solidFill>
                  <a:prstClr val="black"/>
                </a:solidFill>
              </a:rPr>
              <a:t>          princezna  </a:t>
            </a:r>
            <a:r>
              <a:rPr lang="cs-CZ" sz="1700" u="sng" dirty="0" smtClean="0">
                <a:solidFill>
                  <a:prstClr val="black"/>
                </a:solidFill>
              </a:rPr>
              <a:t>JULIE</a:t>
            </a:r>
            <a:endParaRPr lang="cs-CZ" sz="1700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>3. </a:t>
            </a:r>
            <a: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  <a:t>Napiš ukrytá jména</a:t>
            </a: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ea typeface="+mj-ea"/>
                <a:cs typeface="+mj-cs"/>
              </a:rPr>
              <a:t>    </a:t>
            </a:r>
            <a:r>
              <a:rPr lang="cs-CZ" sz="1800" u="sng" dirty="0" smtClean="0">
                <a:solidFill>
                  <a:prstClr val="black"/>
                </a:solidFill>
                <a:ea typeface="+mj-ea"/>
                <a:cs typeface="+mj-cs"/>
              </a:rPr>
              <a:t>Ota, Alena, Nela, Pavel, Zuzana, Lucie, Dáda, Míla</a:t>
            </a:r>
            <a:endParaRPr lang="cs-CZ" sz="1700" u="sng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099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26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263</Words>
  <Application>Microsoft Office PowerPoint</Application>
  <PresentationFormat>Předvádění na obrazovce (4:3)</PresentationFormat>
  <Paragraphs>86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Procvičovací list</vt:lpstr>
      <vt:lpstr>Procvičovací list</vt:lpstr>
      <vt:lpstr>3. Napiš ukrytá jména. 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 s</dc:title>
  <dc:creator>Zaneta</dc:creator>
  <cp:lastModifiedBy>Zaneta</cp:lastModifiedBy>
  <cp:revision>37</cp:revision>
  <dcterms:created xsi:type="dcterms:W3CDTF">2011-12-27T19:01:51Z</dcterms:created>
  <dcterms:modified xsi:type="dcterms:W3CDTF">2012-05-09T13:17:02Z</dcterms:modified>
</cp:coreProperties>
</file>