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1" r:id="rId2"/>
    <p:sldId id="259" r:id="rId3"/>
    <p:sldId id="258" r:id="rId4"/>
    <p:sldId id="262" r:id="rId5"/>
  </p:sldIdLst>
  <p:sldSz cx="6858000" cy="9144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119" autoAdjust="0"/>
  </p:normalViewPr>
  <p:slideViewPr>
    <p:cSldViewPr>
      <p:cViewPr>
        <p:scale>
          <a:sx n="100" d="100"/>
          <a:sy n="100" d="100"/>
        </p:scale>
        <p:origin x="-1236" y="16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7F221E-916C-4F43-873E-F411509D9B3F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17C01F-0BC7-4B71-BD2D-14F37DC96F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25976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17C01F-0BC7-4B71-BD2D-14F37DC96F85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0277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17C01F-0BC7-4B71-BD2D-14F37DC96F85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83961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8441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3477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693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88758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012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0400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6888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25298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3333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4104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8630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C2A988-A8BC-4512-9CF4-90B29FCEBD54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7CE028-9B89-4BB2-B265-7107B07421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7490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2656" y="0"/>
            <a:ext cx="6172200" cy="1109472"/>
          </a:xfrm>
        </p:spPr>
        <p:txBody>
          <a:bodyPr>
            <a:normAutofit/>
          </a:bodyPr>
          <a:lstStyle/>
          <a:p>
            <a:r>
              <a:rPr lang="cs-CZ" sz="2800" dirty="0" smtClean="0"/>
              <a:t>Procvičovací list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42900" y="1115617"/>
            <a:ext cx="6172200" cy="7052602"/>
          </a:xfrm>
        </p:spPr>
        <p:txBody>
          <a:bodyPr/>
          <a:lstStyle/>
          <a:p>
            <a:pPr marL="0" lvl="0" indent="0" algn="ctr">
              <a:buNone/>
            </a:pPr>
            <a:r>
              <a:rPr lang="cs-CZ" sz="1800" b="1" dirty="0">
                <a:solidFill>
                  <a:prstClr val="black"/>
                </a:solidFill>
              </a:rPr>
              <a:t>Jazyková výchova</a:t>
            </a:r>
          </a:p>
          <a:p>
            <a:pPr marL="0" lvl="0" indent="0" algn="ctr">
              <a:buNone/>
            </a:pPr>
            <a:r>
              <a:rPr lang="cs-CZ" sz="1800" b="1" dirty="0">
                <a:solidFill>
                  <a:prstClr val="black"/>
                </a:solidFill>
              </a:rPr>
              <a:t> (český jazyk pro 1. ročník)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Číslo </a:t>
            </a:r>
            <a:r>
              <a:rPr lang="cs-CZ" sz="1800" b="1" dirty="0" smtClean="0">
                <a:solidFill>
                  <a:prstClr val="black"/>
                </a:solidFill>
              </a:rPr>
              <a:t>projektu:</a:t>
            </a:r>
            <a:r>
              <a:rPr lang="cs-CZ" sz="1800" dirty="0">
                <a:solidFill>
                  <a:prstClr val="black"/>
                </a:solidFill>
              </a:rPr>
              <a:t>CZ.1.07/1.4.00/21.0866</a:t>
            </a:r>
            <a:endParaRPr lang="cs-CZ" sz="1800" b="1" dirty="0"/>
          </a:p>
          <a:p>
            <a:pPr marL="0" indent="0">
              <a:buNone/>
            </a:pPr>
            <a:r>
              <a:rPr lang="cs-CZ" sz="1800" b="1" dirty="0"/>
              <a:t>Šablona:  </a:t>
            </a:r>
            <a:r>
              <a:rPr lang="cs-CZ" sz="1800" dirty="0"/>
              <a:t>I/2 Inovace a zkvalitnění výuky směřující k rozvoji     </a:t>
            </a:r>
          </a:p>
          <a:p>
            <a:pPr marL="0" indent="0">
              <a:buNone/>
            </a:pPr>
            <a:r>
              <a:rPr lang="cs-CZ" sz="1800" dirty="0"/>
              <a:t>                 čtenářské a informační </a:t>
            </a:r>
            <a:r>
              <a:rPr lang="cs-CZ" sz="1800" dirty="0" smtClean="0"/>
              <a:t>gramotnosti</a:t>
            </a:r>
            <a:endParaRPr lang="cs-CZ" sz="18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Název: </a:t>
            </a:r>
            <a:r>
              <a:rPr lang="cs-CZ" sz="1800" dirty="0" smtClean="0">
                <a:solidFill>
                  <a:prstClr val="black"/>
                </a:solidFill>
              </a:rPr>
              <a:t>VY_12_INOVACE_22_Procvičovací </a:t>
            </a:r>
            <a:r>
              <a:rPr lang="cs-CZ" sz="1800" dirty="0">
                <a:solidFill>
                  <a:prstClr val="black"/>
                </a:solidFill>
              </a:rPr>
              <a:t>list</a:t>
            </a:r>
            <a:endParaRPr lang="cs-CZ" sz="18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Sada: 1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Druh materiálu: </a:t>
            </a:r>
            <a:r>
              <a:rPr lang="cs-CZ" sz="1800" dirty="0">
                <a:solidFill>
                  <a:prstClr val="black"/>
                </a:solidFill>
              </a:rPr>
              <a:t>Pracovní list </a:t>
            </a:r>
            <a:r>
              <a:rPr lang="cs-CZ" sz="1800" b="1" dirty="0">
                <a:solidFill>
                  <a:prstClr val="black"/>
                </a:solidFill>
              </a:rPr>
              <a:t> </a:t>
            </a:r>
            <a:r>
              <a:rPr lang="cs-CZ" sz="1800" dirty="0">
                <a:solidFill>
                  <a:prstClr val="black"/>
                </a:solidFill>
              </a:rPr>
              <a:t>ČJ  č. </a:t>
            </a:r>
            <a:r>
              <a:rPr lang="cs-CZ" sz="1800" dirty="0" smtClean="0">
                <a:solidFill>
                  <a:prstClr val="black"/>
                </a:solidFill>
              </a:rPr>
              <a:t>22</a:t>
            </a:r>
            <a:endParaRPr lang="cs-CZ" sz="18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Jméno autora:  </a:t>
            </a:r>
            <a:r>
              <a:rPr lang="cs-CZ" sz="1800" dirty="0">
                <a:solidFill>
                  <a:prstClr val="black"/>
                </a:solidFill>
              </a:rPr>
              <a:t>Mgr. Helena Ostřanská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Škola:  </a:t>
            </a:r>
            <a:r>
              <a:rPr lang="cs-CZ" sz="1800" dirty="0">
                <a:solidFill>
                  <a:prstClr val="black"/>
                </a:solidFill>
              </a:rPr>
              <a:t>ZŠ A MŠ Cholina, okres Olomouc, příspěvková organizace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            </a:t>
            </a:r>
            <a:r>
              <a:rPr lang="cs-CZ" sz="1800" dirty="0">
                <a:solidFill>
                  <a:prstClr val="black"/>
                </a:solidFill>
              </a:rPr>
              <a:t>Cholina 35, 783 22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Datum vytvoření: </a:t>
            </a:r>
            <a:r>
              <a:rPr lang="cs-CZ" sz="1800" b="1" dirty="0" smtClean="0">
                <a:solidFill>
                  <a:prstClr val="black"/>
                </a:solidFill>
              </a:rPr>
              <a:t>  </a:t>
            </a:r>
            <a:r>
              <a:rPr lang="cs-CZ" sz="1800" dirty="0" smtClean="0">
                <a:solidFill>
                  <a:prstClr val="black"/>
                </a:solidFill>
              </a:rPr>
              <a:t>1.12. </a:t>
            </a:r>
            <a:r>
              <a:rPr lang="cs-CZ" sz="1800" dirty="0">
                <a:solidFill>
                  <a:prstClr val="black"/>
                </a:solidFill>
              </a:rPr>
              <a:t>2011</a:t>
            </a:r>
          </a:p>
          <a:p>
            <a:pPr marL="0" lvl="0" indent="0">
              <a:buNone/>
            </a:pPr>
            <a:r>
              <a:rPr lang="cs-CZ" sz="1800" b="1" dirty="0" smtClean="0">
                <a:solidFill>
                  <a:prstClr val="black"/>
                </a:solidFill>
              </a:rPr>
              <a:t>Předmět</a:t>
            </a:r>
            <a:r>
              <a:rPr lang="cs-CZ" sz="1800" b="1" dirty="0">
                <a:solidFill>
                  <a:prstClr val="black"/>
                </a:solidFill>
              </a:rPr>
              <a:t>:  </a:t>
            </a:r>
            <a:r>
              <a:rPr lang="cs-CZ" sz="1800" dirty="0">
                <a:solidFill>
                  <a:prstClr val="black"/>
                </a:solidFill>
              </a:rPr>
              <a:t>Český jazyk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Ročník:  </a:t>
            </a:r>
            <a:r>
              <a:rPr lang="cs-CZ" sz="1800" dirty="0">
                <a:solidFill>
                  <a:prstClr val="black"/>
                </a:solidFill>
              </a:rPr>
              <a:t>první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Anotace:  </a:t>
            </a:r>
            <a:r>
              <a:rPr lang="cs-CZ" sz="1800" dirty="0">
                <a:solidFill>
                  <a:prstClr val="black"/>
                </a:solidFill>
              </a:rPr>
              <a:t>Pracovní list pro žáky 1. </a:t>
            </a:r>
            <a:r>
              <a:rPr lang="cs-CZ" sz="1800" dirty="0" smtClean="0">
                <a:solidFill>
                  <a:prstClr val="black"/>
                </a:solidFill>
              </a:rPr>
              <a:t>ročníku k procvičení učiva.</a:t>
            </a:r>
          </a:p>
          <a:p>
            <a:pPr marL="0" lvl="0" indent="0">
              <a:buNone/>
            </a:pPr>
            <a:r>
              <a:rPr lang="cs-CZ" sz="1800" dirty="0" smtClean="0">
                <a:solidFill>
                  <a:prstClr val="black"/>
                </a:solidFill>
              </a:rPr>
              <a:t>                  Čtení s porozuměním, doplňování slov do vět místo </a:t>
            </a:r>
          </a:p>
          <a:p>
            <a:pPr marL="0" lvl="0" indent="0">
              <a:buNone/>
            </a:pPr>
            <a:r>
              <a:rPr lang="cs-CZ" sz="1800" dirty="0">
                <a:solidFill>
                  <a:prstClr val="black"/>
                </a:solidFill>
              </a:rPr>
              <a:t> </a:t>
            </a:r>
            <a:r>
              <a:rPr lang="cs-CZ" sz="1800" dirty="0" smtClean="0">
                <a:solidFill>
                  <a:prstClr val="black"/>
                </a:solidFill>
              </a:rPr>
              <a:t>                 obrázků. Je </a:t>
            </a:r>
            <a:r>
              <a:rPr lang="cs-CZ" sz="1800" dirty="0">
                <a:solidFill>
                  <a:prstClr val="black"/>
                </a:solidFill>
              </a:rPr>
              <a:t>určen pro samostatnou </a:t>
            </a:r>
            <a:r>
              <a:rPr lang="cs-CZ" sz="1800" dirty="0" smtClean="0">
                <a:solidFill>
                  <a:prstClr val="black"/>
                </a:solidFill>
              </a:rPr>
              <a:t>práci žáků,  </a:t>
            </a:r>
          </a:p>
          <a:p>
            <a:pPr marL="0" lvl="0" indent="0">
              <a:buNone/>
            </a:pPr>
            <a:r>
              <a:rPr lang="cs-CZ" sz="1800" dirty="0">
                <a:solidFill>
                  <a:prstClr val="black"/>
                </a:solidFill>
              </a:rPr>
              <a:t> </a:t>
            </a:r>
            <a:r>
              <a:rPr lang="cs-CZ" sz="1800" dirty="0" smtClean="0">
                <a:solidFill>
                  <a:prstClr val="black"/>
                </a:solidFill>
              </a:rPr>
              <a:t>                 společná  kontrola  </a:t>
            </a:r>
            <a:r>
              <a:rPr lang="cs-CZ" sz="1800" dirty="0">
                <a:solidFill>
                  <a:prstClr val="black"/>
                </a:solidFill>
              </a:rPr>
              <a:t>proběhne na interaktivní  </a:t>
            </a:r>
            <a:r>
              <a:rPr lang="cs-CZ" sz="1800" dirty="0" smtClean="0">
                <a:solidFill>
                  <a:prstClr val="black"/>
                </a:solidFill>
              </a:rPr>
              <a:t> tabuli</a:t>
            </a:r>
            <a:r>
              <a:rPr lang="cs-CZ" sz="1800" dirty="0">
                <a:solidFill>
                  <a:prstClr val="black"/>
                </a:solidFill>
              </a:rPr>
              <a:t>.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Klíčová </a:t>
            </a:r>
            <a:r>
              <a:rPr lang="cs-CZ" sz="1800" b="1" dirty="0" smtClean="0">
                <a:solidFill>
                  <a:prstClr val="black"/>
                </a:solidFill>
              </a:rPr>
              <a:t>slova: </a:t>
            </a:r>
            <a:r>
              <a:rPr lang="cs-CZ" sz="1800" dirty="0" smtClean="0">
                <a:solidFill>
                  <a:prstClr val="black"/>
                </a:solidFill>
              </a:rPr>
              <a:t>porozumění slov a vět, otázka, odpověď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cs-CZ" sz="1800" b="1" dirty="0" smtClean="0">
                <a:solidFill>
                  <a:prstClr val="black"/>
                </a:solidFill>
              </a:rPr>
              <a:t>Zdroje</a:t>
            </a:r>
            <a:r>
              <a:rPr lang="cs-CZ" sz="1800" b="1" dirty="0">
                <a:solidFill>
                  <a:prstClr val="black"/>
                </a:solidFill>
              </a:rPr>
              <a:t>: </a:t>
            </a:r>
            <a:r>
              <a:rPr lang="cs-CZ" sz="1800" dirty="0" smtClean="0">
                <a:solidFill>
                  <a:prstClr val="black"/>
                </a:solidFill>
              </a:rPr>
              <a:t>ilustrace – </a:t>
            </a:r>
            <a:r>
              <a:rPr lang="cs-CZ" sz="1800" dirty="0">
                <a:solidFill>
                  <a:prstClr val="black"/>
                </a:solidFill>
                <a:hlinkClick r:id="rId2"/>
              </a:rPr>
              <a:t>www.office.microsoft.com</a:t>
            </a:r>
            <a:endParaRPr lang="cs-CZ" sz="1800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8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30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760" y="8217328"/>
            <a:ext cx="4535817" cy="926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75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3823" y="0"/>
            <a:ext cx="6172200" cy="959371"/>
          </a:xfrm>
        </p:spPr>
        <p:txBody>
          <a:bodyPr>
            <a:normAutofit/>
          </a:bodyPr>
          <a:lstStyle/>
          <a:p>
            <a:r>
              <a:rPr lang="cs-CZ" sz="2800" dirty="0" smtClean="0"/>
              <a:t>Procvičovací list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5567" y="994049"/>
            <a:ext cx="6408712" cy="7200800"/>
          </a:xfrm>
        </p:spPr>
        <p:txBody>
          <a:bodyPr>
            <a:normAutofit/>
          </a:bodyPr>
          <a:lstStyle/>
          <a:p>
            <a:pPr>
              <a:buAutoNum type="arabicPeriod"/>
            </a:pPr>
            <a:r>
              <a:rPr lang="cs-CZ" sz="1800" dirty="0" smtClean="0"/>
              <a:t>Pepa neumí písmeno R.  Místo písmene R říká písmeno L.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Oprav Pepu. Napiš správně. 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LAK           _______________</a:t>
            </a:r>
          </a:p>
          <a:p>
            <a:pPr marL="0" indent="0">
              <a:buNone/>
            </a:pPr>
            <a:r>
              <a:rPr lang="cs-CZ" sz="1800" dirty="0" smtClean="0"/>
              <a:t>   </a:t>
            </a:r>
          </a:p>
          <a:p>
            <a:pPr marL="0" indent="0">
              <a:buNone/>
            </a:pPr>
            <a:r>
              <a:rPr lang="cs-CZ" sz="1800" dirty="0"/>
              <a:t>        </a:t>
            </a:r>
            <a:r>
              <a:rPr lang="cs-CZ" sz="1800" dirty="0" smtClean="0"/>
              <a:t>KAPL         </a:t>
            </a:r>
            <a:r>
              <a:rPr lang="cs-CZ" sz="1800" dirty="0"/>
              <a:t>_______________</a:t>
            </a:r>
          </a:p>
          <a:p>
            <a:pPr marL="0" indent="0">
              <a:buNone/>
            </a:pPr>
            <a:r>
              <a:rPr lang="cs-CZ" sz="1800" dirty="0" smtClean="0"/>
              <a:t>          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LUKA        _______________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/>
              <a:t>         </a:t>
            </a:r>
            <a:r>
              <a:rPr lang="cs-CZ" sz="1800" dirty="0" smtClean="0"/>
              <a:t>LAKETA     _______________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         LADEK       _______________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PÁLEK         </a:t>
            </a:r>
            <a:r>
              <a:rPr lang="cs-CZ" sz="1800" dirty="0"/>
              <a:t>_______________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2. Vybarvi správně.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Pase  se  to?</a:t>
            </a:r>
          </a:p>
          <a:p>
            <a:pPr marL="0" indent="0">
              <a:buNone/>
            </a:pPr>
            <a:endParaRPr lang="cs-CZ" sz="1800" dirty="0" smtClean="0"/>
          </a:p>
        </p:txBody>
      </p:sp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180" y="8216900"/>
            <a:ext cx="4535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5" name="Tabulk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9607380"/>
              </p:ext>
            </p:extLst>
          </p:nvPr>
        </p:nvGraphicFramePr>
        <p:xfrm>
          <a:off x="404664" y="7020272"/>
          <a:ext cx="5832649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4350"/>
                <a:gridCol w="876654"/>
                <a:gridCol w="1011524"/>
                <a:gridCol w="944090"/>
                <a:gridCol w="813862"/>
                <a:gridCol w="720080"/>
                <a:gridCol w="79208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kos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srna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kráva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motýl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jelen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pes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sova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6918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8640" y="1547664"/>
            <a:ext cx="6336704" cy="69127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Pije se to?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       Je to malé?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Je to milé?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3. Rýmy.  Přiřaď správně.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     To  je                                     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                            les  -  pes. 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To  je    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</a:t>
            </a:r>
          </a:p>
          <a:p>
            <a:pPr marL="0" indent="0">
              <a:buNone/>
            </a:pPr>
            <a:r>
              <a:rPr lang="cs-CZ" sz="1800" dirty="0" smtClean="0"/>
              <a:t>      Tam  je 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                             drak  -  mrak.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Tam  je  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180" y="8216900"/>
            <a:ext cx="4535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88640" y="323528"/>
            <a:ext cx="6316216" cy="887363"/>
          </a:xfrm>
        </p:spPr>
        <p:txBody>
          <a:bodyPr>
            <a:normAutofit/>
          </a:bodyPr>
          <a:lstStyle/>
          <a:p>
            <a:pPr algn="l"/>
            <a:r>
              <a:rPr lang="cs-CZ" sz="1800" dirty="0" smtClean="0"/>
              <a:t>     Jí se to?</a:t>
            </a:r>
            <a:endParaRPr lang="cs-CZ" sz="1800" dirty="0"/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9395101"/>
              </p:ext>
            </p:extLst>
          </p:nvPr>
        </p:nvGraphicFramePr>
        <p:xfrm>
          <a:off x="476672" y="971600"/>
          <a:ext cx="6048672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88"/>
                <a:gridCol w="1008112"/>
                <a:gridCol w="1003818"/>
                <a:gridCol w="934673"/>
                <a:gridCol w="769472"/>
                <a:gridCol w="676413"/>
                <a:gridCol w="86409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jelito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kakao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salát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jetel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kapr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pytel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3366291"/>
              </p:ext>
            </p:extLst>
          </p:nvPr>
        </p:nvGraphicFramePr>
        <p:xfrm>
          <a:off x="548680" y="2051720"/>
          <a:ext cx="4968552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88"/>
                <a:gridCol w="648072"/>
                <a:gridCol w="648072"/>
                <a:gridCol w="524340"/>
                <a:gridCol w="771804"/>
                <a:gridCol w="792088"/>
                <a:gridCol w="79208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salám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pivo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kola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sůl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pórek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kakao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soda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9634072"/>
              </p:ext>
            </p:extLst>
          </p:nvPr>
        </p:nvGraphicFramePr>
        <p:xfrm>
          <a:off x="548680" y="3275856"/>
          <a:ext cx="5392723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6104"/>
                <a:gridCol w="604674"/>
                <a:gridCol w="818782"/>
                <a:gridCol w="721996"/>
                <a:gridCol w="770389"/>
                <a:gridCol w="770389"/>
                <a:gridCol w="77038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mimino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slon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komár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táta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vosa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dům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topol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1701433"/>
              </p:ext>
            </p:extLst>
          </p:nvPr>
        </p:nvGraphicFramePr>
        <p:xfrm>
          <a:off x="620688" y="4499992"/>
          <a:ext cx="4896544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88"/>
                <a:gridCol w="576064"/>
                <a:gridCol w="591277"/>
                <a:gridCol w="776875"/>
                <a:gridCol w="792088"/>
                <a:gridCol w="648072"/>
                <a:gridCol w="72008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máma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oko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Jája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mrak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pejsek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pero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teta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9267" y="5654563"/>
            <a:ext cx="554360" cy="554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467" y="6249888"/>
            <a:ext cx="626368" cy="626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092" y="6876256"/>
            <a:ext cx="626368" cy="626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2459" y="7371134"/>
            <a:ext cx="770384" cy="770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311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965456"/>
          </a:xfrm>
        </p:spPr>
        <p:txBody>
          <a:bodyPr>
            <a:normAutofit/>
          </a:bodyPr>
          <a:lstStyle/>
          <a:p>
            <a:pPr algn="l"/>
            <a:r>
              <a:rPr lang="cs-CZ" sz="1800" dirty="0" smtClean="0"/>
              <a:t>Řešení: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04664" y="971600"/>
            <a:ext cx="6172200" cy="7245300"/>
          </a:xfrm>
        </p:spPr>
        <p:txBody>
          <a:bodyPr>
            <a:normAutofit fontScale="92500" lnSpcReduction="10000"/>
          </a:bodyPr>
          <a:lstStyle/>
          <a:p>
            <a:pPr>
              <a:buAutoNum type="arabicPeriod"/>
            </a:pPr>
            <a:r>
              <a:rPr lang="cs-CZ" sz="1800" dirty="0"/>
              <a:t>Pepa neumí písmeno R.  Místo písmene R říká písmeno L.</a:t>
            </a:r>
          </a:p>
          <a:p>
            <a:pPr marL="0" indent="0">
              <a:buNone/>
            </a:pPr>
            <a:r>
              <a:rPr lang="cs-CZ" sz="1800" dirty="0" smtClean="0"/>
              <a:t>      </a:t>
            </a:r>
            <a:r>
              <a:rPr lang="cs-CZ" sz="1800" dirty="0"/>
              <a:t>Oprav Pepu. Napiš správně. </a:t>
            </a: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/>
              <a:t>       LAK           </a:t>
            </a:r>
            <a:r>
              <a:rPr lang="cs-CZ" sz="1800" u="sng" dirty="0" smtClean="0"/>
              <a:t>RAK</a:t>
            </a:r>
            <a:endParaRPr lang="cs-CZ" sz="1800" u="sng" dirty="0"/>
          </a:p>
          <a:p>
            <a:pPr marL="0" indent="0">
              <a:buNone/>
            </a:pPr>
            <a:r>
              <a:rPr lang="cs-CZ" sz="1800" dirty="0"/>
              <a:t>   </a:t>
            </a:r>
          </a:p>
          <a:p>
            <a:pPr marL="0" indent="0">
              <a:buNone/>
            </a:pPr>
            <a:r>
              <a:rPr lang="cs-CZ" sz="1800" dirty="0"/>
              <a:t>        KAPL         </a:t>
            </a:r>
            <a:r>
              <a:rPr lang="cs-CZ" sz="1800" u="sng" dirty="0" smtClean="0"/>
              <a:t>KAPR</a:t>
            </a:r>
            <a:endParaRPr lang="cs-CZ" sz="1800" u="sng" dirty="0"/>
          </a:p>
          <a:p>
            <a:pPr marL="0" indent="0">
              <a:buNone/>
            </a:pPr>
            <a:r>
              <a:rPr lang="cs-CZ" sz="1800" dirty="0"/>
              <a:t>          </a:t>
            </a:r>
          </a:p>
          <a:p>
            <a:pPr marL="0" indent="0">
              <a:buNone/>
            </a:pPr>
            <a:r>
              <a:rPr lang="cs-CZ" sz="1800" dirty="0"/>
              <a:t>         LUKA        </a:t>
            </a:r>
            <a:r>
              <a:rPr lang="cs-CZ" sz="1800" u="sng" dirty="0" smtClean="0"/>
              <a:t>RUKA</a:t>
            </a:r>
            <a:endParaRPr lang="cs-CZ" sz="1800" u="sng" dirty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/>
              <a:t>         LAKETA     </a:t>
            </a:r>
            <a:r>
              <a:rPr lang="cs-CZ" sz="1800" u="sng" dirty="0" smtClean="0"/>
              <a:t>RAKETA</a:t>
            </a:r>
            <a:endParaRPr lang="cs-CZ" sz="1800" u="sng" dirty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/>
              <a:t>         LADEK       </a:t>
            </a:r>
            <a:r>
              <a:rPr lang="cs-CZ" sz="1800" u="sng" dirty="0" smtClean="0"/>
              <a:t>RADEK</a:t>
            </a:r>
            <a:endParaRPr lang="cs-CZ" sz="1800" u="sng" dirty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/>
              <a:t>         PÁLEK         </a:t>
            </a:r>
            <a:r>
              <a:rPr lang="cs-CZ" sz="1800" u="sng" dirty="0" smtClean="0"/>
              <a:t>PÁREK</a:t>
            </a:r>
          </a:p>
          <a:p>
            <a:pPr marL="0" indent="0">
              <a:buNone/>
            </a:pPr>
            <a:endParaRPr lang="cs-CZ" sz="1800" u="sng" dirty="0"/>
          </a:p>
          <a:p>
            <a:pPr marL="0" indent="0">
              <a:buNone/>
            </a:pPr>
            <a:r>
              <a:rPr lang="cs-CZ" sz="1800" dirty="0" smtClean="0"/>
              <a:t>2. Pase se to?  (srna, kráva, jelen)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Jí se to?  (jelito, veka, salát, kapr)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Pije se to?  (pivo, kola, kakao, soda)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Je to malé? (</a:t>
            </a:r>
            <a:r>
              <a:rPr lang="cs-CZ" sz="1800" dirty="0" err="1" smtClean="0"/>
              <a:t>mimino</a:t>
            </a:r>
            <a:r>
              <a:rPr lang="cs-CZ" sz="1800" dirty="0" smtClean="0"/>
              <a:t>, komár, vosa)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Je to milé? (máma, Jája, pejsek, teta)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3. To je les.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To je pes.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Tam je drak.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Tam je mrak.</a:t>
            </a:r>
            <a:endParaRPr lang="cs-CZ" sz="1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760" y="8216900"/>
            <a:ext cx="4535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4519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436</TotalTime>
  <Words>409</Words>
  <Application>Microsoft Office PowerPoint</Application>
  <PresentationFormat>Předvádění na obrazovce (4:3)</PresentationFormat>
  <Paragraphs>129</Paragraphs>
  <Slides>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Procvičovací list</vt:lpstr>
      <vt:lpstr>Procvičovací list</vt:lpstr>
      <vt:lpstr>     Jí se to?</vt:lpstr>
      <vt:lpstr>Řešení: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POHÁDKA TO JE TÁTA</dc:title>
  <dc:creator>Zaneta</dc:creator>
  <cp:lastModifiedBy>Zaneta</cp:lastModifiedBy>
  <cp:revision>39</cp:revision>
  <dcterms:created xsi:type="dcterms:W3CDTF">2011-12-28T14:26:08Z</dcterms:created>
  <dcterms:modified xsi:type="dcterms:W3CDTF">2012-05-09T13:19:13Z</dcterms:modified>
</cp:coreProperties>
</file>