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6858000" cy="9144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21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563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8903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823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516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907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509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899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849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589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65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649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81419-C696-49AE-ABEA-F0EEBCF68346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0A34B-7478-4F37-A744-E856C4599C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76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656" y="0"/>
            <a:ext cx="6172200" cy="1524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Písmeno C, c, Č, č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56" y="1115616"/>
            <a:ext cx="6172200" cy="6034617"/>
          </a:xfrm>
        </p:spPr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Jazyková výchova</a:t>
            </a:r>
          </a:p>
          <a:p>
            <a:pPr marL="0" lvl="0" indent="0" algn="ctr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 (český jazyk pro 1. ročník)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Číslo projektu:</a:t>
            </a:r>
            <a:r>
              <a:rPr lang="cs-CZ" sz="1800" dirty="0" smtClean="0">
                <a:solidFill>
                  <a:prstClr val="black"/>
                </a:solidFill>
              </a:rPr>
              <a:t>CZ.1.07/1.4.00/21.0866</a:t>
            </a:r>
            <a:endParaRPr lang="cs-CZ" sz="1800" b="1" dirty="0" smtClean="0"/>
          </a:p>
          <a:p>
            <a:pPr marL="0" indent="0">
              <a:buNone/>
            </a:pPr>
            <a:r>
              <a:rPr lang="cs-CZ" sz="1800" b="1" dirty="0" smtClean="0"/>
              <a:t>Šablona:  </a:t>
            </a:r>
            <a:r>
              <a:rPr lang="cs-CZ" sz="1800" dirty="0" smtClean="0"/>
              <a:t>I/2 Inovace a zkvalitnění výuky směřující k rozvoji     </a:t>
            </a:r>
          </a:p>
          <a:p>
            <a:pPr marL="0" indent="0">
              <a:buNone/>
            </a:pPr>
            <a:r>
              <a:rPr lang="cs-CZ" sz="1800" dirty="0" smtClean="0"/>
              <a:t>                 čtenářské a informační gramotnosti</a:t>
            </a: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VY_12_INOVACE_26_Písmeno  </a:t>
            </a:r>
            <a:r>
              <a:rPr lang="cs-CZ" sz="1800" dirty="0" smtClean="0">
                <a:solidFill>
                  <a:prstClr val="black"/>
                </a:solidFill>
              </a:rPr>
              <a:t>C, c, Č, č</a:t>
            </a:r>
            <a:endParaRPr lang="cs-CZ" sz="1800" b="1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Sada: 1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Druh materiálu: </a:t>
            </a:r>
            <a:r>
              <a:rPr lang="cs-CZ" sz="1800" dirty="0" smtClean="0">
                <a:solidFill>
                  <a:prstClr val="black"/>
                </a:solidFill>
              </a:rPr>
              <a:t>Pracovní list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ČJ  č. 26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Jméno autora:  </a:t>
            </a:r>
            <a:r>
              <a:rPr lang="cs-CZ" sz="1800" dirty="0">
                <a:solidFill>
                  <a:prstClr val="black"/>
                </a:solidFill>
              </a:rPr>
              <a:t>Mgr. Helena Ostřanská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Škola:  </a:t>
            </a:r>
            <a:r>
              <a:rPr lang="cs-CZ" sz="18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            </a:t>
            </a:r>
            <a:r>
              <a:rPr lang="cs-CZ" sz="18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800" b="1" dirty="0">
                <a:solidFill>
                  <a:prstClr val="black"/>
                </a:solidFill>
              </a:rPr>
              <a:t>Datum vytvoření:  </a:t>
            </a:r>
            <a:r>
              <a:rPr lang="cs-CZ" sz="1800" dirty="0" smtClean="0">
                <a:solidFill>
                  <a:prstClr val="black"/>
                </a:solidFill>
              </a:rPr>
              <a:t>10. 2. 2012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Předmět:  </a:t>
            </a:r>
            <a:r>
              <a:rPr lang="cs-CZ" sz="1800" dirty="0" smtClean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Ročník:  </a:t>
            </a:r>
            <a:r>
              <a:rPr lang="cs-CZ" sz="1800" dirty="0" smtClean="0">
                <a:solidFill>
                  <a:prstClr val="black"/>
                </a:solidFill>
              </a:rPr>
              <a:t>první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Anotace:  </a:t>
            </a:r>
            <a:r>
              <a:rPr lang="cs-CZ" sz="1800" dirty="0" smtClean="0">
                <a:solidFill>
                  <a:prstClr val="black"/>
                </a:solidFill>
              </a:rPr>
              <a:t>Pracovní list pro žáky 1. ročníku k procvičení slov</a:t>
            </a:r>
          </a:p>
          <a:p>
            <a:pPr marL="0" lvl="0" indent="0">
              <a:buNone/>
            </a:pPr>
            <a:r>
              <a:rPr lang="cs-CZ" sz="1800" dirty="0" smtClean="0">
                <a:solidFill>
                  <a:prstClr val="black"/>
                </a:solidFill>
              </a:rPr>
              <a:t>                  s písmeny </a:t>
            </a:r>
            <a:r>
              <a:rPr lang="cs-CZ" sz="1800" b="1" dirty="0" smtClean="0">
                <a:solidFill>
                  <a:prstClr val="black"/>
                </a:solidFill>
              </a:rPr>
              <a:t> </a:t>
            </a:r>
            <a:r>
              <a:rPr lang="cs-CZ" sz="1800" dirty="0" smtClean="0">
                <a:solidFill>
                  <a:prstClr val="black"/>
                </a:solidFill>
              </a:rPr>
              <a:t>C, c, Č, č.  Čtení a skládání  slov.  </a:t>
            </a:r>
          </a:p>
          <a:p>
            <a:pPr marL="0" lvl="0" indent="0">
              <a:buNone/>
            </a:pPr>
            <a:r>
              <a:rPr lang="cs-CZ" sz="1800" dirty="0" smtClean="0">
                <a:solidFill>
                  <a:prstClr val="black"/>
                </a:solidFill>
              </a:rPr>
              <a:t>                  Je určen pro samostatnou práci žáků, společná </a:t>
            </a:r>
          </a:p>
          <a:p>
            <a:pPr marL="0" lvl="0" indent="0">
              <a:buNone/>
            </a:pPr>
            <a:r>
              <a:rPr lang="cs-CZ" sz="1800" dirty="0" smtClean="0">
                <a:solidFill>
                  <a:prstClr val="black"/>
                </a:solidFill>
              </a:rPr>
              <a:t>                  kontrola proběhne na interaktivní  tabuli.</a:t>
            </a:r>
          </a:p>
          <a:p>
            <a:pPr marL="0" lvl="0" indent="0"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Klíčová slova:  </a:t>
            </a:r>
            <a:r>
              <a:rPr lang="cs-CZ" sz="1800" dirty="0" smtClean="0">
                <a:solidFill>
                  <a:prstClr val="black"/>
                </a:solidFill>
              </a:rPr>
              <a:t>slabika – slovo - věta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1800" b="1" dirty="0" smtClean="0">
                <a:solidFill>
                  <a:prstClr val="black"/>
                </a:solidFill>
              </a:rPr>
              <a:t>Zdroje: </a:t>
            </a:r>
            <a:r>
              <a:rPr lang="cs-CZ" sz="1800" dirty="0" smtClean="0">
                <a:solidFill>
                  <a:prstClr val="black"/>
                </a:solidFill>
              </a:rPr>
              <a:t> autorka</a:t>
            </a:r>
            <a:endParaRPr lang="cs-CZ" sz="1800" b="1" dirty="0" smtClean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sz="1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440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C, c, Č, č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1.  Vypiš  slova  s  písmeny  C, c.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 </a:t>
            </a:r>
            <a:r>
              <a:rPr lang="cs-CZ" sz="1800" dirty="0" err="1" smtClean="0"/>
              <a:t>Cilka</a:t>
            </a:r>
            <a:r>
              <a:rPr lang="cs-CZ" sz="1800" dirty="0" smtClean="0"/>
              <a:t>  nosí  culík.   Kocour  honí  myš.   Máma  nese  ovoce.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Lucie  má  cop. </a:t>
            </a:r>
            <a:r>
              <a:rPr lang="cs-CZ" sz="1400" dirty="0" smtClean="0"/>
              <a:t> 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___________________________________________________________________ 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2.  Doplň  správné  slovo.</a:t>
            </a:r>
          </a:p>
          <a:p>
            <a:pPr marL="0" indent="0">
              <a:buNone/>
            </a:pPr>
            <a:r>
              <a:rPr lang="cs-CZ" sz="1400" dirty="0" smtClean="0"/>
              <a:t> 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</a:t>
            </a:r>
            <a:r>
              <a:rPr lang="cs-CZ" sz="1800" dirty="0" smtClean="0"/>
              <a:t>Malý  míč  je  ____________.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Malý  dům  je ____________.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Malý  stůl  je _____________.</a:t>
            </a:r>
          </a:p>
          <a:p>
            <a:pPr marL="0" indent="0">
              <a:buNone/>
            </a:pPr>
            <a:r>
              <a:rPr lang="cs-CZ" sz="1800" dirty="0" smtClean="0"/>
              <a:t>     (domeček, stoleček, míček)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400" dirty="0" smtClean="0"/>
              <a:t>3.  Škrtni ,  co  není  správné.</a:t>
            </a:r>
          </a:p>
          <a:p>
            <a:pPr marL="0" indent="0">
              <a:buNone/>
            </a:pPr>
            <a:r>
              <a:rPr lang="cs-CZ" sz="1400" dirty="0"/>
              <a:t> </a:t>
            </a:r>
            <a:r>
              <a:rPr lang="cs-CZ" sz="1400" dirty="0" smtClean="0"/>
              <a:t>     </a:t>
            </a:r>
            <a:r>
              <a:rPr lang="cs-CZ" sz="1800" dirty="0" smtClean="0"/>
              <a:t>Je  to  ovoce ?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              </a:t>
            </a: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886303"/>
              </p:ext>
            </p:extLst>
          </p:nvPr>
        </p:nvGraphicFramePr>
        <p:xfrm>
          <a:off x="620688" y="7020272"/>
          <a:ext cx="4572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/>
                <a:gridCol w="678160"/>
                <a:gridCol w="720080"/>
                <a:gridCol w="887760"/>
                <a:gridCol w="552400"/>
                <a:gridCol w="9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citron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med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salát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jahoda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zelí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hruška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08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400" dirty="0" smtClean="0"/>
              <a:t>Řešení:</a:t>
            </a:r>
            <a:br>
              <a:rPr lang="cs-CZ" sz="1400" dirty="0" smtClean="0"/>
            </a:br>
            <a:r>
              <a:rPr lang="cs-CZ" sz="1400" dirty="0" smtClean="0"/>
              <a:t>1.  </a:t>
            </a:r>
            <a:r>
              <a:rPr lang="cs-CZ" sz="1400" dirty="0" err="1" smtClean="0"/>
              <a:t>Cilka</a:t>
            </a:r>
            <a:r>
              <a:rPr lang="cs-CZ" sz="1400" dirty="0" smtClean="0"/>
              <a:t>,  culík, kocour,   ovoce,  Lucie,  cop</a:t>
            </a:r>
            <a:br>
              <a:rPr lang="cs-CZ" sz="1400" dirty="0" smtClean="0"/>
            </a:br>
            <a:r>
              <a:rPr lang="cs-CZ" sz="1400" dirty="0"/>
              <a:t/>
            </a:r>
            <a:br>
              <a:rPr lang="cs-CZ" sz="1400" dirty="0"/>
            </a:b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2656" y="1691680"/>
            <a:ext cx="6172200" cy="603461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400" dirty="0" smtClean="0"/>
              <a:t>2.  Malý  míč  je  míček. </a:t>
            </a:r>
          </a:p>
          <a:p>
            <a:pPr marL="0" indent="0">
              <a:buNone/>
            </a:pPr>
            <a:r>
              <a:rPr lang="cs-CZ" sz="1400" dirty="0" smtClean="0"/>
              <a:t>     Malý  dům  je  domeček.</a:t>
            </a:r>
          </a:p>
          <a:p>
            <a:pPr marL="0" indent="0">
              <a:buNone/>
            </a:pPr>
            <a:r>
              <a:rPr lang="cs-CZ" sz="1400" dirty="0" smtClean="0"/>
              <a:t>      Malý  stůl  je  stoleček.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r>
              <a:rPr lang="cs-CZ" sz="1400" dirty="0" smtClean="0"/>
              <a:t>3. Je  to  ovoce ?</a:t>
            </a:r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         </a:t>
            </a:r>
            <a:endParaRPr lang="cs-CZ" sz="1100" dirty="0" smtClean="0"/>
          </a:p>
          <a:p>
            <a:pPr marL="0" indent="0">
              <a:buNone/>
            </a:pP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     </a:t>
            </a:r>
            <a:endParaRPr lang="cs-CZ" sz="1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768" y="8217328"/>
            <a:ext cx="4535817" cy="926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3131840"/>
            <a:ext cx="457835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Přímá spojnice 5"/>
          <p:cNvCxnSpPr/>
          <p:nvPr/>
        </p:nvCxnSpPr>
        <p:spPr>
          <a:xfrm flipV="1">
            <a:off x="1340768" y="2987824"/>
            <a:ext cx="72008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2132856" y="3131840"/>
            <a:ext cx="57606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3789040" y="3131840"/>
            <a:ext cx="36004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789040" y="3131840"/>
            <a:ext cx="360040" cy="493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132856" y="3131840"/>
            <a:ext cx="576064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1556792" y="3059832"/>
            <a:ext cx="432048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185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269</Words>
  <Application>Microsoft Office PowerPoint</Application>
  <PresentationFormat>Předvádění na obrazovce (4:3)</PresentationFormat>
  <Paragraphs>56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Písmeno C, c, Č, č</vt:lpstr>
      <vt:lpstr>C, c, Č, č</vt:lpstr>
      <vt:lpstr>Řešení: 1.  Cilka,  culík, kocour,   ovoce,  Lucie,  cop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Písmeno C, c, Č, č</dc:title>
  <dc:creator>Zaneta</dc:creator>
  <cp:lastModifiedBy>Zaneta</cp:lastModifiedBy>
  <cp:revision>8</cp:revision>
  <cp:lastPrinted>2012-01-21T13:10:55Z</cp:lastPrinted>
  <dcterms:created xsi:type="dcterms:W3CDTF">2012-01-31T21:27:25Z</dcterms:created>
  <dcterms:modified xsi:type="dcterms:W3CDTF">2012-05-09T13:21:29Z</dcterms:modified>
</cp:coreProperties>
</file>