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</p:sldIdLst>
  <p:sldSz cx="6858000" cy="9144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1236" y="792"/>
      </p:cViewPr>
      <p:guideLst>
        <p:guide orient="horz" pos="2880"/>
        <p:guide pos="216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14350" y="2840568"/>
            <a:ext cx="5829300" cy="196003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28700" y="5181600"/>
            <a:ext cx="4800600" cy="23368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246A94-AF25-4CE2-BF70-B0D1D7D124A5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89FA00-A9F8-433D-AA81-8432750D522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89668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246A94-AF25-4CE2-BF70-B0D1D7D124A5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89FA00-A9F8-433D-AA81-8432750D522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91159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1735" y="5875867"/>
            <a:ext cx="5829300" cy="1816100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41735" y="3875618"/>
            <a:ext cx="5829300" cy="2000249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246A94-AF25-4CE2-BF70-B0D1D7D124A5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89FA00-A9F8-433D-AA81-8432750D522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80066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42900" y="2133601"/>
            <a:ext cx="3028950" cy="6034617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486150" y="2133601"/>
            <a:ext cx="3028950" cy="6034617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246A94-AF25-4CE2-BF70-B0D1D7D124A5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89FA00-A9F8-433D-AA81-8432750D522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63994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42900" y="2046817"/>
            <a:ext cx="3030141" cy="85301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42900" y="2899833"/>
            <a:ext cx="3030141" cy="526838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3483769" y="2046817"/>
            <a:ext cx="3031331" cy="85301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3483769" y="2899833"/>
            <a:ext cx="3031331" cy="526838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246A94-AF25-4CE2-BF70-B0D1D7D124A5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89FA00-A9F8-433D-AA81-8432750D522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04343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246A94-AF25-4CE2-BF70-B0D1D7D124A5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89FA00-A9F8-433D-AA81-8432750D522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49029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246A94-AF25-4CE2-BF70-B0D1D7D124A5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89FA00-A9F8-433D-AA81-8432750D522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20654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2900" y="364067"/>
            <a:ext cx="2256235" cy="154940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681287" y="364067"/>
            <a:ext cx="3833813" cy="7804151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42900" y="1913467"/>
            <a:ext cx="2256235" cy="625475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246A94-AF25-4CE2-BF70-B0D1D7D124A5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89FA00-A9F8-433D-AA81-8432750D522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13878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44216" y="6400800"/>
            <a:ext cx="4114800" cy="755651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344216" y="817033"/>
            <a:ext cx="41148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344216" y="7156451"/>
            <a:ext cx="4114800" cy="107314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246A94-AF25-4CE2-BF70-B0D1D7D124A5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89FA00-A9F8-433D-AA81-8432750D522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61582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246A94-AF25-4CE2-BF70-B0D1D7D124A5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89FA00-A9F8-433D-AA81-8432750D522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53868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4972050" y="366185"/>
            <a:ext cx="1543050" cy="7802033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42900" y="366185"/>
            <a:ext cx="4514850" cy="7802033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246A94-AF25-4CE2-BF70-B0D1D7D124A5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89FA00-A9F8-433D-AA81-8432750D522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34316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342900" y="366184"/>
            <a:ext cx="6172200" cy="1524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42900" y="2133601"/>
            <a:ext cx="6172200" cy="603461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342900" y="8475134"/>
            <a:ext cx="16002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C246A94-AF25-4CE2-BF70-B0D1D7D124A5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343150" y="8475134"/>
            <a:ext cx="21717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4914900" y="8475134"/>
            <a:ext cx="16002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889FA00-A9F8-433D-AA81-8432750D522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7010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Písmeno B, b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32656" y="1547664"/>
            <a:ext cx="6172200" cy="6034617"/>
          </a:xfrm>
        </p:spPr>
        <p:txBody>
          <a:bodyPr>
            <a:noAutofit/>
          </a:bodyPr>
          <a:lstStyle/>
          <a:p>
            <a:pPr marL="0" lvl="0" indent="0" algn="ctr">
              <a:buNone/>
            </a:pPr>
            <a:r>
              <a:rPr lang="cs-CZ" sz="1800" b="1" dirty="0">
                <a:solidFill>
                  <a:prstClr val="black"/>
                </a:solidFill>
              </a:rPr>
              <a:t>Jazyková výchova</a:t>
            </a:r>
          </a:p>
          <a:p>
            <a:pPr marL="0" lvl="0" indent="0" algn="ctr">
              <a:buNone/>
            </a:pPr>
            <a:r>
              <a:rPr lang="cs-CZ" sz="1800" b="1" dirty="0">
                <a:solidFill>
                  <a:prstClr val="black"/>
                </a:solidFill>
              </a:rPr>
              <a:t> (český jazyk pro 1. ročník)</a:t>
            </a:r>
          </a:p>
          <a:p>
            <a:pPr marL="0" lvl="0" indent="0">
              <a:buNone/>
            </a:pPr>
            <a:r>
              <a:rPr lang="cs-CZ" sz="1800" b="1" dirty="0">
                <a:solidFill>
                  <a:prstClr val="black"/>
                </a:solidFill>
              </a:rPr>
              <a:t>Číslo </a:t>
            </a:r>
            <a:r>
              <a:rPr lang="cs-CZ" sz="1800" b="1" dirty="0" smtClean="0">
                <a:solidFill>
                  <a:prstClr val="black"/>
                </a:solidFill>
              </a:rPr>
              <a:t>projektu:</a:t>
            </a:r>
            <a:r>
              <a:rPr lang="cs-CZ" sz="1800" dirty="0">
                <a:solidFill>
                  <a:prstClr val="black"/>
                </a:solidFill>
              </a:rPr>
              <a:t>CZ.1.07/1.4.00/21.0866</a:t>
            </a:r>
            <a:endParaRPr lang="cs-CZ" sz="1800" b="1" dirty="0"/>
          </a:p>
          <a:p>
            <a:pPr marL="0" indent="0">
              <a:buNone/>
            </a:pPr>
            <a:r>
              <a:rPr lang="cs-CZ" sz="1800" b="1" dirty="0"/>
              <a:t>Šablona:  </a:t>
            </a:r>
            <a:r>
              <a:rPr lang="cs-CZ" sz="1800" dirty="0"/>
              <a:t>I/2 Inovace a zkvalitnění výuky směřující k rozvoji     </a:t>
            </a:r>
          </a:p>
          <a:p>
            <a:pPr marL="0" indent="0">
              <a:buNone/>
            </a:pPr>
            <a:r>
              <a:rPr lang="cs-CZ" sz="1800" dirty="0"/>
              <a:t>                 čtenářské a informační </a:t>
            </a:r>
            <a:r>
              <a:rPr lang="cs-CZ" sz="1800" dirty="0" smtClean="0"/>
              <a:t>gramotnosti</a:t>
            </a:r>
            <a:endParaRPr lang="cs-CZ" sz="1800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800" b="1" dirty="0">
                <a:solidFill>
                  <a:prstClr val="black"/>
                </a:solidFill>
              </a:rPr>
              <a:t>Název: </a:t>
            </a:r>
            <a:r>
              <a:rPr lang="cs-CZ" sz="1800" dirty="0" smtClean="0">
                <a:solidFill>
                  <a:prstClr val="black"/>
                </a:solidFill>
              </a:rPr>
              <a:t>VY_12_INOVACE_27_PÍSMENO  </a:t>
            </a:r>
            <a:r>
              <a:rPr lang="cs-CZ" sz="1800" dirty="0" smtClean="0">
                <a:solidFill>
                  <a:prstClr val="black"/>
                </a:solidFill>
              </a:rPr>
              <a:t>B, b</a:t>
            </a:r>
            <a:endParaRPr lang="cs-CZ" sz="1800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800" b="1" dirty="0">
                <a:solidFill>
                  <a:prstClr val="black"/>
                </a:solidFill>
              </a:rPr>
              <a:t>Sada: 1</a:t>
            </a:r>
          </a:p>
          <a:p>
            <a:pPr marL="0" lvl="0" indent="0">
              <a:buNone/>
            </a:pPr>
            <a:r>
              <a:rPr lang="cs-CZ" sz="1800" b="1" dirty="0">
                <a:solidFill>
                  <a:prstClr val="black"/>
                </a:solidFill>
              </a:rPr>
              <a:t>Druh materiálu: </a:t>
            </a:r>
            <a:r>
              <a:rPr lang="cs-CZ" sz="1800" dirty="0">
                <a:solidFill>
                  <a:prstClr val="black"/>
                </a:solidFill>
              </a:rPr>
              <a:t>Pracovní list </a:t>
            </a:r>
            <a:r>
              <a:rPr lang="cs-CZ" sz="1800" b="1" dirty="0">
                <a:solidFill>
                  <a:prstClr val="black"/>
                </a:solidFill>
              </a:rPr>
              <a:t> </a:t>
            </a:r>
            <a:r>
              <a:rPr lang="cs-CZ" sz="1800" dirty="0">
                <a:solidFill>
                  <a:prstClr val="black"/>
                </a:solidFill>
              </a:rPr>
              <a:t>ČJ  č. </a:t>
            </a:r>
            <a:r>
              <a:rPr lang="cs-CZ" sz="1800" dirty="0" smtClean="0">
                <a:solidFill>
                  <a:prstClr val="black"/>
                </a:solidFill>
              </a:rPr>
              <a:t>27</a:t>
            </a:r>
          </a:p>
          <a:p>
            <a:pPr marL="0" lvl="0" indent="0">
              <a:buNone/>
            </a:pPr>
            <a:r>
              <a:rPr lang="cs-CZ" sz="1800" b="1" dirty="0">
                <a:solidFill>
                  <a:prstClr val="black"/>
                </a:solidFill>
              </a:rPr>
              <a:t>Jméno autora:  </a:t>
            </a:r>
            <a:r>
              <a:rPr lang="cs-CZ" sz="1800" dirty="0">
                <a:solidFill>
                  <a:prstClr val="black"/>
                </a:solidFill>
              </a:rPr>
              <a:t>Mgr. Helena Ostřanská</a:t>
            </a:r>
          </a:p>
          <a:p>
            <a:pPr marL="0" lvl="0" indent="0">
              <a:buNone/>
            </a:pPr>
            <a:r>
              <a:rPr lang="cs-CZ" sz="1800" b="1" dirty="0">
                <a:solidFill>
                  <a:prstClr val="black"/>
                </a:solidFill>
              </a:rPr>
              <a:t>Škola:  </a:t>
            </a:r>
            <a:r>
              <a:rPr lang="cs-CZ" sz="1800" dirty="0">
                <a:solidFill>
                  <a:prstClr val="black"/>
                </a:solidFill>
              </a:rPr>
              <a:t>ZŠ A MŠ Cholina, okres Olomouc, příspěvková organizace</a:t>
            </a:r>
          </a:p>
          <a:p>
            <a:pPr marL="0" lvl="0" indent="0">
              <a:buNone/>
            </a:pPr>
            <a:r>
              <a:rPr lang="cs-CZ" sz="1800" b="1" dirty="0">
                <a:solidFill>
                  <a:prstClr val="black"/>
                </a:solidFill>
              </a:rPr>
              <a:t>            </a:t>
            </a:r>
            <a:r>
              <a:rPr lang="cs-CZ" sz="1800" dirty="0">
                <a:solidFill>
                  <a:prstClr val="black"/>
                </a:solidFill>
              </a:rPr>
              <a:t>Cholina 35, 783 22</a:t>
            </a:r>
          </a:p>
          <a:p>
            <a:pPr marL="0" lvl="0" indent="0">
              <a:buNone/>
            </a:pPr>
            <a:r>
              <a:rPr lang="cs-CZ" sz="1800" b="1" dirty="0">
                <a:solidFill>
                  <a:prstClr val="black"/>
                </a:solidFill>
              </a:rPr>
              <a:t>Datum vytvoření:  </a:t>
            </a:r>
            <a:r>
              <a:rPr lang="cs-CZ" sz="1800" b="1" dirty="0" smtClean="0">
                <a:solidFill>
                  <a:prstClr val="black"/>
                </a:solidFill>
              </a:rPr>
              <a:t> </a:t>
            </a:r>
            <a:r>
              <a:rPr lang="cs-CZ" sz="1800" dirty="0" smtClean="0">
                <a:solidFill>
                  <a:prstClr val="black"/>
                </a:solidFill>
              </a:rPr>
              <a:t>21. 2. 2012</a:t>
            </a:r>
            <a:endParaRPr lang="cs-CZ" sz="18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800" b="1" dirty="0" smtClean="0">
                <a:solidFill>
                  <a:prstClr val="black"/>
                </a:solidFill>
              </a:rPr>
              <a:t>Předmět</a:t>
            </a:r>
            <a:r>
              <a:rPr lang="cs-CZ" sz="1800" b="1" dirty="0">
                <a:solidFill>
                  <a:prstClr val="black"/>
                </a:solidFill>
              </a:rPr>
              <a:t>:  </a:t>
            </a:r>
            <a:r>
              <a:rPr lang="cs-CZ" sz="1800" dirty="0">
                <a:solidFill>
                  <a:prstClr val="black"/>
                </a:solidFill>
              </a:rPr>
              <a:t>Český jazyk</a:t>
            </a:r>
          </a:p>
          <a:p>
            <a:pPr marL="0" lvl="0" indent="0">
              <a:buNone/>
            </a:pPr>
            <a:r>
              <a:rPr lang="cs-CZ" sz="1800" b="1" dirty="0">
                <a:solidFill>
                  <a:prstClr val="black"/>
                </a:solidFill>
              </a:rPr>
              <a:t>Ročník:  </a:t>
            </a:r>
            <a:r>
              <a:rPr lang="cs-CZ" sz="1800" dirty="0">
                <a:solidFill>
                  <a:prstClr val="black"/>
                </a:solidFill>
              </a:rPr>
              <a:t>první</a:t>
            </a:r>
          </a:p>
          <a:p>
            <a:pPr marL="0" lvl="0" indent="0">
              <a:buNone/>
            </a:pPr>
            <a:r>
              <a:rPr lang="cs-CZ" sz="1800" b="1" dirty="0">
                <a:solidFill>
                  <a:prstClr val="black"/>
                </a:solidFill>
              </a:rPr>
              <a:t>Anotace:  </a:t>
            </a:r>
            <a:r>
              <a:rPr lang="cs-CZ" sz="1800" dirty="0">
                <a:solidFill>
                  <a:prstClr val="black"/>
                </a:solidFill>
              </a:rPr>
              <a:t>Pracovní list pro žáky 1. ročníku k procvičení slov</a:t>
            </a:r>
          </a:p>
          <a:p>
            <a:pPr marL="0" lvl="0" indent="0">
              <a:buNone/>
            </a:pPr>
            <a:r>
              <a:rPr lang="cs-CZ" sz="1800" dirty="0">
                <a:solidFill>
                  <a:prstClr val="black"/>
                </a:solidFill>
              </a:rPr>
              <a:t>                  s probranými písmeny.  Čtení a skládání  slov a vět.  </a:t>
            </a:r>
          </a:p>
          <a:p>
            <a:pPr marL="0" lvl="0" indent="0">
              <a:buNone/>
            </a:pPr>
            <a:r>
              <a:rPr lang="cs-CZ" sz="1800" dirty="0">
                <a:solidFill>
                  <a:prstClr val="black"/>
                </a:solidFill>
              </a:rPr>
              <a:t>                  Je určen pro samostatnou práci žáků, společná </a:t>
            </a:r>
          </a:p>
          <a:p>
            <a:pPr marL="0" lvl="0" indent="0">
              <a:buNone/>
            </a:pPr>
            <a:r>
              <a:rPr lang="cs-CZ" sz="1800" dirty="0">
                <a:solidFill>
                  <a:prstClr val="black"/>
                </a:solidFill>
              </a:rPr>
              <a:t>                  kontrola proběhne na interaktivní  tabuli.</a:t>
            </a:r>
          </a:p>
          <a:p>
            <a:pPr marL="0" indent="0">
              <a:buNone/>
            </a:pPr>
            <a:r>
              <a:rPr lang="cs-CZ" sz="1800" b="1" dirty="0">
                <a:solidFill>
                  <a:prstClr val="black"/>
                </a:solidFill>
              </a:rPr>
              <a:t>Zdroje:   </a:t>
            </a:r>
            <a:r>
              <a:rPr lang="cs-CZ" sz="1800" dirty="0" smtClean="0">
                <a:solidFill>
                  <a:prstClr val="black"/>
                </a:solidFill>
              </a:rPr>
              <a:t>ilustrace - </a:t>
            </a:r>
            <a:r>
              <a:rPr lang="cs-CZ" sz="1800" dirty="0">
                <a:solidFill>
                  <a:prstClr val="black"/>
                </a:solidFill>
                <a:hlinkClick r:id="rId2"/>
              </a:rPr>
              <a:t>www.office.microsoft.com</a:t>
            </a:r>
            <a:endParaRPr lang="cs-CZ" sz="18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sz="1800" dirty="0">
              <a:solidFill>
                <a:prstClr val="black"/>
              </a:solidFill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40768" y="8217328"/>
            <a:ext cx="4535817" cy="9266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370056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Písmeno B, b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1400" dirty="0" smtClean="0"/>
              <a:t>1. Přiřaď  k  obrázku.</a:t>
            </a:r>
          </a:p>
          <a:p>
            <a:pPr marL="0" indent="0">
              <a:buNone/>
            </a:pPr>
            <a:r>
              <a:rPr lang="cs-CZ" sz="1400" dirty="0" smtClean="0"/>
              <a:t> </a:t>
            </a:r>
          </a:p>
          <a:p>
            <a:pPr marL="0" indent="0">
              <a:buNone/>
            </a:pPr>
            <a:endParaRPr lang="cs-CZ" sz="1400" dirty="0"/>
          </a:p>
          <a:p>
            <a:pPr marL="0" indent="0">
              <a:buNone/>
            </a:pPr>
            <a:endParaRPr lang="cs-CZ" sz="1400" dirty="0" smtClean="0"/>
          </a:p>
          <a:p>
            <a:pPr marL="0" indent="0">
              <a:buNone/>
            </a:pPr>
            <a:endParaRPr lang="cs-CZ" sz="1400" dirty="0"/>
          </a:p>
          <a:p>
            <a:pPr marL="0" indent="0">
              <a:buNone/>
            </a:pPr>
            <a:endParaRPr lang="cs-CZ" sz="1400" dirty="0" smtClean="0"/>
          </a:p>
          <a:p>
            <a:pPr marL="0" indent="0">
              <a:buNone/>
            </a:pPr>
            <a:endParaRPr lang="cs-CZ" sz="1400" dirty="0"/>
          </a:p>
          <a:p>
            <a:pPr marL="0" indent="0">
              <a:buNone/>
            </a:pPr>
            <a:endParaRPr lang="cs-CZ" sz="1400" dirty="0" smtClean="0"/>
          </a:p>
          <a:p>
            <a:pPr marL="0" indent="0">
              <a:buNone/>
            </a:pPr>
            <a:endParaRPr lang="cs-CZ" sz="1400" dirty="0"/>
          </a:p>
          <a:p>
            <a:pPr marL="0" indent="0">
              <a:buNone/>
            </a:pPr>
            <a:endParaRPr lang="cs-CZ" sz="1400" dirty="0" smtClean="0"/>
          </a:p>
          <a:p>
            <a:pPr marL="0" indent="0">
              <a:buNone/>
            </a:pPr>
            <a:endParaRPr lang="cs-CZ" sz="1400" dirty="0"/>
          </a:p>
          <a:p>
            <a:pPr marL="0" indent="0">
              <a:buNone/>
            </a:pPr>
            <a:r>
              <a:rPr lang="cs-CZ" sz="1400" dirty="0" smtClean="0"/>
              <a:t>2. Doplň písmeno  b  nebo  d.</a:t>
            </a:r>
          </a:p>
          <a:p>
            <a:pPr marL="0" indent="0">
              <a:buNone/>
            </a:pPr>
            <a:endParaRPr lang="cs-CZ" sz="1400" dirty="0"/>
          </a:p>
          <a:p>
            <a:pPr marL="0" indent="0">
              <a:buNone/>
            </a:pPr>
            <a:r>
              <a:rPr lang="cs-CZ" sz="1400" dirty="0" smtClean="0"/>
              <a:t>    </a:t>
            </a:r>
            <a:r>
              <a:rPr lang="cs-CZ" sz="1800" dirty="0" err="1" smtClean="0"/>
              <a:t>sou</a:t>
            </a:r>
            <a:r>
              <a:rPr lang="cs-CZ" sz="1800" dirty="0" smtClean="0"/>
              <a:t>__</a:t>
            </a:r>
            <a:r>
              <a:rPr lang="cs-CZ" sz="1800" dirty="0" err="1" smtClean="0"/>
              <a:t>ek</a:t>
            </a:r>
            <a:r>
              <a:rPr lang="cs-CZ" sz="1800" dirty="0" smtClean="0"/>
              <a:t>                __</a:t>
            </a:r>
            <a:r>
              <a:rPr lang="cs-CZ" sz="1800" dirty="0" err="1" smtClean="0"/>
              <a:t>ole</a:t>
            </a:r>
            <a:r>
              <a:rPr lang="cs-CZ" sz="1800" dirty="0" smtClean="0"/>
              <a:t>               </a:t>
            </a:r>
            <a:r>
              <a:rPr lang="cs-CZ" sz="1800" dirty="0" err="1" smtClean="0"/>
              <a:t>hou__a</a:t>
            </a:r>
            <a:r>
              <a:rPr lang="cs-CZ" sz="1800" dirty="0" smtClean="0"/>
              <a:t>             __alík</a:t>
            </a:r>
          </a:p>
          <a:p>
            <a:pPr marL="0" indent="0">
              <a:buNone/>
            </a:pPr>
            <a:r>
              <a:rPr lang="cs-CZ" sz="1800" dirty="0"/>
              <a:t> </a:t>
            </a:r>
            <a:r>
              <a:rPr lang="cs-CZ" sz="1800" dirty="0" smtClean="0"/>
              <a:t>   </a:t>
            </a:r>
            <a:r>
              <a:rPr lang="cs-CZ" sz="1800" dirty="0" err="1" smtClean="0"/>
              <a:t>zou</a:t>
            </a:r>
            <a:r>
              <a:rPr lang="cs-CZ" sz="1800" dirty="0" smtClean="0"/>
              <a:t>__</a:t>
            </a:r>
            <a:r>
              <a:rPr lang="cs-CZ" sz="1800" dirty="0" err="1" smtClean="0"/>
              <a:t>ek</a:t>
            </a:r>
            <a:r>
              <a:rPr lang="cs-CZ" sz="1800" dirty="0" smtClean="0"/>
              <a:t>               __</a:t>
            </a:r>
            <a:r>
              <a:rPr lang="cs-CZ" sz="1800" dirty="0" err="1" smtClean="0"/>
              <a:t>olí</a:t>
            </a:r>
            <a:r>
              <a:rPr lang="cs-CZ" sz="1800" dirty="0" smtClean="0"/>
              <a:t>                 </a:t>
            </a:r>
            <a:r>
              <a:rPr lang="cs-CZ" sz="1800" dirty="0" err="1" smtClean="0"/>
              <a:t>bou</a:t>
            </a:r>
            <a:r>
              <a:rPr lang="cs-CZ" sz="1800" dirty="0" smtClean="0"/>
              <a:t>__a             __</a:t>
            </a:r>
            <a:r>
              <a:rPr lang="cs-CZ" sz="1800" dirty="0" err="1" smtClean="0"/>
              <a:t>olík</a:t>
            </a:r>
            <a:endParaRPr lang="cs-CZ" sz="1800" dirty="0" smtClean="0"/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r>
              <a:rPr lang="cs-CZ" sz="1400" dirty="0" smtClean="0"/>
              <a:t>3. Vyber  správné  slovo.</a:t>
            </a:r>
          </a:p>
          <a:p>
            <a:pPr marL="0" indent="0">
              <a:buNone/>
            </a:pPr>
            <a:r>
              <a:rPr lang="cs-CZ" sz="1800" dirty="0" smtClean="0"/>
              <a:t>                                       zoubek. </a:t>
            </a:r>
            <a:endParaRPr lang="cs-CZ" sz="1800" dirty="0"/>
          </a:p>
          <a:p>
            <a:pPr marL="0" indent="0">
              <a:buNone/>
            </a:pPr>
            <a:r>
              <a:rPr lang="cs-CZ" sz="1400" dirty="0" smtClean="0"/>
              <a:t>           </a:t>
            </a:r>
            <a:r>
              <a:rPr lang="cs-CZ" sz="1800" dirty="0" smtClean="0"/>
              <a:t>Báru bolí              bubák.</a:t>
            </a:r>
          </a:p>
          <a:p>
            <a:pPr marL="0" indent="0">
              <a:buNone/>
            </a:pPr>
            <a:r>
              <a:rPr lang="cs-CZ" sz="1800" dirty="0"/>
              <a:t> </a:t>
            </a:r>
            <a:r>
              <a:rPr lang="cs-CZ" sz="1800" dirty="0" smtClean="0"/>
              <a:t>                                      balík. </a:t>
            </a:r>
            <a:endParaRPr lang="cs-CZ" sz="14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40768" y="8217328"/>
            <a:ext cx="4535817" cy="9266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724" y="2555776"/>
            <a:ext cx="1058416" cy="10584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20888" y="2555776"/>
            <a:ext cx="1094076" cy="10584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65104" y="2678088"/>
            <a:ext cx="936104" cy="9361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44724" y="3995936"/>
            <a:ext cx="11112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b</a:t>
            </a:r>
            <a:r>
              <a:rPr lang="cs-CZ" dirty="0" smtClean="0"/>
              <a:t>um-bum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492896" y="3995936"/>
            <a:ext cx="12715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b</a:t>
            </a:r>
            <a:r>
              <a:rPr lang="cs-CZ" dirty="0" smtClean="0"/>
              <a:t>rum-brum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653136" y="3995936"/>
            <a:ext cx="7425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b</a:t>
            </a:r>
            <a:r>
              <a:rPr lang="cs-CZ" dirty="0" smtClean="0"/>
              <a:t>ú-bú</a:t>
            </a:r>
            <a:endParaRPr lang="cs-CZ" dirty="0"/>
          </a:p>
        </p:txBody>
      </p:sp>
      <p:cxnSp>
        <p:nvCxnSpPr>
          <p:cNvPr id="9" name="Přímá spojnice se šipkou 8"/>
          <p:cNvCxnSpPr/>
          <p:nvPr/>
        </p:nvCxnSpPr>
        <p:spPr>
          <a:xfrm flipV="1">
            <a:off x="1988840" y="6948264"/>
            <a:ext cx="432048" cy="28803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>
            <a:off x="1988840" y="7236296"/>
            <a:ext cx="432048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>
            <a:off x="1988840" y="7236296"/>
            <a:ext cx="432048" cy="3600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201710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32656" y="611560"/>
            <a:ext cx="6172200" cy="1944216"/>
          </a:xfrm>
        </p:spPr>
        <p:txBody>
          <a:bodyPr>
            <a:normAutofit/>
          </a:bodyPr>
          <a:lstStyle/>
          <a:p>
            <a:pPr algn="l"/>
            <a:r>
              <a:rPr lang="cs-CZ" sz="1400" dirty="0" smtClean="0"/>
              <a:t>4. Doplň  písmena.</a:t>
            </a:r>
            <a:br>
              <a:rPr lang="cs-CZ" sz="1400" dirty="0" smtClean="0"/>
            </a:br>
            <a:r>
              <a:rPr lang="cs-CZ" sz="1400" dirty="0" smtClean="0"/>
              <a:t/>
            </a:r>
            <a:br>
              <a:rPr lang="cs-CZ" sz="1400" dirty="0" smtClean="0"/>
            </a:br>
            <a:r>
              <a:rPr lang="cs-CZ" sz="1400" dirty="0"/>
              <a:t> </a:t>
            </a:r>
            <a:r>
              <a:rPr lang="cs-CZ" sz="1400" dirty="0" smtClean="0"/>
              <a:t>    </a:t>
            </a:r>
            <a:r>
              <a:rPr lang="cs-CZ" sz="1800" dirty="0" smtClean="0"/>
              <a:t>Malý kabát je </a:t>
            </a:r>
            <a:br>
              <a:rPr lang="cs-CZ" sz="1800" dirty="0" smtClean="0"/>
            </a:br>
            <a:r>
              <a:rPr lang="cs-CZ" sz="1800" dirty="0"/>
              <a:t> </a:t>
            </a:r>
            <a:r>
              <a:rPr lang="cs-CZ" sz="1800" dirty="0" smtClean="0"/>
              <a:t>   Malý beran je</a:t>
            </a:r>
            <a:br>
              <a:rPr lang="cs-CZ" sz="1800" dirty="0" smtClean="0"/>
            </a:br>
            <a:r>
              <a:rPr lang="cs-CZ" sz="1800" dirty="0"/>
              <a:t> </a:t>
            </a:r>
            <a:r>
              <a:rPr lang="cs-CZ" sz="1800" dirty="0" smtClean="0"/>
              <a:t>   Malý buben je</a:t>
            </a:r>
            <a:r>
              <a:rPr lang="cs-CZ" sz="1400" dirty="0" smtClean="0"/>
              <a:t/>
            </a:r>
            <a:br>
              <a:rPr lang="cs-CZ" sz="1400" dirty="0" smtClean="0"/>
            </a:br>
            <a:r>
              <a:rPr lang="cs-CZ" sz="1400" dirty="0"/>
              <a:t/>
            </a:r>
            <a:br>
              <a:rPr lang="cs-CZ" sz="1400" dirty="0"/>
            </a:br>
            <a:endParaRPr lang="cs-CZ" sz="14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40768" y="8217328"/>
            <a:ext cx="4535817" cy="9266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9" name="Zástupný symbol pro obsah 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947611901"/>
              </p:ext>
            </p:extLst>
          </p:nvPr>
        </p:nvGraphicFramePr>
        <p:xfrm>
          <a:off x="2173637" y="1043608"/>
          <a:ext cx="2870077" cy="118516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60040"/>
                <a:gridCol w="360040"/>
                <a:gridCol w="432048"/>
                <a:gridCol w="391267"/>
                <a:gridCol w="472829"/>
                <a:gridCol w="432048"/>
                <a:gridCol w="421805"/>
              </a:tblGrid>
              <a:tr h="370840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</a:tr>
              <a:tr h="448568"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</a:tr>
              <a:tr h="216024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0" name="Zástupný symbol pro obsah 9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706611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400" dirty="0" smtClean="0"/>
              <a:t>Řešení:</a:t>
            </a:r>
            <a:br>
              <a:rPr lang="cs-CZ" sz="1400" dirty="0" smtClean="0"/>
            </a:br>
            <a:endParaRPr lang="cs-CZ" sz="1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1400" dirty="0" smtClean="0"/>
              <a:t>1. </a:t>
            </a:r>
          </a:p>
          <a:p>
            <a:pPr marL="0" indent="0">
              <a:buNone/>
            </a:pPr>
            <a:endParaRPr lang="cs-CZ" sz="1400" dirty="0"/>
          </a:p>
          <a:p>
            <a:pPr marL="0" indent="0">
              <a:buNone/>
            </a:pPr>
            <a:endParaRPr lang="cs-CZ" sz="1400" dirty="0" smtClean="0"/>
          </a:p>
          <a:p>
            <a:pPr marL="0" indent="0">
              <a:buNone/>
            </a:pPr>
            <a:endParaRPr lang="cs-CZ" sz="1400" dirty="0"/>
          </a:p>
          <a:p>
            <a:pPr marL="0" indent="0">
              <a:buNone/>
            </a:pPr>
            <a:endParaRPr lang="cs-CZ" sz="1400" dirty="0" smtClean="0"/>
          </a:p>
          <a:p>
            <a:pPr marL="0" indent="0">
              <a:buNone/>
            </a:pPr>
            <a:endParaRPr lang="cs-CZ" sz="1400" dirty="0"/>
          </a:p>
          <a:p>
            <a:pPr marL="0" indent="0">
              <a:buNone/>
            </a:pPr>
            <a:endParaRPr lang="cs-CZ" sz="1400" dirty="0" smtClean="0"/>
          </a:p>
          <a:p>
            <a:pPr marL="0" indent="0">
              <a:buNone/>
            </a:pPr>
            <a:endParaRPr lang="cs-CZ" sz="1400" dirty="0"/>
          </a:p>
          <a:p>
            <a:pPr marL="0" indent="0">
              <a:buNone/>
            </a:pPr>
            <a:endParaRPr lang="cs-CZ" sz="1400" dirty="0" smtClean="0"/>
          </a:p>
          <a:p>
            <a:pPr marL="0" indent="0">
              <a:buNone/>
            </a:pPr>
            <a:endParaRPr lang="cs-CZ" sz="1400" dirty="0"/>
          </a:p>
          <a:p>
            <a:pPr marL="0" indent="0">
              <a:buNone/>
            </a:pPr>
            <a:r>
              <a:rPr lang="cs-CZ" sz="1400" dirty="0" smtClean="0"/>
              <a:t>2.   soudek                     dole                             houba                         balík</a:t>
            </a:r>
          </a:p>
          <a:p>
            <a:pPr marL="0" indent="0">
              <a:buNone/>
            </a:pPr>
            <a:r>
              <a:rPr lang="cs-CZ" sz="1400" dirty="0" smtClean="0"/>
              <a:t>       zoubek                     bolí                              bouda                        dolík</a:t>
            </a:r>
          </a:p>
          <a:p>
            <a:pPr marL="0" indent="0">
              <a:buNone/>
            </a:pPr>
            <a:endParaRPr lang="cs-CZ" sz="1400" dirty="0"/>
          </a:p>
          <a:p>
            <a:pPr marL="0" indent="0">
              <a:buNone/>
            </a:pPr>
            <a:endParaRPr lang="cs-CZ" sz="1400" dirty="0" smtClean="0"/>
          </a:p>
          <a:p>
            <a:pPr marL="0" indent="0">
              <a:buNone/>
            </a:pPr>
            <a:r>
              <a:rPr lang="cs-CZ" sz="1400" dirty="0" smtClean="0"/>
              <a:t>3. Báru  bolí  zoubek.</a:t>
            </a:r>
          </a:p>
          <a:p>
            <a:pPr marL="0" indent="0">
              <a:buNone/>
            </a:pPr>
            <a:endParaRPr lang="cs-CZ" sz="1400" dirty="0"/>
          </a:p>
          <a:p>
            <a:pPr marL="0" indent="0">
              <a:buNone/>
            </a:pPr>
            <a:r>
              <a:rPr lang="cs-CZ" sz="1400" dirty="0" smtClean="0"/>
              <a:t>4. </a:t>
            </a:r>
            <a:r>
              <a:rPr lang="cs-CZ" sz="1800" dirty="0">
                <a:solidFill>
                  <a:prstClr val="black"/>
                </a:solidFill>
                <a:ea typeface="+mj-ea"/>
                <a:cs typeface="+mj-cs"/>
              </a:rPr>
              <a:t>Malý kabát je </a:t>
            </a:r>
            <a:br>
              <a:rPr lang="cs-CZ" sz="1800" dirty="0">
                <a:solidFill>
                  <a:prstClr val="black"/>
                </a:solidFill>
                <a:ea typeface="+mj-ea"/>
                <a:cs typeface="+mj-cs"/>
              </a:rPr>
            </a:br>
            <a:r>
              <a:rPr lang="cs-CZ" sz="1800" dirty="0">
                <a:solidFill>
                  <a:prstClr val="black"/>
                </a:solidFill>
                <a:ea typeface="+mj-ea"/>
                <a:cs typeface="+mj-cs"/>
              </a:rPr>
              <a:t>    Malý beran je</a:t>
            </a:r>
            <a:br>
              <a:rPr lang="cs-CZ" sz="1800" dirty="0">
                <a:solidFill>
                  <a:prstClr val="black"/>
                </a:solidFill>
                <a:ea typeface="+mj-ea"/>
                <a:cs typeface="+mj-cs"/>
              </a:rPr>
            </a:br>
            <a:r>
              <a:rPr lang="cs-CZ" sz="1800" dirty="0">
                <a:solidFill>
                  <a:prstClr val="black"/>
                </a:solidFill>
                <a:ea typeface="+mj-ea"/>
                <a:cs typeface="+mj-cs"/>
              </a:rPr>
              <a:t>    Malý buben je</a:t>
            </a:r>
            <a:r>
              <a:rPr lang="cs-CZ" sz="1400" dirty="0">
                <a:solidFill>
                  <a:prstClr val="black"/>
                </a:solidFill>
                <a:ea typeface="+mj-ea"/>
                <a:cs typeface="+mj-cs"/>
              </a:rPr>
              <a:t/>
            </a:r>
            <a:br>
              <a:rPr lang="cs-CZ" sz="1400" dirty="0">
                <a:solidFill>
                  <a:prstClr val="black"/>
                </a:solidFill>
                <a:ea typeface="+mj-ea"/>
                <a:cs typeface="+mj-cs"/>
              </a:rPr>
            </a:br>
            <a:r>
              <a:rPr lang="cs-CZ" sz="1400" dirty="0">
                <a:solidFill>
                  <a:prstClr val="black"/>
                </a:solidFill>
                <a:ea typeface="+mj-ea"/>
                <a:cs typeface="+mj-cs"/>
              </a:rPr>
              <a:t/>
            </a:r>
            <a:br>
              <a:rPr lang="cs-CZ" sz="1400" dirty="0">
                <a:solidFill>
                  <a:prstClr val="black"/>
                </a:solidFill>
                <a:ea typeface="+mj-ea"/>
                <a:cs typeface="+mj-cs"/>
              </a:rPr>
            </a:br>
            <a:endParaRPr lang="cs-CZ" sz="14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40768" y="8217328"/>
            <a:ext cx="4535817" cy="9266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724" y="2555776"/>
            <a:ext cx="1058416" cy="10584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20888" y="2555776"/>
            <a:ext cx="1094076" cy="10584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65104" y="2678088"/>
            <a:ext cx="936104" cy="9361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644724" y="3995936"/>
            <a:ext cx="11112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b</a:t>
            </a:r>
            <a:r>
              <a:rPr lang="cs-CZ" dirty="0" smtClean="0"/>
              <a:t>um-bum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492896" y="3995936"/>
            <a:ext cx="12715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b</a:t>
            </a:r>
            <a:r>
              <a:rPr lang="cs-CZ" dirty="0" smtClean="0"/>
              <a:t>rum-brum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653136" y="3995936"/>
            <a:ext cx="7425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b</a:t>
            </a:r>
            <a:r>
              <a:rPr lang="cs-CZ" dirty="0" smtClean="0"/>
              <a:t>ú-bú</a:t>
            </a:r>
            <a:endParaRPr lang="cs-CZ" dirty="0"/>
          </a:p>
        </p:txBody>
      </p:sp>
      <p:cxnSp>
        <p:nvCxnSpPr>
          <p:cNvPr id="12" name="Přímá spojnice 11"/>
          <p:cNvCxnSpPr>
            <a:stCxn id="8" idx="0"/>
          </p:cNvCxnSpPr>
          <p:nvPr/>
        </p:nvCxnSpPr>
        <p:spPr>
          <a:xfrm flipV="1">
            <a:off x="1200325" y="3419872"/>
            <a:ext cx="1767601" cy="57606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 flipV="1">
            <a:off x="2967926" y="3275856"/>
            <a:ext cx="1865230" cy="7920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>
            <a:stCxn id="10" idx="0"/>
          </p:cNvCxnSpPr>
          <p:nvPr/>
        </p:nvCxnSpPr>
        <p:spPr>
          <a:xfrm flipH="1" flipV="1">
            <a:off x="1340768" y="3419872"/>
            <a:ext cx="3683624" cy="57606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6254" y="6084168"/>
            <a:ext cx="2878137" cy="1317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324956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104</TotalTime>
  <Words>240</Words>
  <Application>Microsoft Office PowerPoint</Application>
  <PresentationFormat>Předvádění na obrazovce (4:3)</PresentationFormat>
  <Paragraphs>76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Písmeno B, b</vt:lpstr>
      <vt:lpstr>Písmeno B, b</vt:lpstr>
      <vt:lpstr>4. Doplň  písmena.       Malý kabát je      Malý beran je     Malý buben je  </vt:lpstr>
      <vt:lpstr>Řešení: 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Zaneta</dc:creator>
  <cp:lastModifiedBy>Zaneta</cp:lastModifiedBy>
  <cp:revision>13</cp:revision>
  <dcterms:created xsi:type="dcterms:W3CDTF">2012-02-01T19:22:46Z</dcterms:created>
  <dcterms:modified xsi:type="dcterms:W3CDTF">2012-05-09T13:21:59Z</dcterms:modified>
</cp:coreProperties>
</file>