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14" y="6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4808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9897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7402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9377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2417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762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7321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1534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6928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372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2615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139F3-F629-4D1B-8F7B-4D4E4750DCB0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AC888-5157-493E-BACC-DAA39BAB08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0925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179512"/>
            <a:ext cx="6172200" cy="1524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Procvičovací list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4016" y="1331640"/>
            <a:ext cx="6713984" cy="6034617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cs-CZ" sz="1700" b="1" dirty="0">
                <a:solidFill>
                  <a:prstClr val="black"/>
                </a:solidFill>
              </a:rPr>
              <a:t>Jazyková výchova</a:t>
            </a:r>
          </a:p>
          <a:p>
            <a:pPr marL="0" lvl="0" indent="0" algn="ctr">
              <a:buNone/>
            </a:pPr>
            <a:r>
              <a:rPr lang="cs-CZ" sz="1700" b="1" dirty="0">
                <a:solidFill>
                  <a:prstClr val="black"/>
                </a:solidFill>
              </a:rPr>
              <a:t> (český jazyk pro 1. ročník)</a:t>
            </a: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Číslo </a:t>
            </a:r>
            <a:r>
              <a:rPr lang="cs-CZ" sz="1700" b="1" dirty="0" smtClean="0">
                <a:solidFill>
                  <a:prstClr val="black"/>
                </a:solidFill>
              </a:rPr>
              <a:t>projektu:</a:t>
            </a:r>
            <a:r>
              <a:rPr lang="cs-CZ" sz="1700" dirty="0">
                <a:solidFill>
                  <a:prstClr val="black"/>
                </a:solidFill>
              </a:rPr>
              <a:t>CZ.1.07/1.4.00/21.0866</a:t>
            </a:r>
            <a:endParaRPr lang="cs-CZ" sz="1700" b="1" dirty="0"/>
          </a:p>
          <a:p>
            <a:pPr marL="0" indent="0">
              <a:buNone/>
            </a:pPr>
            <a:r>
              <a:rPr lang="cs-CZ" sz="1700" b="1" dirty="0"/>
              <a:t>Šablona:  </a:t>
            </a:r>
            <a:r>
              <a:rPr lang="cs-CZ" sz="1700" dirty="0"/>
              <a:t>I/2 Inovace a zkvalitnění výuky směřující k rozvoji     </a:t>
            </a:r>
          </a:p>
          <a:p>
            <a:pPr marL="0" indent="0">
              <a:buNone/>
            </a:pPr>
            <a:r>
              <a:rPr lang="cs-CZ" sz="1700" dirty="0"/>
              <a:t>                 čtenářské a informační </a:t>
            </a:r>
            <a:r>
              <a:rPr lang="cs-CZ" sz="1700" dirty="0" smtClean="0"/>
              <a:t>gramotnosti</a:t>
            </a:r>
            <a:endParaRPr lang="cs-CZ" sz="17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Název: </a:t>
            </a:r>
            <a:r>
              <a:rPr lang="cs-CZ" sz="1700" dirty="0" smtClean="0">
                <a:solidFill>
                  <a:prstClr val="black"/>
                </a:solidFill>
              </a:rPr>
              <a:t>VY_12_INOVACE_29_Procvičovací list</a:t>
            </a:r>
            <a:endParaRPr lang="cs-CZ" sz="17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Sada: 1</a:t>
            </a: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Druh materiálu: </a:t>
            </a:r>
            <a:r>
              <a:rPr lang="cs-CZ" sz="1700" dirty="0">
                <a:solidFill>
                  <a:prstClr val="black"/>
                </a:solidFill>
              </a:rPr>
              <a:t>Pracovní list </a:t>
            </a:r>
            <a:r>
              <a:rPr lang="cs-CZ" sz="1700" b="1" dirty="0">
                <a:solidFill>
                  <a:prstClr val="black"/>
                </a:solidFill>
              </a:rPr>
              <a:t> </a:t>
            </a:r>
            <a:r>
              <a:rPr lang="cs-CZ" sz="1700" dirty="0">
                <a:solidFill>
                  <a:prstClr val="black"/>
                </a:solidFill>
              </a:rPr>
              <a:t>ČJ  č. </a:t>
            </a:r>
            <a:r>
              <a:rPr lang="cs-CZ" sz="1700" dirty="0" smtClean="0">
                <a:solidFill>
                  <a:prstClr val="black"/>
                </a:solidFill>
              </a:rPr>
              <a:t>29</a:t>
            </a:r>
            <a:endParaRPr lang="cs-CZ" sz="17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Jméno autora:  </a:t>
            </a:r>
            <a:r>
              <a:rPr lang="cs-CZ" sz="1700" dirty="0">
                <a:solidFill>
                  <a:prstClr val="black"/>
                </a:solidFill>
              </a:rPr>
              <a:t>Mgr. Helena Ostřanská</a:t>
            </a: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Škola:  </a:t>
            </a:r>
            <a:r>
              <a:rPr lang="cs-CZ" sz="17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            </a:t>
            </a:r>
            <a:r>
              <a:rPr lang="cs-CZ" sz="17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Datum vytvoření:  </a:t>
            </a:r>
            <a:r>
              <a:rPr lang="cs-CZ" sz="1700" dirty="0" smtClean="0">
                <a:solidFill>
                  <a:prstClr val="black"/>
                </a:solidFill>
              </a:rPr>
              <a:t>28. 2. 2012</a:t>
            </a:r>
            <a:endParaRPr lang="cs-CZ" sz="17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700" b="1" dirty="0" smtClean="0">
                <a:solidFill>
                  <a:prstClr val="black"/>
                </a:solidFill>
              </a:rPr>
              <a:t>Předmět</a:t>
            </a:r>
            <a:r>
              <a:rPr lang="cs-CZ" sz="1700" b="1" dirty="0">
                <a:solidFill>
                  <a:prstClr val="black"/>
                </a:solidFill>
              </a:rPr>
              <a:t>:  </a:t>
            </a:r>
            <a:r>
              <a:rPr lang="cs-CZ" sz="1700" dirty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Ročník:  </a:t>
            </a:r>
            <a:r>
              <a:rPr lang="cs-CZ" sz="1700" dirty="0">
                <a:solidFill>
                  <a:prstClr val="black"/>
                </a:solidFill>
              </a:rPr>
              <a:t>první</a:t>
            </a: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Anotace: </a:t>
            </a:r>
            <a:r>
              <a:rPr lang="cs-CZ" sz="1700" dirty="0" smtClean="0">
                <a:solidFill>
                  <a:prstClr val="black"/>
                </a:solidFill>
              </a:rPr>
              <a:t>Pracovní </a:t>
            </a:r>
            <a:r>
              <a:rPr lang="cs-CZ" sz="1700" dirty="0">
                <a:solidFill>
                  <a:prstClr val="black"/>
                </a:solidFill>
              </a:rPr>
              <a:t>list pro žáky 1. ročníku k procvičení </a:t>
            </a:r>
            <a:r>
              <a:rPr lang="cs-CZ" sz="1700" dirty="0" smtClean="0">
                <a:solidFill>
                  <a:prstClr val="black"/>
                </a:solidFill>
              </a:rPr>
              <a:t>slov s písmeny</a:t>
            </a:r>
            <a:endParaRPr lang="cs-CZ" sz="17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700" dirty="0">
                <a:solidFill>
                  <a:prstClr val="black"/>
                </a:solidFill>
              </a:rPr>
              <a:t>                </a:t>
            </a:r>
            <a:r>
              <a:rPr lang="cs-CZ" sz="1700" b="1" dirty="0" smtClean="0">
                <a:solidFill>
                  <a:prstClr val="black"/>
                </a:solidFill>
              </a:rPr>
              <a:t> </a:t>
            </a:r>
            <a:r>
              <a:rPr lang="cs-CZ" sz="1700" dirty="0" smtClean="0">
                <a:solidFill>
                  <a:prstClr val="black"/>
                </a:solidFill>
              </a:rPr>
              <a:t>B, b.  </a:t>
            </a:r>
            <a:r>
              <a:rPr lang="cs-CZ" sz="1700" dirty="0">
                <a:solidFill>
                  <a:prstClr val="black"/>
                </a:solidFill>
              </a:rPr>
              <a:t>Čtení a skládání  </a:t>
            </a:r>
            <a:r>
              <a:rPr lang="cs-CZ" sz="1700" dirty="0" smtClean="0">
                <a:solidFill>
                  <a:prstClr val="black"/>
                </a:solidFill>
              </a:rPr>
              <a:t>slov</a:t>
            </a:r>
            <a:r>
              <a:rPr lang="cs-CZ" sz="1700" dirty="0">
                <a:solidFill>
                  <a:prstClr val="black"/>
                </a:solidFill>
              </a:rPr>
              <a:t> </a:t>
            </a:r>
            <a:r>
              <a:rPr lang="cs-CZ" sz="1700" dirty="0" smtClean="0">
                <a:solidFill>
                  <a:prstClr val="black"/>
                </a:solidFill>
              </a:rPr>
              <a:t>a vět.  Je určen pro samostatnou</a:t>
            </a:r>
            <a:endParaRPr lang="cs-CZ" sz="17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700" dirty="0">
                <a:solidFill>
                  <a:prstClr val="black"/>
                </a:solidFill>
              </a:rPr>
              <a:t>               </a:t>
            </a:r>
            <a:r>
              <a:rPr lang="cs-CZ" sz="1700" dirty="0" smtClean="0">
                <a:solidFill>
                  <a:prstClr val="black"/>
                </a:solidFill>
              </a:rPr>
              <a:t>  práci </a:t>
            </a:r>
            <a:r>
              <a:rPr lang="cs-CZ" sz="1700" dirty="0">
                <a:solidFill>
                  <a:prstClr val="black"/>
                </a:solidFill>
              </a:rPr>
              <a:t>žáků, </a:t>
            </a:r>
            <a:r>
              <a:rPr lang="cs-CZ" sz="1700" dirty="0" smtClean="0">
                <a:solidFill>
                  <a:prstClr val="black"/>
                </a:solidFill>
              </a:rPr>
              <a:t>společná </a:t>
            </a:r>
            <a:r>
              <a:rPr lang="cs-CZ" sz="1700" dirty="0">
                <a:solidFill>
                  <a:prstClr val="black"/>
                </a:solidFill>
              </a:rPr>
              <a:t>kontrola proběhne na </a:t>
            </a:r>
            <a:r>
              <a:rPr lang="cs-CZ" sz="1700" dirty="0" smtClean="0">
                <a:solidFill>
                  <a:prstClr val="black"/>
                </a:solidFill>
              </a:rPr>
              <a:t>interaktivní tabuli</a:t>
            </a:r>
            <a:r>
              <a:rPr lang="cs-CZ" sz="1700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Klíčová slova:  </a:t>
            </a:r>
            <a:r>
              <a:rPr lang="cs-CZ" sz="1700" dirty="0">
                <a:solidFill>
                  <a:prstClr val="black"/>
                </a:solidFill>
              </a:rPr>
              <a:t>slabika – slovo - věta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1700" b="1" dirty="0" smtClean="0">
                <a:solidFill>
                  <a:prstClr val="black"/>
                </a:solidFill>
              </a:rPr>
              <a:t>Zdroje:   </a:t>
            </a:r>
            <a:r>
              <a:rPr lang="cs-CZ" sz="1700" dirty="0" smtClean="0">
                <a:solidFill>
                  <a:prstClr val="black"/>
                </a:solidFill>
              </a:rPr>
              <a:t>ilustrace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1500" u="sng" dirty="0" smtClean="0">
                <a:solidFill>
                  <a:schemeClr val="accent1"/>
                </a:solidFill>
              </a:rPr>
              <a:t>http://nas-wc.blog.cz/0801</a:t>
            </a:r>
            <a:endParaRPr lang="cs-CZ" sz="1500" u="sng" dirty="0" smtClean="0">
              <a:solidFill>
                <a:schemeClr val="accent1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1500" u="sng" dirty="0" smtClean="0">
                <a:solidFill>
                  <a:schemeClr val="accent1"/>
                </a:solidFill>
              </a:rPr>
              <a:t>www.office.microsoft.com</a:t>
            </a:r>
          </a:p>
          <a:p>
            <a:pPr marL="0" lvl="0" indent="0">
              <a:spcBef>
                <a:spcPts val="0"/>
              </a:spcBef>
              <a:buNone/>
            </a:pPr>
            <a:endParaRPr lang="cs-CZ" sz="1600" u="sng" dirty="0">
              <a:solidFill>
                <a:schemeClr val="accent1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u="sng" dirty="0" smtClean="0">
              <a:solidFill>
                <a:schemeClr val="accent1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0768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8277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Písmeno B, b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1.Přečti. </a:t>
            </a:r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1400" dirty="0"/>
              <a:t> </a:t>
            </a:r>
            <a:r>
              <a:rPr lang="cs-CZ" sz="1400" dirty="0" smtClean="0"/>
              <a:t>     </a:t>
            </a:r>
            <a:r>
              <a:rPr lang="cs-CZ" sz="1800" dirty="0" smtClean="0"/>
              <a:t>To  je  Bob  a  Bobek.   Bubáka  se  ale  nebojí. 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400" dirty="0" smtClean="0"/>
              <a:t>2.  Přečti správně.</a:t>
            </a:r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                                          </a:t>
            </a:r>
            <a:r>
              <a:rPr lang="cs-CZ" sz="1800" dirty="0" smtClean="0"/>
              <a:t>bubák.</a:t>
            </a:r>
            <a:endParaRPr lang="cs-CZ" sz="1800" dirty="0"/>
          </a:p>
          <a:p>
            <a:pPr marL="0" indent="0">
              <a:buNone/>
            </a:pPr>
            <a:r>
              <a:rPr lang="cs-CZ" sz="1400" dirty="0" smtClean="0"/>
              <a:t>     </a:t>
            </a:r>
            <a:r>
              <a:rPr lang="cs-CZ" sz="1800" dirty="0" smtClean="0"/>
              <a:t>Na  poli  roste    buk.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obilí.</a:t>
            </a:r>
            <a:endParaRPr lang="cs-CZ" sz="14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0768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1473" y="3275856"/>
            <a:ext cx="1905000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6752" y="2338983"/>
            <a:ext cx="936873" cy="936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916832" y="255577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Bú,  bú!</a:t>
            </a: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1916832" y="6588224"/>
            <a:ext cx="14401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916832" y="6948264"/>
            <a:ext cx="21679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916832" y="6948264"/>
            <a:ext cx="216793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7505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757544"/>
          </a:xfrm>
        </p:spPr>
        <p:txBody>
          <a:bodyPr>
            <a:normAutofit/>
          </a:bodyPr>
          <a:lstStyle/>
          <a:p>
            <a:pPr algn="l"/>
            <a:r>
              <a:rPr lang="cs-CZ" sz="1400" dirty="0" smtClean="0"/>
              <a:t>3. Utvoř   správné  věty.</a:t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>     </a:t>
            </a:r>
            <a:r>
              <a:rPr lang="cs-CZ" sz="1800" dirty="0" smtClean="0"/>
              <a:t>Dáda  jí  ráda  ___________.</a:t>
            </a:r>
            <a:br>
              <a:rPr lang="cs-CZ" sz="1800" dirty="0" smtClean="0"/>
            </a:br>
            <a:r>
              <a:rPr lang="cs-CZ" sz="1800" dirty="0"/>
              <a:t> </a:t>
            </a:r>
            <a:r>
              <a:rPr lang="cs-CZ" sz="1800" dirty="0" smtClean="0"/>
              <a:t>   Tomáš  dudá  na  ____________.</a:t>
            </a:r>
            <a:br>
              <a:rPr lang="cs-CZ" sz="1800" dirty="0" smtClean="0"/>
            </a:br>
            <a:r>
              <a:rPr lang="cs-CZ" sz="1800" dirty="0"/>
              <a:t> </a:t>
            </a:r>
            <a:r>
              <a:rPr lang="cs-CZ" sz="1800" dirty="0" smtClean="0"/>
              <a:t>    Danu  bolí  __________.</a:t>
            </a:r>
            <a:br>
              <a:rPr lang="cs-CZ" sz="1800" dirty="0" smtClean="0"/>
            </a:br>
            <a:r>
              <a:rPr lang="cs-CZ" sz="1800" dirty="0"/>
              <a:t> </a:t>
            </a:r>
            <a:r>
              <a:rPr lang="cs-CZ" sz="1800" dirty="0" smtClean="0"/>
              <a:t>    Don  zalezl  do  ___________.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sz="1800" dirty="0" smtClean="0"/>
              <a:t>(boudy,  zuby,  houby,  dudy)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400" dirty="0" smtClean="0"/>
              <a:t>4. Má  dvě  nohy?  Škrtni , co  není správné.</a:t>
            </a:r>
          </a:p>
          <a:p>
            <a:pPr marL="0" indent="0">
              <a:buNone/>
            </a:pPr>
            <a:endParaRPr lang="cs-CZ" sz="1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0768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90321625"/>
              </p:ext>
            </p:extLst>
          </p:nvPr>
        </p:nvGraphicFramePr>
        <p:xfrm>
          <a:off x="620688" y="3995936"/>
          <a:ext cx="4968553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3"/>
                <a:gridCol w="864096"/>
                <a:gridCol w="720080"/>
                <a:gridCol w="792088"/>
                <a:gridCol w="504056"/>
                <a:gridCol w="648072"/>
                <a:gridCol w="7920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koza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kohout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tele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beran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Lída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5600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1400" dirty="0" smtClean="0"/>
              <a:t>Řešení:</a:t>
            </a:r>
            <a:br>
              <a:rPr lang="cs-CZ" sz="1400" dirty="0" smtClean="0"/>
            </a:br>
            <a:r>
              <a:rPr lang="cs-CZ" sz="1400" dirty="0" smtClean="0"/>
              <a:t>2.  Na  poli  roste  obilí.</a:t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>3. Dáda  jí  ráda  houby. </a:t>
            </a:r>
            <a:br>
              <a:rPr lang="cs-CZ" sz="1400" dirty="0" smtClean="0"/>
            </a:br>
            <a:r>
              <a:rPr lang="cs-CZ" sz="1400" dirty="0"/>
              <a:t> </a:t>
            </a:r>
            <a:r>
              <a:rPr lang="cs-CZ" sz="1400" dirty="0" smtClean="0"/>
              <a:t>    Tomáš  dudá  na  dudy. </a:t>
            </a:r>
            <a:br>
              <a:rPr lang="cs-CZ" sz="1400" dirty="0" smtClean="0"/>
            </a:br>
            <a:r>
              <a:rPr lang="cs-CZ" sz="1400" dirty="0"/>
              <a:t> </a:t>
            </a:r>
            <a:r>
              <a:rPr lang="cs-CZ" sz="1400" dirty="0" smtClean="0"/>
              <a:t>    Danu  bolí  zuby.</a:t>
            </a:r>
            <a:br>
              <a:rPr lang="cs-CZ" sz="1400" dirty="0" smtClean="0"/>
            </a:br>
            <a:r>
              <a:rPr lang="cs-CZ" sz="1400" dirty="0"/>
              <a:t> </a:t>
            </a:r>
            <a:r>
              <a:rPr lang="cs-CZ" sz="1400" dirty="0" smtClean="0"/>
              <a:t>    Don  zalezl  do  boudy. 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4. </a:t>
            </a:r>
            <a:endParaRPr lang="cs-CZ" sz="1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0768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688" y="2483768"/>
            <a:ext cx="49752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5"/>
          <p:cNvCxnSpPr/>
          <p:nvPr/>
        </p:nvCxnSpPr>
        <p:spPr>
          <a:xfrm flipV="1">
            <a:off x="692696" y="2483768"/>
            <a:ext cx="432048" cy="493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2204864" y="2483768"/>
            <a:ext cx="504056" cy="493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2996952" y="2411760"/>
            <a:ext cx="360040" cy="5657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92696" y="2411760"/>
            <a:ext cx="432048" cy="5657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204864" y="2411760"/>
            <a:ext cx="432048" cy="5657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996952" y="2411760"/>
            <a:ext cx="432048" cy="5657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2083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221</Words>
  <Application>Microsoft Office PowerPoint</Application>
  <PresentationFormat>Předvádění na obrazovce (4:3)</PresentationFormat>
  <Paragraphs>59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Procvičovací list</vt:lpstr>
      <vt:lpstr>Písmeno B, b</vt:lpstr>
      <vt:lpstr>3. Utvoř   správné  věty.       Dáda  jí  ráda  ___________.     Tomáš  dudá  na  ____________.      Danu  bolí  __________.      Don  zalezl  do  ___________.</vt:lpstr>
      <vt:lpstr>Řešení: 2.  Na  poli  roste  obilí.  3. Dáda  jí  ráda  houby.       Tomáš  dudá  na  dudy.       Danu  bolí  zuby.      Don  zalezl  do  boudy. 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Písmeno B, b</dc:title>
  <dc:creator>Zaneta</dc:creator>
  <cp:lastModifiedBy>Dum</cp:lastModifiedBy>
  <cp:revision>9</cp:revision>
  <dcterms:created xsi:type="dcterms:W3CDTF">2012-01-31T21:46:52Z</dcterms:created>
  <dcterms:modified xsi:type="dcterms:W3CDTF">2012-05-21T20:27:00Z</dcterms:modified>
</cp:coreProperties>
</file>