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5" r:id="rId3"/>
    <p:sldId id="269" r:id="rId4"/>
    <p:sldId id="266" r:id="rId5"/>
    <p:sldId id="276" r:id="rId6"/>
    <p:sldId id="277" r:id="rId7"/>
    <p:sldId id="281" r:id="rId8"/>
    <p:sldId id="284" r:id="rId9"/>
    <p:sldId id="280" r:id="rId10"/>
    <p:sldId id="282" r:id="rId11"/>
    <p:sldId id="279" r:id="rId12"/>
    <p:sldId id="273" r:id="rId13"/>
    <p:sldId id="274" r:id="rId14"/>
    <p:sldId id="278" r:id="rId15"/>
    <p:sldId id="264" r:id="rId16"/>
    <p:sldId id="271" r:id="rId17"/>
    <p:sldId id="265" r:id="rId18"/>
    <p:sldId id="257" r:id="rId19"/>
    <p:sldId id="267" r:id="rId20"/>
    <p:sldId id="272" r:id="rId21"/>
    <p:sldId id="268" r:id="rId22"/>
    <p:sldId id="263" r:id="rId23"/>
    <p:sldId id="270" r:id="rId24"/>
    <p:sldId id="259" r:id="rId25"/>
    <p:sldId id="260" r:id="rId26"/>
    <p:sldId id="261" r:id="rId27"/>
    <p:sldId id="262" r:id="rId28"/>
    <p:sldId id="283" r:id="rId29"/>
    <p:sldId id="258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25A5E-2304-4C78-B09E-0D14F40BFB75}" type="datetimeFigureOut">
              <a:rPr lang="cs-CZ" smtClean="0"/>
              <a:pPr/>
              <a:t>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4CE34-1252-4696-B365-5717A09C72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928670"/>
            <a:ext cx="7772400" cy="1470025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7200" b="1" smtClean="0">
                <a:ln w="50800"/>
                <a:solidFill>
                  <a:srgbClr val="002060"/>
                </a:solidFill>
              </a:rPr>
              <a:t>Větný rozbor</a:t>
            </a:r>
            <a:endParaRPr lang="cs-CZ" sz="7200" b="1">
              <a:ln w="50800"/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2819408"/>
            <a:ext cx="6400800" cy="1752600"/>
          </a:xfrm>
        </p:spPr>
        <p:txBody>
          <a:bodyPr>
            <a:normAutofit fontScale="92500" lnSpcReduction="2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000" b="1" smtClean="0">
                <a:ln w="50800"/>
                <a:solidFill>
                  <a:srgbClr val="00B050"/>
                </a:solidFill>
              </a:rPr>
              <a:t>Souvětí podřadné</a:t>
            </a:r>
          </a:p>
          <a:p>
            <a:r>
              <a:rPr lang="cs-CZ" sz="6000" b="1" smtClean="0">
                <a:ln w="50800"/>
                <a:solidFill>
                  <a:srgbClr val="00B050"/>
                </a:solidFill>
              </a:rPr>
              <a:t>( hypotaktické)</a:t>
            </a:r>
            <a:endParaRPr lang="cs-CZ" sz="6000" b="1">
              <a:ln w="50800"/>
              <a:solidFill>
                <a:srgbClr val="00B050"/>
              </a:solidFill>
            </a:endParaRPr>
          </a:p>
        </p:txBody>
      </p:sp>
      <p:pic>
        <p:nvPicPr>
          <p:cNvPr id="4" name="Picture 1" descr="C:\Documents and Settings\dana\Dokumenty\Úvodní snímek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943600"/>
            <a:ext cx="9144000" cy="914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smtClean="0">
                <a:ln w="50800"/>
                <a:solidFill>
                  <a:srgbClr val="002060"/>
                </a:solidFill>
              </a:rPr>
              <a:t>Obsah:</a:t>
            </a:r>
            <a:endParaRPr lang="cs-CZ" b="1">
              <a:ln w="50800"/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401080" cy="4525963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514350" indent="-514350">
              <a:buAutoNum type="arabicPeriod"/>
            </a:pPr>
            <a:r>
              <a:rPr lang="cs-CZ" sz="3600" b="1" smtClean="0">
                <a:ln w="50800"/>
                <a:solidFill>
                  <a:schemeClr val="accent3">
                    <a:lumMod val="50000"/>
                  </a:schemeClr>
                </a:solidFill>
              </a:rPr>
              <a:t>Pomocná „ rovnice“.</a:t>
            </a:r>
          </a:p>
          <a:p>
            <a:pPr marL="514350" indent="-514350">
              <a:buAutoNum type="arabicPeriod"/>
            </a:pPr>
            <a:r>
              <a:rPr lang="cs-CZ" sz="3600" b="1" smtClean="0">
                <a:ln w="50800"/>
                <a:solidFill>
                  <a:schemeClr val="accent3">
                    <a:lumMod val="50000"/>
                  </a:schemeClr>
                </a:solidFill>
              </a:rPr>
              <a:t>Druhy vedlejších vět, spojky.</a:t>
            </a:r>
          </a:p>
          <a:p>
            <a:pPr marL="514350" indent="-514350">
              <a:buAutoNum type="arabicPeriod"/>
            </a:pPr>
            <a:r>
              <a:rPr lang="cs-CZ" sz="3600" b="1" smtClean="0">
                <a:ln w="50800"/>
                <a:solidFill>
                  <a:schemeClr val="accent3">
                    <a:lumMod val="50000"/>
                  </a:schemeClr>
                </a:solidFill>
              </a:rPr>
              <a:t>Kdy určujeme poměry mezi vedlejšími větami.</a:t>
            </a:r>
          </a:p>
          <a:p>
            <a:pPr marL="514350" indent="-514350">
              <a:buAutoNum type="arabicPeriod"/>
            </a:pPr>
            <a:r>
              <a:rPr lang="cs-CZ" sz="3600" b="1" smtClean="0">
                <a:ln w="50800"/>
                <a:solidFill>
                  <a:schemeClr val="accent3">
                    <a:lumMod val="50000"/>
                  </a:schemeClr>
                </a:solidFill>
              </a:rPr>
              <a:t>Poměry mezi větami, spojky.</a:t>
            </a:r>
          </a:p>
          <a:p>
            <a:pPr marL="514350" indent="-514350">
              <a:buAutoNum type="arabicPeriod"/>
            </a:pPr>
            <a:r>
              <a:rPr lang="cs-CZ" sz="3600" b="1" smtClean="0">
                <a:ln w="50800"/>
                <a:solidFill>
                  <a:schemeClr val="accent3">
                    <a:lumMod val="50000"/>
                  </a:schemeClr>
                </a:solidFill>
              </a:rPr>
              <a:t>Praktický nácvik souvětí podřadného</a:t>
            </a:r>
          </a:p>
          <a:p>
            <a:pPr marL="514350" indent="-514350">
              <a:buNone/>
            </a:pPr>
            <a:r>
              <a:rPr lang="cs-CZ" sz="3600" b="1" smtClean="0">
                <a:ln w="50800"/>
                <a:solidFill>
                  <a:schemeClr val="accent3">
                    <a:lumMod val="50000"/>
                  </a:schemeClr>
                </a:solidFill>
              </a:rPr>
              <a:t>     s řešením.</a:t>
            </a:r>
          </a:p>
          <a:p>
            <a:pPr marL="514350" indent="-514350">
              <a:buAutoNum type="arabicPeriod"/>
            </a:pPr>
            <a:endParaRPr lang="cs-CZ" sz="3600" b="1">
              <a:ln w="50800"/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12" y="1785927"/>
            <a:ext cx="8644030" cy="2286016"/>
          </a:xfrm>
          <a:ln>
            <a:solidFill>
              <a:srgbClr val="FF0000"/>
            </a:solidFill>
          </a:ln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>
              <a:buNone/>
            </a:pPr>
            <a:r>
              <a:rPr lang="cs-CZ" sz="5400" b="1" smtClean="0">
                <a:ln w="50800"/>
                <a:solidFill>
                  <a:srgbClr val="002060"/>
                </a:solidFill>
              </a:rPr>
              <a:t>  SP = </a:t>
            </a:r>
            <a:r>
              <a:rPr lang="cs-CZ" sz="5400" b="1" smtClean="0">
                <a:ln w="50800"/>
                <a:solidFill>
                  <a:srgbClr val="FF0000"/>
                </a:solidFill>
              </a:rPr>
              <a:t>1</a:t>
            </a:r>
            <a:r>
              <a:rPr lang="cs-CZ" sz="5400" b="1" smtClean="0">
                <a:ln w="50800"/>
                <a:solidFill>
                  <a:srgbClr val="002060"/>
                </a:solidFill>
              </a:rPr>
              <a:t> VH + 1 – X VV</a:t>
            </a:r>
          </a:p>
          <a:p>
            <a:pPr>
              <a:buNone/>
            </a:pPr>
            <a:r>
              <a:rPr lang="cs-CZ" sz="5400" b="1" smtClean="0">
                <a:ln w="50800"/>
                <a:solidFill>
                  <a:srgbClr val="002060"/>
                </a:solidFill>
              </a:rPr>
              <a:t>  SS = </a:t>
            </a:r>
            <a:r>
              <a:rPr lang="cs-CZ" sz="5400" b="1" smtClean="0">
                <a:ln w="50800"/>
                <a:solidFill>
                  <a:srgbClr val="FF0000"/>
                </a:solidFill>
              </a:rPr>
              <a:t>2</a:t>
            </a:r>
            <a:r>
              <a:rPr lang="cs-CZ" sz="5400" b="1" smtClean="0">
                <a:ln w="50800"/>
                <a:solidFill>
                  <a:srgbClr val="002060"/>
                </a:solidFill>
              </a:rPr>
              <a:t> VH – X VH + O – X VV</a:t>
            </a:r>
            <a:endParaRPr lang="cs-CZ" sz="5400" b="1">
              <a:ln w="50800"/>
              <a:solidFill>
                <a:srgbClr val="00206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143000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smtClean="0">
                <a:ln w="50800"/>
                <a:solidFill>
                  <a:srgbClr val="002060"/>
                </a:solidFill>
              </a:rPr>
              <a:t>Pomocná  „rovnice“</a:t>
            </a:r>
            <a:br>
              <a:rPr lang="cs-CZ" b="1" smtClean="0">
                <a:ln w="50800"/>
                <a:solidFill>
                  <a:srgbClr val="002060"/>
                </a:solidFill>
              </a:rPr>
            </a:br>
            <a:endParaRPr lang="cs-CZ" b="1">
              <a:ln w="50800"/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7242" y="-142900"/>
            <a:ext cx="8229600" cy="1143000"/>
          </a:xfrm>
        </p:spPr>
        <p:txBody>
          <a:bodyPr>
            <a:norm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000" b="1" smtClean="0">
                <a:ln w="50800"/>
                <a:solidFill>
                  <a:srgbClr val="002060"/>
                </a:solidFill>
              </a:rPr>
              <a:t>Druhy vedlejších vět</a:t>
            </a:r>
            <a:endParaRPr lang="cs-CZ" sz="4000" b="1">
              <a:ln w="50800"/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714356"/>
            <a:ext cx="9144000" cy="6357982"/>
          </a:xfrm>
        </p:spPr>
        <p:txBody>
          <a:bodyPr>
            <a:noAutofit/>
          </a:bodyPr>
          <a:lstStyle/>
          <a:p>
            <a:r>
              <a:rPr lang="cs-CZ" sz="2400" b="1" smtClean="0">
                <a:solidFill>
                  <a:schemeClr val="accent6">
                    <a:lumMod val="50000"/>
                  </a:schemeClr>
                </a:solidFill>
              </a:rPr>
              <a:t>podmětná </a:t>
            </a:r>
            <a:r>
              <a:rPr lang="cs-CZ" sz="2400" b="1" i="1" smtClean="0">
                <a:solidFill>
                  <a:schemeClr val="accent6">
                    <a:lumMod val="50000"/>
                  </a:schemeClr>
                </a:solidFill>
              </a:rPr>
              <a:t>( že, aby, jak, kdo, co )</a:t>
            </a:r>
          </a:p>
          <a:p>
            <a:r>
              <a:rPr lang="cs-CZ" sz="2400" b="1" smtClean="0">
                <a:solidFill>
                  <a:schemeClr val="accent5">
                    <a:lumMod val="50000"/>
                  </a:schemeClr>
                </a:solidFill>
              </a:rPr>
              <a:t>přísudková </a:t>
            </a:r>
            <a:r>
              <a:rPr lang="cs-CZ" sz="2400" b="1" i="1" smtClean="0">
                <a:solidFill>
                  <a:schemeClr val="accent5">
                    <a:lumMod val="50000"/>
                  </a:schemeClr>
                </a:solidFill>
              </a:rPr>
              <a:t>( jak, aby)</a:t>
            </a:r>
          </a:p>
          <a:p>
            <a:r>
              <a:rPr lang="cs-CZ" sz="2400" b="1" smtClean="0">
                <a:solidFill>
                  <a:srgbClr val="0070C0"/>
                </a:solidFill>
              </a:rPr>
              <a:t>předmětná  </a:t>
            </a:r>
            <a:r>
              <a:rPr lang="cs-CZ" sz="2400" b="1" i="1" smtClean="0">
                <a:solidFill>
                  <a:srgbClr val="0070C0"/>
                </a:solidFill>
              </a:rPr>
              <a:t>( že, aby, jak, kdo, co, kde, kam)</a:t>
            </a:r>
          </a:p>
          <a:p>
            <a:r>
              <a:rPr lang="cs-CZ" sz="2400" b="1" smtClean="0">
                <a:solidFill>
                  <a:srgbClr val="00B0F0"/>
                </a:solidFill>
              </a:rPr>
              <a:t>přívlastková </a:t>
            </a:r>
            <a:r>
              <a:rPr lang="cs-CZ" sz="2400" b="1" i="1" smtClean="0">
                <a:solidFill>
                  <a:srgbClr val="00B0F0"/>
                </a:solidFill>
              </a:rPr>
              <a:t>( kdo, co,který, jaký, jenž, kde, kam,odkud,že,aby…)</a:t>
            </a:r>
          </a:p>
          <a:p>
            <a:r>
              <a:rPr lang="cs-CZ" sz="2400" b="1" smtClean="0">
                <a:solidFill>
                  <a:srgbClr val="00B050"/>
                </a:solidFill>
              </a:rPr>
              <a:t>doplňková </a:t>
            </a:r>
            <a:r>
              <a:rPr lang="cs-CZ" sz="2400" b="1" i="1" smtClean="0">
                <a:solidFill>
                  <a:srgbClr val="00B050"/>
                </a:solidFill>
              </a:rPr>
              <a:t>( jak, kterak)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příslovečná místní </a:t>
            </a:r>
            <a:r>
              <a:rPr lang="cs-CZ" sz="2400" b="1" i="1" smtClean="0">
                <a:solidFill>
                  <a:srgbClr val="FF0000"/>
                </a:solidFill>
              </a:rPr>
              <a:t>( kde,kam,odkud,kudy,kamkoli,odtud)</a:t>
            </a:r>
          </a:p>
          <a:p>
            <a:r>
              <a:rPr lang="cs-CZ" sz="2400" b="1" smtClean="0">
                <a:solidFill>
                  <a:schemeClr val="accent4"/>
                </a:solidFill>
              </a:rPr>
              <a:t>příslovečná časová </a:t>
            </a:r>
            <a:r>
              <a:rPr lang="cs-CZ" sz="2400" b="1" i="1" smtClean="0">
                <a:solidFill>
                  <a:schemeClr val="accent4"/>
                </a:solidFill>
              </a:rPr>
              <a:t>( až, když, jakmile, dříve, než, sotvaže, zatímco, posud, kdykoli, kdy, dokud …)</a:t>
            </a:r>
          </a:p>
          <a:p>
            <a:r>
              <a:rPr lang="cs-CZ" sz="2400" b="1" smtClean="0">
                <a:solidFill>
                  <a:schemeClr val="accent2">
                    <a:lumMod val="50000"/>
                  </a:schemeClr>
                </a:solidFill>
              </a:rPr>
              <a:t>příslovečná způsobová </a:t>
            </a:r>
            <a:r>
              <a:rPr lang="cs-CZ" sz="2400" b="1" i="1" smtClean="0">
                <a:solidFill>
                  <a:schemeClr val="accent2">
                    <a:lumMod val="50000"/>
                  </a:schemeClr>
                </a:solidFill>
              </a:rPr>
              <a:t>( jako, jak, jak-tak,čím-tím,více-než,takže…)</a:t>
            </a:r>
          </a:p>
          <a:p>
            <a:r>
              <a:rPr lang="cs-CZ" sz="2400" b="1" smtClean="0">
                <a:solidFill>
                  <a:schemeClr val="tx2"/>
                </a:solidFill>
              </a:rPr>
              <a:t>příslovečná příčinná ( důvodová) - </a:t>
            </a:r>
            <a:r>
              <a:rPr lang="cs-CZ" sz="2400" b="1" i="1" smtClean="0">
                <a:solidFill>
                  <a:schemeClr val="tx2"/>
                </a:solidFill>
              </a:rPr>
              <a:t>( že, protože,poněvadž, jelikož)</a:t>
            </a:r>
          </a:p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příslovečná účelová </a:t>
            </a:r>
            <a:r>
              <a:rPr lang="cs-CZ" sz="2400" b="1" i="1" smtClean="0">
                <a:solidFill>
                  <a:schemeClr val="accent3">
                    <a:lumMod val="50000"/>
                  </a:schemeClr>
                </a:solidFill>
              </a:rPr>
              <a:t>( aby, jen aby)</a:t>
            </a:r>
          </a:p>
          <a:p>
            <a:r>
              <a:rPr lang="cs-CZ" sz="2400" b="1" smtClean="0">
                <a:solidFill>
                  <a:srgbClr val="7030A0"/>
                </a:solidFill>
              </a:rPr>
              <a:t>příslovečná podmínková </a:t>
            </a:r>
            <a:r>
              <a:rPr lang="cs-CZ" sz="2400" b="1" i="1" smtClean="0">
                <a:solidFill>
                  <a:srgbClr val="7030A0"/>
                </a:solidFill>
              </a:rPr>
              <a:t>( - li, kdyby, jestliže, když)</a:t>
            </a:r>
          </a:p>
          <a:p>
            <a:r>
              <a:rPr lang="cs-CZ" sz="2400" b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příslovečná přípustková </a:t>
            </a:r>
            <a:r>
              <a:rPr lang="cs-CZ" sz="2400" b="1" i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 ač, ačkoli, třebas, třebaže, byť, i kdyby…)</a:t>
            </a:r>
          </a:p>
          <a:p>
            <a:endParaRPr lang="cs-CZ" sz="2400" b="1" smtClean="0"/>
          </a:p>
          <a:p>
            <a:pPr>
              <a:buNone/>
            </a:pPr>
            <a:endParaRPr 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Elipsa 22"/>
          <p:cNvSpPr/>
          <p:nvPr/>
        </p:nvSpPr>
        <p:spPr>
          <a:xfrm>
            <a:off x="6143636" y="271462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smtClean="0">
                <a:ln w="50800"/>
                <a:solidFill>
                  <a:srgbClr val="002060"/>
                </a:solidFill>
              </a:rPr>
              <a:t>Poměry mezi větami vedlejšími</a:t>
            </a:r>
            <a:br>
              <a:rPr lang="cs-CZ" b="1" smtClean="0">
                <a:ln w="50800"/>
                <a:solidFill>
                  <a:srgbClr val="002060"/>
                </a:solidFill>
              </a:rPr>
            </a:br>
            <a:endParaRPr lang="cs-CZ" b="1">
              <a:ln w="50800"/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b="1" smtClean="0">
                <a:solidFill>
                  <a:srgbClr val="C00000"/>
                </a:solidFill>
              </a:rPr>
              <a:t>Musí být závislé na jedné větě řídící !</a:t>
            </a:r>
          </a:p>
          <a:p>
            <a:pPr marL="514350" indent="-514350">
              <a:buAutoNum type="arabicPeriod"/>
            </a:pPr>
            <a:r>
              <a:rPr lang="cs-CZ" b="1" smtClean="0">
                <a:solidFill>
                  <a:srgbClr val="C00000"/>
                </a:solidFill>
              </a:rPr>
              <a:t>Obě vedlejší věty musí být stejného druhu!</a:t>
            </a:r>
            <a:endParaRPr lang="cs-CZ" b="1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28662" y="2928934"/>
            <a:ext cx="9877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</a:p>
        </p:txBody>
      </p:sp>
      <p:sp>
        <p:nvSpPr>
          <p:cNvPr id="5" name="Obdélník 4"/>
          <p:cNvSpPr/>
          <p:nvPr/>
        </p:nvSpPr>
        <p:spPr>
          <a:xfrm>
            <a:off x="2428860" y="4714884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2VV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57554" y="4701613"/>
            <a:ext cx="13630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+  3 VV</a:t>
            </a:r>
            <a:endParaRPr lang="cs-CZ" sz="3200" b="1"/>
          </a:p>
        </p:txBody>
      </p:sp>
      <p:sp>
        <p:nvSpPr>
          <p:cNvPr id="7" name="Šipka doprava 6"/>
          <p:cNvSpPr/>
          <p:nvPr/>
        </p:nvSpPr>
        <p:spPr>
          <a:xfrm rot="12890569">
            <a:off x="1256039" y="4071373"/>
            <a:ext cx="1816156" cy="2154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12890569" flipV="1">
            <a:off x="1801672" y="4001602"/>
            <a:ext cx="2068498" cy="20407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000232" y="5214950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4744" y="5214950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8860" y="5753417"/>
            <a:ext cx="2250488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72000" y="2928934"/>
            <a:ext cx="9877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</a:p>
        </p:txBody>
      </p:sp>
      <p:sp>
        <p:nvSpPr>
          <p:cNvPr id="14" name="Šipka doprava 13"/>
          <p:cNvSpPr/>
          <p:nvPr/>
        </p:nvSpPr>
        <p:spPr>
          <a:xfrm rot="12890569">
            <a:off x="5329911" y="3751604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43636" y="4143380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2VV</a:t>
            </a:r>
          </a:p>
        </p:txBody>
      </p:sp>
      <p:sp>
        <p:nvSpPr>
          <p:cNvPr id="16" name="Šipka doprava 15"/>
          <p:cNvSpPr/>
          <p:nvPr/>
        </p:nvSpPr>
        <p:spPr>
          <a:xfrm rot="12890569">
            <a:off x="6687233" y="489461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500958" y="5143512"/>
            <a:ext cx="10649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 3 VV</a:t>
            </a:r>
            <a:endParaRPr lang="cs-CZ" sz="3200" b="1"/>
          </a:p>
        </p:txBody>
      </p:sp>
      <p:sp>
        <p:nvSpPr>
          <p:cNvPr id="18" name="TextovéPole 17"/>
          <p:cNvSpPr txBox="1"/>
          <p:nvPr/>
        </p:nvSpPr>
        <p:spPr>
          <a:xfrm>
            <a:off x="6286512" y="3786190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58082" y="4714884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47683" y="5715016"/>
            <a:ext cx="1839093" cy="46166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žádný poměr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49890" y="6324921"/>
            <a:ext cx="8536952" cy="461665"/>
          </a:xfrm>
          <a:prstGeom prst="rect">
            <a:avLst/>
          </a:prstGeom>
          <a:ln>
            <a:solidFill>
              <a:schemeClr val="tx2"/>
            </a:solidFill>
          </a:ln>
        </p:spPr>
        <p:txBody>
          <a:bodyPr wrap="none">
            <a:spAutoFit/>
          </a:bodyPr>
          <a:lstStyle/>
          <a:p>
            <a:r>
              <a:rPr lang="cs-CZ" sz="2400" b="1" smtClean="0">
                <a:ln w="50800"/>
                <a:solidFill>
                  <a:srgbClr val="002060"/>
                </a:solidFill>
              </a:rPr>
              <a:t>Mezi hlavními větami v souvětí souřadném určujeme poměr vždy.</a:t>
            </a:r>
            <a:endParaRPr lang="cs-CZ" sz="2400"/>
          </a:p>
        </p:txBody>
      </p:sp>
      <p:sp>
        <p:nvSpPr>
          <p:cNvPr id="22" name="TextovéPole 21"/>
          <p:cNvSpPr txBox="1"/>
          <p:nvPr/>
        </p:nvSpPr>
        <p:spPr>
          <a:xfrm>
            <a:off x="6215074" y="2857496"/>
            <a:ext cx="875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bg1"/>
                </a:solidFill>
              </a:rPr>
              <a:t>NE !</a:t>
            </a:r>
            <a:endParaRPr lang="cs-CZ" sz="3200" b="1">
              <a:solidFill>
                <a:schemeClr val="bg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2500298" y="2643182"/>
            <a:ext cx="1143008" cy="92869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507362" y="2772787"/>
            <a:ext cx="12073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bg1"/>
                </a:solidFill>
              </a:rPr>
              <a:t>ANO !</a:t>
            </a:r>
            <a:endParaRPr lang="cs-CZ" sz="32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smtClean="0">
                <a:ln w="50800"/>
                <a:solidFill>
                  <a:srgbClr val="002060"/>
                </a:solidFill>
              </a:rPr>
              <a:t>Základní vztahy mezi větami (poměry)</a:t>
            </a:r>
            <a:endParaRPr lang="cs-CZ" b="1">
              <a:ln w="50800"/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00174"/>
            <a:ext cx="8686800" cy="4525963"/>
          </a:xfrm>
        </p:spPr>
        <p:txBody>
          <a:bodyPr/>
          <a:lstStyle/>
          <a:p>
            <a:r>
              <a:rPr lang="cs-CZ" b="1" smtClean="0">
                <a:solidFill>
                  <a:schemeClr val="accent6">
                    <a:lumMod val="50000"/>
                  </a:schemeClr>
                </a:solidFill>
              </a:rPr>
              <a:t>vztah slučovací  </a:t>
            </a:r>
            <a:r>
              <a:rPr lang="cs-CZ" smtClean="0"/>
              <a:t>+ </a:t>
            </a:r>
            <a:r>
              <a:rPr lang="cs-CZ" sz="2000" i="1" smtClean="0"/>
              <a:t>(</a:t>
            </a:r>
            <a:r>
              <a:rPr lang="cs-CZ" i="1" smtClean="0"/>
              <a:t> </a:t>
            </a:r>
            <a:r>
              <a:rPr lang="cs-CZ" sz="2000" i="1" smtClean="0"/>
              <a:t>a,i,také,pak,potom,ani,ani-ani,jednak-jednak …)</a:t>
            </a:r>
          </a:p>
          <a:p>
            <a:r>
              <a:rPr lang="cs-CZ" b="1" smtClean="0">
                <a:solidFill>
                  <a:srgbClr val="002060"/>
                </a:solidFill>
              </a:rPr>
              <a:t>vztah stupňovací     </a:t>
            </a:r>
          </a:p>
          <a:p>
            <a:r>
              <a:rPr lang="cs-CZ" b="1" smtClean="0">
                <a:solidFill>
                  <a:srgbClr val="FF0000"/>
                </a:solidFill>
              </a:rPr>
              <a:t>vztah odporovací   </a:t>
            </a:r>
            <a:r>
              <a:rPr lang="cs-CZ" smtClean="0"/>
              <a:t>x </a:t>
            </a:r>
            <a:r>
              <a:rPr lang="cs-CZ" sz="2000" i="1" smtClean="0"/>
              <a:t>( ale,avšak,však,leč,nýbrž,jenže,sice-ale, a)</a:t>
            </a:r>
          </a:p>
          <a:p>
            <a:r>
              <a:rPr lang="cs-CZ" b="1" smtClean="0">
                <a:solidFill>
                  <a:schemeClr val="accent3">
                    <a:lumMod val="50000"/>
                  </a:schemeClr>
                </a:solidFill>
              </a:rPr>
              <a:t>vztah vylučovací</a:t>
            </a:r>
          </a:p>
          <a:p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vztah příčinný ( důvodový)</a:t>
            </a:r>
          </a:p>
          <a:p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vztah důsledkový</a:t>
            </a:r>
            <a:endParaRPr lang="cs-CZ" b="1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21" name="Pravoúhlá spojovací čára 20"/>
          <p:cNvCxnSpPr/>
          <p:nvPr/>
        </p:nvCxnSpPr>
        <p:spPr>
          <a:xfrm rot="5400000" flipH="1" flipV="1">
            <a:off x="4214810" y="2214554"/>
            <a:ext cx="428628" cy="428628"/>
          </a:xfrm>
          <a:prstGeom prst="bentConnector3">
            <a:avLst>
              <a:gd name="adj1" fmla="val 5323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Volný tvar 59"/>
          <p:cNvSpPr/>
          <p:nvPr/>
        </p:nvSpPr>
        <p:spPr>
          <a:xfrm>
            <a:off x="4203290" y="3607658"/>
            <a:ext cx="503870" cy="174292"/>
          </a:xfrm>
          <a:custGeom>
            <a:avLst/>
            <a:gdLst>
              <a:gd name="connsiteX0" fmla="*/ 0 w 503870"/>
              <a:gd name="connsiteY0" fmla="*/ 108936 h 174292"/>
              <a:gd name="connsiteX1" fmla="*/ 103239 w 503870"/>
              <a:gd name="connsiteY1" fmla="*/ 5697 h 174292"/>
              <a:gd name="connsiteX2" fmla="*/ 250723 w 503870"/>
              <a:gd name="connsiteY2" fmla="*/ 20445 h 174292"/>
              <a:gd name="connsiteX3" fmla="*/ 280220 w 503870"/>
              <a:gd name="connsiteY3" fmla="*/ 123684 h 174292"/>
              <a:gd name="connsiteX4" fmla="*/ 368710 w 503870"/>
              <a:gd name="connsiteY4" fmla="*/ 153181 h 174292"/>
              <a:gd name="connsiteX5" fmla="*/ 501445 w 503870"/>
              <a:gd name="connsiteY5" fmla="*/ 94187 h 174292"/>
              <a:gd name="connsiteX6" fmla="*/ 501445 w 503870"/>
              <a:gd name="connsiteY6" fmla="*/ 49942 h 174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3870" h="174292">
                <a:moveTo>
                  <a:pt x="0" y="108936"/>
                </a:moveTo>
                <a:cubicBezTo>
                  <a:pt x="67617" y="7510"/>
                  <a:pt x="25362" y="31655"/>
                  <a:pt x="103239" y="5697"/>
                </a:cubicBezTo>
                <a:cubicBezTo>
                  <a:pt x="152400" y="10613"/>
                  <a:pt x="205745" y="0"/>
                  <a:pt x="250723" y="20445"/>
                </a:cubicBezTo>
                <a:cubicBezTo>
                  <a:pt x="259218" y="24307"/>
                  <a:pt x="266748" y="114061"/>
                  <a:pt x="280220" y="123684"/>
                </a:cubicBezTo>
                <a:cubicBezTo>
                  <a:pt x="305521" y="141756"/>
                  <a:pt x="368710" y="153181"/>
                  <a:pt x="368710" y="153181"/>
                </a:cubicBezTo>
                <a:cubicBezTo>
                  <a:pt x="466606" y="140944"/>
                  <a:pt x="488095" y="174292"/>
                  <a:pt x="501445" y="94187"/>
                </a:cubicBezTo>
                <a:cubicBezTo>
                  <a:pt x="503870" y="79639"/>
                  <a:pt x="501445" y="64690"/>
                  <a:pt x="501445" y="49942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ovací šipka 61"/>
          <p:cNvCxnSpPr/>
          <p:nvPr/>
        </p:nvCxnSpPr>
        <p:spPr>
          <a:xfrm>
            <a:off x="4214810" y="4857760"/>
            <a:ext cx="50006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šipka 64"/>
          <p:cNvCxnSpPr/>
          <p:nvPr/>
        </p:nvCxnSpPr>
        <p:spPr>
          <a:xfrm rot="10800000">
            <a:off x="5429256" y="4214818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857752" y="2143116"/>
            <a:ext cx="37780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( </a:t>
            </a:r>
            <a:r>
              <a:rPr lang="cs-CZ" sz="2000" i="1" smtClean="0"/>
              <a:t>ba,ba i,ba dokonce,nejen-nýbrž i)</a:t>
            </a:r>
            <a:endParaRPr lang="cs-CZ" sz="2000" i="1"/>
          </a:p>
        </p:txBody>
      </p:sp>
      <p:sp>
        <p:nvSpPr>
          <p:cNvPr id="10" name="TextovéPole 9"/>
          <p:cNvSpPr txBox="1"/>
          <p:nvPr/>
        </p:nvSpPr>
        <p:spPr>
          <a:xfrm>
            <a:off x="4857752" y="3429000"/>
            <a:ext cx="38627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smtClean="0"/>
              <a:t>( nebo,anebo,buď – nebo,zda – či ..)</a:t>
            </a:r>
            <a:endParaRPr lang="cs-CZ" sz="2000" i="1"/>
          </a:p>
        </p:txBody>
      </p:sp>
      <p:sp>
        <p:nvSpPr>
          <p:cNvPr id="11" name="TextovéPole 10"/>
          <p:cNvSpPr txBox="1"/>
          <p:nvPr/>
        </p:nvSpPr>
        <p:spPr>
          <a:xfrm>
            <a:off x="6357950" y="4000504"/>
            <a:ext cx="22463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smtClean="0"/>
              <a:t>( neboť,vždyť,totiž ) </a:t>
            </a:r>
            <a:endParaRPr lang="cs-CZ" sz="2000" i="1"/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4572008"/>
            <a:ext cx="37866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smtClean="0"/>
              <a:t>( a proto, tedy, tudíž, a tak, proto ) </a:t>
            </a:r>
            <a:endParaRPr lang="cs-CZ" sz="2000" i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28604"/>
            <a:ext cx="8286808" cy="257176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1. </a:t>
            </a:r>
            <a:r>
              <a:rPr lang="cs-CZ" b="1" dirty="0" smtClean="0">
                <a:solidFill>
                  <a:srgbClr val="002060"/>
                </a:solidFill>
              </a:rPr>
              <a:t>Než odevzdáme tuto objednávku k dalšímu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vyřízení, chtěli bychom vám několika slovy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poděkovat za důvěru, kterou jste nám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projevili.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7620" y="3000372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2 VH </a:t>
            </a:r>
            <a:endParaRPr lang="cs-CZ" sz="3200"/>
          </a:p>
        </p:txBody>
      </p:sp>
      <p:sp>
        <p:nvSpPr>
          <p:cNvPr id="5" name="Šipka doprava 4"/>
          <p:cNvSpPr/>
          <p:nvPr/>
        </p:nvSpPr>
        <p:spPr>
          <a:xfrm rot="12890569">
            <a:off x="4758406" y="3751604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9207495">
            <a:off x="2954278" y="3779183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435769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5286380" y="435769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9" name="TextovéPole 8"/>
          <p:cNvSpPr txBox="1"/>
          <p:nvPr/>
        </p:nvSpPr>
        <p:spPr>
          <a:xfrm>
            <a:off x="785786" y="171370"/>
            <a:ext cx="6779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00562" y="1385816"/>
            <a:ext cx="620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71666" y="814312"/>
            <a:ext cx="6286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43108" y="4857760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časová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57818" y="5000636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4" y="285729"/>
            <a:ext cx="8929686" cy="3071834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2. </a:t>
            </a:r>
            <a:r>
              <a:rPr lang="cs-CZ" b="1" dirty="0" smtClean="0">
                <a:solidFill>
                  <a:srgbClr val="002060"/>
                </a:solidFill>
              </a:rPr>
              <a:t>Kdybych měl vlastní pokoj, přál bych si větší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knihovničku, abych si mohl časem pořídit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knihy, které jsem si tak oblíbil, že se k nim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budu často vracet.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43306" y="2643182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2 VH </a:t>
            </a:r>
            <a:endParaRPr lang="cs-CZ" sz="3200"/>
          </a:p>
        </p:txBody>
      </p:sp>
      <p:sp>
        <p:nvSpPr>
          <p:cNvPr id="6" name="TextovéPole 5"/>
          <p:cNvSpPr txBox="1"/>
          <p:nvPr/>
        </p:nvSpPr>
        <p:spPr>
          <a:xfrm>
            <a:off x="2428860" y="357187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7286644" y="5344555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5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6357950" y="435769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9" name="TextovéPole 8"/>
          <p:cNvSpPr txBox="1"/>
          <p:nvPr/>
        </p:nvSpPr>
        <p:spPr>
          <a:xfrm>
            <a:off x="4929190" y="357187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10" name="Šipka doprava 9"/>
          <p:cNvSpPr/>
          <p:nvPr/>
        </p:nvSpPr>
        <p:spPr>
          <a:xfrm rot="13403180">
            <a:off x="4425266" y="3325475"/>
            <a:ext cx="702877" cy="2070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9380907">
            <a:off x="3134810" y="3333844"/>
            <a:ext cx="702877" cy="2070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3403180">
            <a:off x="6690219" y="5142318"/>
            <a:ext cx="702877" cy="2070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3403180">
            <a:off x="5618650" y="4213622"/>
            <a:ext cx="702877" cy="2070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000232" y="4071942"/>
            <a:ext cx="17671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podmínková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0628" y="2786058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účelová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388" y="3967467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43372" y="5371943"/>
            <a:ext cx="3643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příslovečná způsobová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            ( měrová)</a:t>
            </a:r>
          </a:p>
          <a:p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14942" y="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1472" y="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28926" y="714356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76402" y="128586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15008" y="128586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 VV </a:t>
            </a:r>
            <a:endParaRPr lang="cs-CZ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642918"/>
            <a:ext cx="8643966" cy="21431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3. </a:t>
            </a:r>
            <a:r>
              <a:rPr lang="cs-CZ" b="1" dirty="0" smtClean="0">
                <a:solidFill>
                  <a:srgbClr val="002060"/>
                </a:solidFill>
              </a:rPr>
              <a:t>Tento Holanďan, který zběhl ze studií, aby se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mohl </a:t>
            </a:r>
            <a:r>
              <a:rPr lang="cs-CZ" b="1" dirty="0" err="1" smtClean="0">
                <a:solidFill>
                  <a:srgbClr val="002060"/>
                </a:solidFill>
              </a:rPr>
              <a:t>oddati</a:t>
            </a:r>
            <a:r>
              <a:rPr lang="cs-CZ" b="1" dirty="0" smtClean="0">
                <a:solidFill>
                  <a:srgbClr val="002060"/>
                </a:solidFill>
              </a:rPr>
              <a:t> životu v divočině, šel k cirkusu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hledat kus romantiky.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57356" y="2786058"/>
            <a:ext cx="3055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VHa ------ 1VHb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1055" y="416462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a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29322" y="107154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b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57554" y="407194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5143504" y="500063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9" name="TextovéPole 8"/>
          <p:cNvSpPr txBox="1"/>
          <p:nvPr/>
        </p:nvSpPr>
        <p:spPr>
          <a:xfrm>
            <a:off x="3822619" y="35716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23081" y="35716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 rot="12890569">
            <a:off x="2400954" y="3608727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357554" y="3681715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12890569">
            <a:off x="4186902" y="4751736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143504" y="4286256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účelová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2" grpId="0"/>
      <p:bldP spid="13" grpId="0" animBg="1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85728"/>
            <a:ext cx="8358246" cy="3643338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4. </a:t>
            </a:r>
            <a:r>
              <a:rPr lang="cs-CZ" b="1" smtClean="0">
                <a:solidFill>
                  <a:srgbClr val="002060"/>
                </a:solidFill>
              </a:rPr>
              <a:t>Až naše hospodyňky přijdou na to, že ovocné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pasty jsou praktická konzerva, kterou můžeme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dokonale doplnit dětskou svačinu do školy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bez nebezpečí, že se děti umažou, velice si je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oblíbí.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00826" y="2714620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5 VH </a:t>
            </a:r>
            <a:endParaRPr lang="cs-CZ" sz="3200"/>
          </a:p>
        </p:txBody>
      </p:sp>
      <p:sp>
        <p:nvSpPr>
          <p:cNvPr id="6" name="TextovéPole 5"/>
          <p:cNvSpPr txBox="1"/>
          <p:nvPr/>
        </p:nvSpPr>
        <p:spPr>
          <a:xfrm>
            <a:off x="3786182" y="442913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5000628" y="3487167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VV</a:t>
            </a:r>
            <a:endParaRPr lang="cs-CZ" sz="3200" b="1"/>
          </a:p>
        </p:txBody>
      </p:sp>
      <p:sp>
        <p:nvSpPr>
          <p:cNvPr id="9" name="Šipka doprava 8"/>
          <p:cNvSpPr/>
          <p:nvPr/>
        </p:nvSpPr>
        <p:spPr>
          <a:xfrm rot="19070105">
            <a:off x="5758238" y="3221820"/>
            <a:ext cx="736912" cy="2000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9070105">
            <a:off x="2329214" y="6079339"/>
            <a:ext cx="736912" cy="2000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9070105">
            <a:off x="3543660" y="5150646"/>
            <a:ext cx="736912" cy="2000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9070105">
            <a:off x="4686667" y="4150513"/>
            <a:ext cx="736912" cy="2000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542926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14" name="TextovéPole 13"/>
          <p:cNvSpPr txBox="1"/>
          <p:nvPr/>
        </p:nvSpPr>
        <p:spPr>
          <a:xfrm>
            <a:off x="1385489" y="621508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5" name="TextovéPole 14"/>
          <p:cNvSpPr txBox="1"/>
          <p:nvPr/>
        </p:nvSpPr>
        <p:spPr>
          <a:xfrm>
            <a:off x="4143372" y="2714620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časová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71802" y="3929066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85918" y="4857760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1472" y="5857892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72264" y="1916660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2223" y="9993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51577" y="9993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65759" y="67143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57554" y="1857364"/>
            <a:ext cx="620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4VV</a:t>
            </a:r>
            <a:endParaRPr lang="cs-CZ" sz="20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/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50004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5. </a:t>
            </a:r>
            <a:r>
              <a:rPr lang="cs-CZ" b="1" dirty="0" smtClean="0">
                <a:solidFill>
                  <a:srgbClr val="002060"/>
                </a:solidFill>
              </a:rPr>
              <a:t>Jeli do mlýna, kde se měli usídlit, než se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Helena rozhodne pro některý byt, který jí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strýc vyhlídne.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500306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12890569">
            <a:off x="1615134" y="3251538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643174" y="357187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7" name="Šipka doprava 6"/>
          <p:cNvSpPr/>
          <p:nvPr/>
        </p:nvSpPr>
        <p:spPr>
          <a:xfrm rot="12890569">
            <a:off x="3543961" y="4323107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00562" y="457200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9" name="Šipka doprava 8"/>
          <p:cNvSpPr/>
          <p:nvPr/>
        </p:nvSpPr>
        <p:spPr>
          <a:xfrm rot="12890569">
            <a:off x="5329910" y="525180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357950" y="550070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202148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21429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57950" y="21429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34186" y="916528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74" y="3143248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57950" y="5072074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02417" y="3786190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časová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/>
      <p:bldP spid="7" grpId="0" animBg="1"/>
      <p:bldP spid="8" grpId="0"/>
      <p:bldP spid="9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617549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6. </a:t>
            </a:r>
            <a:r>
              <a:rPr lang="cs-CZ" b="1" dirty="0" smtClean="0">
                <a:solidFill>
                  <a:srgbClr val="002060"/>
                </a:solidFill>
              </a:rPr>
              <a:t>Nevzpomínám si, kdo přišel s nápadem,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abychom si opatřili do bytu </a:t>
            </a:r>
            <a:r>
              <a:rPr lang="cs-CZ" b="1" dirty="0" smtClean="0">
                <a:solidFill>
                  <a:srgbClr val="002060"/>
                </a:solidFill>
              </a:rPr>
              <a:t>nějaké </a:t>
            </a:r>
            <a:r>
              <a:rPr lang="cs-CZ" b="1" dirty="0" smtClean="0">
                <a:solidFill>
                  <a:srgbClr val="002060"/>
                </a:solidFill>
              </a:rPr>
              <a:t>zvířátko.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714620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385684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4744" y="31424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0785" y="102862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2890569">
            <a:off x="1586945" y="3322976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357422" y="364331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2428860" y="3214686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 rot="13197647">
            <a:off x="3311132" y="435113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143372" y="471488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4286256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 animBg="1"/>
      <p:bldP spid="9" grpId="0"/>
      <p:bldP spid="10" grpId="0"/>
      <p:bldP spid="11" grpId="0" animBg="1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74673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7. </a:t>
            </a:r>
            <a:r>
              <a:rPr lang="cs-CZ" b="1" dirty="0" smtClean="0">
                <a:solidFill>
                  <a:srgbClr val="002060"/>
                </a:solidFill>
              </a:rPr>
              <a:t>Od té doby, co se stal filatelistou, připomíná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Pavlík denně všem dospělým členům rodiny,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aby mu schovávali obálky dopisů z ciziny.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214290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a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00826" y="28572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b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214290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79932" y="1528692"/>
            <a:ext cx="620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28728" y="3143248"/>
            <a:ext cx="3055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VHa ------ 1VHb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 rot="12890569">
            <a:off x="2134110" y="4027220"/>
            <a:ext cx="1416810" cy="2323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357554" y="457200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3500430" y="4143380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43570" y="457200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13" name="Šipka doprava 12"/>
          <p:cNvSpPr/>
          <p:nvPr/>
        </p:nvSpPr>
        <p:spPr>
          <a:xfrm rot="12890569">
            <a:off x="4437689" y="3863027"/>
            <a:ext cx="1411628" cy="22286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4143380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 animBg="1"/>
      <p:bldP spid="10" grpId="0"/>
      <p:bldP spid="11" grpId="0"/>
      <p:bldP spid="12" grpId="0"/>
      <p:bldP spid="13" grpId="0" animBg="1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428604"/>
            <a:ext cx="8715404" cy="3357586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8. </a:t>
            </a:r>
            <a:r>
              <a:rPr lang="cs-CZ" b="1" smtClean="0">
                <a:solidFill>
                  <a:srgbClr val="002060"/>
                </a:solidFill>
              </a:rPr>
              <a:t>Jestliže jsem rozvlekl své vypravování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do určitých podrobností, stalo se to proto,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že někdy nezávazná maličkost nám připomene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důležitou věc.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7620" y="3129977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2 VH </a:t>
            </a:r>
            <a:endParaRPr lang="cs-CZ" sz="3200"/>
          </a:p>
        </p:txBody>
      </p:sp>
      <p:sp>
        <p:nvSpPr>
          <p:cNvPr id="5" name="Šipka doprava 4"/>
          <p:cNvSpPr/>
          <p:nvPr/>
        </p:nvSpPr>
        <p:spPr>
          <a:xfrm rot="19709711">
            <a:off x="2456578" y="3924945"/>
            <a:ext cx="1416810" cy="2323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42910" y="9993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57752" y="857232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1472" y="142873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00166" y="442913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VV</a:t>
            </a:r>
            <a:endParaRPr lang="cs-CZ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6072198" y="450057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11" name="Šipka doprava 10"/>
          <p:cNvSpPr/>
          <p:nvPr/>
        </p:nvSpPr>
        <p:spPr>
          <a:xfrm rot="13446064">
            <a:off x="4738900" y="4032130"/>
            <a:ext cx="1416810" cy="2323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000760" y="5000636"/>
            <a:ext cx="2786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příslovečná příčinná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     ( důvodová)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000636"/>
            <a:ext cx="328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příslovečná podmínková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/>
      <p:bldP spid="7" grpId="0"/>
      <p:bldP spid="8" grpId="0"/>
      <p:bldP spid="9" grpId="0"/>
      <p:bldP spid="10" grpId="0"/>
      <p:bldP spid="11" grpId="0" animBg="1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28604"/>
            <a:ext cx="8501122" cy="45259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9. </a:t>
            </a:r>
            <a:r>
              <a:rPr lang="cs-CZ" b="1" dirty="0" smtClean="0">
                <a:solidFill>
                  <a:srgbClr val="002060"/>
                </a:solidFill>
              </a:rPr>
              <a:t>Usmíváme se středověkým učencům, kteří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věřili, že zeměkoule je středem vesmíru,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kolem kterého se točí Slunce.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714620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28893" y="550070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6" name="TextovéPole 5"/>
          <p:cNvSpPr txBox="1"/>
          <p:nvPr/>
        </p:nvSpPr>
        <p:spPr>
          <a:xfrm>
            <a:off x="3814381" y="457200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3643314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857224" y="99932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80205" y="14285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85918" y="81431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5786" y="142873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4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 rot="12890569">
            <a:off x="1586945" y="3322976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3197647">
            <a:off x="3105658" y="4279694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2829475">
            <a:off x="4655512" y="5272100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500694" y="5072074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28860" y="3214686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57620" y="4143380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3" grpId="0" animBg="1"/>
      <p:bldP spid="14" grpId="0" animBg="1"/>
      <p:bldP spid="15" grpId="0"/>
      <p:bldP spid="16" grpId="0"/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14282" y="428605"/>
            <a:ext cx="8715404" cy="178595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10. </a:t>
            </a:r>
            <a:r>
              <a:rPr lang="cs-CZ" b="1" dirty="0" smtClean="0">
                <a:solidFill>
                  <a:srgbClr val="002060"/>
                </a:solidFill>
              </a:rPr>
              <a:t>Ačkoli práce už skončila a všichni se   chystali 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opustit továrnu, zašel jsem ještě do skladu.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2143116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57356" y="371475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1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3643306" y="371475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3000364" y="371475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+</a:t>
            </a:r>
            <a:endParaRPr lang="cs-CZ" sz="3200" b="1"/>
          </a:p>
        </p:txBody>
      </p:sp>
      <p:sp>
        <p:nvSpPr>
          <p:cNvPr id="9" name="Obdélník 8"/>
          <p:cNvSpPr/>
          <p:nvPr/>
        </p:nvSpPr>
        <p:spPr>
          <a:xfrm>
            <a:off x="857224" y="142852"/>
            <a:ext cx="6779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857752" y="142852"/>
            <a:ext cx="6779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99842" y="814312"/>
            <a:ext cx="68640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 rot="19256721">
            <a:off x="3341047" y="2951343"/>
            <a:ext cx="1265069" cy="1694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643042" y="4396095"/>
            <a:ext cx="3643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příslovečné přípustkové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78636" y="3357562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 animBg="1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42908" y="214290"/>
            <a:ext cx="9286908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    11. </a:t>
            </a:r>
            <a:r>
              <a:rPr lang="cs-CZ" b="1" smtClean="0">
                <a:solidFill>
                  <a:srgbClr val="002060"/>
                </a:solidFill>
              </a:rPr>
              <a:t>K základním kamenům k Národnímu divadlu se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    v roce 1868 shromáždily zástupy lidí ze všech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    koutů naší vlasti, aby si všichni uvědomili,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    že odvěký sen národa se stal skutečností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    a že české slovo a česká píseň zde najdou svůj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    stánek.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2910" y="3643314"/>
            <a:ext cx="9877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57422" y="4500570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2VV</a:t>
            </a:r>
          </a:p>
        </p:txBody>
      </p:sp>
      <p:sp>
        <p:nvSpPr>
          <p:cNvPr id="6" name="Obdélník 5"/>
          <p:cNvSpPr/>
          <p:nvPr/>
        </p:nvSpPr>
        <p:spPr>
          <a:xfrm>
            <a:off x="4000496" y="5286388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3VV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57818" y="5286388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4VV</a:t>
            </a:r>
          </a:p>
        </p:txBody>
      </p:sp>
      <p:sp>
        <p:nvSpPr>
          <p:cNvPr id="8" name="Šipka doprava 7"/>
          <p:cNvSpPr/>
          <p:nvPr/>
        </p:nvSpPr>
        <p:spPr>
          <a:xfrm rot="12890569">
            <a:off x="1543697" y="4251669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2890569">
            <a:off x="3115333" y="5108926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13760" y="0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14744" y="117150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49683" y="1785926"/>
            <a:ext cx="7933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  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57224" y="2357430"/>
            <a:ext cx="714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4 VV  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357422" y="3643314"/>
            <a:ext cx="171014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příslovečná 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účelová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857752" y="5286388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+</a:t>
            </a:r>
            <a:endParaRPr lang="cs-CZ" sz="3200" b="1"/>
          </a:p>
        </p:txBody>
      </p:sp>
      <p:sp>
        <p:nvSpPr>
          <p:cNvPr id="17" name="Obdélník 16"/>
          <p:cNvSpPr/>
          <p:nvPr/>
        </p:nvSpPr>
        <p:spPr>
          <a:xfrm>
            <a:off x="4429124" y="4857760"/>
            <a:ext cx="16073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5"/>
            <a:ext cx="8501122" cy="24288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12. </a:t>
            </a:r>
            <a:r>
              <a:rPr lang="cs-CZ" b="1" dirty="0" smtClean="0">
                <a:solidFill>
                  <a:srgbClr val="002060"/>
                </a:solidFill>
              </a:rPr>
              <a:t>To přece víš, že mě napomínali, když si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soused stěžoval, že nenechám nikoho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z dětí na pokoji.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0100" y="2928934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1802" y="371475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2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6" name="TextovéPole 5"/>
          <p:cNvSpPr txBox="1"/>
          <p:nvPr/>
        </p:nvSpPr>
        <p:spPr>
          <a:xfrm>
            <a:off x="5214942" y="457200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7286644" y="557214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4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8" name="Šipka doprava 7"/>
          <p:cNvSpPr/>
          <p:nvPr/>
        </p:nvSpPr>
        <p:spPr>
          <a:xfrm rot="12017345">
            <a:off x="1933865" y="3586062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2311311">
            <a:off x="6363020" y="5229135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2017345">
            <a:off x="4148443" y="4300442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928926" y="3286124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14942" y="3741011"/>
            <a:ext cx="17101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 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časová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43636" y="6027003"/>
            <a:ext cx="3000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příslovečná příčinná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      ( důvodová)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71538" y="142852"/>
            <a:ext cx="68640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143240" y="142852"/>
            <a:ext cx="6779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286512" y="171370"/>
            <a:ext cx="6779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3</a:t>
            </a:r>
            <a:r>
              <a:rPr lang="cs-CZ" sz="2000" b="1" smtClean="0">
                <a:solidFill>
                  <a:srgbClr val="FF0000"/>
                </a:solidFill>
              </a:rPr>
              <a:t>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86182" y="857232"/>
            <a:ext cx="6779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4 VV</a:t>
            </a:r>
            <a:endParaRPr lang="cs-CZ" sz="20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 animBg="1"/>
      <p:bldP spid="11" grpId="0" animBg="1"/>
      <p:bldP spid="12" grpId="0" animBg="1"/>
      <p:bldP spid="13" grpId="0"/>
      <p:bldP spid="14" grpId="0"/>
      <p:bldP spid="15" grpId="0"/>
      <p:bldP spid="17" grpId="0"/>
      <p:bldP spid="18" grpId="0"/>
      <p:bldP spid="19" grpId="0"/>
      <p:bldP spid="2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57166"/>
            <a:ext cx="8643998" cy="150019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    13. </a:t>
            </a:r>
            <a:r>
              <a:rPr lang="cs-CZ" b="1" dirty="0" smtClean="0">
                <a:solidFill>
                  <a:srgbClr val="002060"/>
                </a:solidFill>
              </a:rPr>
              <a:t>Chodila jsem k rodičům denně, aby jim nebylo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smutno a aby věděli, že na ně myslím.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7224" y="2214554"/>
            <a:ext cx="9877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00298" y="3357562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2VV</a:t>
            </a:r>
          </a:p>
        </p:txBody>
      </p:sp>
      <p:sp>
        <p:nvSpPr>
          <p:cNvPr id="6" name="Obdélník 5"/>
          <p:cNvSpPr/>
          <p:nvPr/>
        </p:nvSpPr>
        <p:spPr>
          <a:xfrm>
            <a:off x="3857620" y="3357562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3VV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72132" y="4357694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4VV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428992" y="335756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+</a:t>
            </a:r>
            <a:endParaRPr lang="cs-CZ" sz="3200" b="1"/>
          </a:p>
        </p:txBody>
      </p:sp>
      <p:sp>
        <p:nvSpPr>
          <p:cNvPr id="9" name="Šipka doprava 8"/>
          <p:cNvSpPr/>
          <p:nvPr/>
        </p:nvSpPr>
        <p:spPr>
          <a:xfrm rot="12890569">
            <a:off x="1686573" y="2894348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2890569">
            <a:off x="4615530" y="418023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99932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94321" y="9993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50983" y="71435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6248" y="71435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4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00298" y="2967335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příslovečné účelové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72132" y="3929066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9"/>
            <a:ext cx="8501122" cy="2786082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14. </a:t>
            </a:r>
            <a:r>
              <a:rPr lang="cs-CZ" b="1" smtClean="0">
                <a:solidFill>
                  <a:srgbClr val="002060"/>
                </a:solidFill>
              </a:rPr>
              <a:t>Maminka si schovává naše nejhezčí výkresy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a programy besídek hudební šoly, na kterých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hrajeme, aby je měla na památku, až budeme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velcí.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3042" y="2786058"/>
            <a:ext cx="9877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00430" y="3714752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2VV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86380" y="457200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7215206" y="557214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8" name="Šipka doprava 7"/>
          <p:cNvSpPr/>
          <p:nvPr/>
        </p:nvSpPr>
        <p:spPr>
          <a:xfrm rot="12890569">
            <a:off x="2615268" y="3394412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2890569">
            <a:off x="4329778" y="4323108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2890569">
            <a:off x="6187166" y="525180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813760" y="28494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08701" y="67143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28860" y="1285860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80139" y="1285860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4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00430" y="3324525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86380" y="3883887"/>
            <a:ext cx="171014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příslovečná 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účelová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215206" y="4714884"/>
            <a:ext cx="171014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příslovečná 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časová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71480"/>
            <a:ext cx="8858280" cy="16144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15. </a:t>
            </a:r>
            <a:r>
              <a:rPr lang="cs-CZ" b="1" smtClean="0">
                <a:solidFill>
                  <a:srgbClr val="002060"/>
                </a:solidFill>
              </a:rPr>
              <a:t>Až teď se voják rozpomněl, že po něm stříleli,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že ho honili a že byl v nebezpečí života.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2910" y="2772787"/>
            <a:ext cx="9877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21471" y="4058671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2VV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14810" y="4071942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3VV</a:t>
            </a:r>
          </a:p>
        </p:txBody>
      </p:sp>
      <p:sp>
        <p:nvSpPr>
          <p:cNvPr id="7" name="Obdélník 6"/>
          <p:cNvSpPr/>
          <p:nvPr/>
        </p:nvSpPr>
        <p:spPr>
          <a:xfrm>
            <a:off x="6000760" y="4071942"/>
            <a:ext cx="878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smtClean="0"/>
              <a:t>4VV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14744" y="407194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+</a:t>
            </a:r>
            <a:endParaRPr lang="cs-CZ" sz="3200" b="1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405867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+</a:t>
            </a:r>
            <a:endParaRPr lang="cs-CZ" sz="3200" b="1"/>
          </a:p>
        </p:txBody>
      </p:sp>
      <p:sp>
        <p:nvSpPr>
          <p:cNvPr id="10" name="Šipka doprava 9"/>
          <p:cNvSpPr/>
          <p:nvPr/>
        </p:nvSpPr>
        <p:spPr>
          <a:xfrm rot="12890569">
            <a:off x="1525580" y="3565377"/>
            <a:ext cx="1276549" cy="1558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3610277"/>
            <a:ext cx="16073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předmětné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85198" y="314246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37131" y="31424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3661" y="102862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65363" y="1000108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4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86182" y="4786322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 animBg="1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357166"/>
            <a:ext cx="8358246" cy="3214686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16. </a:t>
            </a:r>
            <a:r>
              <a:rPr lang="cs-CZ" b="1" smtClean="0">
                <a:solidFill>
                  <a:srgbClr val="002060"/>
                </a:solidFill>
              </a:rPr>
              <a:t>Bublavý potok uprostřed mýtiny nás lákal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svými hlubokými tůněmi, v kterých se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proháněly mrštné rybky a líně lezli vousatí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raci, a písčitými mělčinami, kde voda musela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přeskakovat hladké kameny.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728" y="3357562"/>
            <a:ext cx="29626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VHa ------1VHb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85852" y="485776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2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6" name="TextovéPole 5"/>
          <p:cNvSpPr txBox="1"/>
          <p:nvPr/>
        </p:nvSpPr>
        <p:spPr>
          <a:xfrm>
            <a:off x="2143108" y="4857760"/>
            <a:ext cx="13630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 + 3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5214942" y="442913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9" name="Šipka doprava 8"/>
          <p:cNvSpPr/>
          <p:nvPr/>
        </p:nvSpPr>
        <p:spPr>
          <a:xfrm rot="17556243">
            <a:off x="1452695" y="4310830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2930616">
            <a:off x="4313322" y="4074889"/>
            <a:ext cx="1060797" cy="2084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4746217">
            <a:off x="2099609" y="4296308"/>
            <a:ext cx="944251" cy="2017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571604" y="5357826"/>
            <a:ext cx="1736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přívlastkové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9190" y="4929198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8179" y="130710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a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44379" y="198809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VH b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628" y="845090"/>
            <a:ext cx="628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VV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54034" y="1428736"/>
            <a:ext cx="575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3VV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57818" y="1928802"/>
            <a:ext cx="575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4VV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14414" y="5824855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19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00068"/>
            <a:ext cx="8043890" cy="2257428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17. </a:t>
            </a:r>
            <a:r>
              <a:rPr lang="cs-CZ" b="1" smtClean="0">
                <a:solidFill>
                  <a:srgbClr val="002060"/>
                </a:solidFill>
              </a:rPr>
              <a:t>Protože hřiště bylo suché, ale díry vymleté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vodou nebyly dosud zarovnány, musel být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zápas odložen.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43372" y="2571744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3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43042" y="4272985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1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6" name="TextovéPole 5"/>
          <p:cNvSpPr txBox="1"/>
          <p:nvPr/>
        </p:nvSpPr>
        <p:spPr>
          <a:xfrm>
            <a:off x="3357554" y="4272985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2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2786050" y="4272985"/>
            <a:ext cx="410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X</a:t>
            </a:r>
            <a:endParaRPr lang="cs-CZ" sz="3200" b="1"/>
          </a:p>
        </p:txBody>
      </p:sp>
      <p:sp>
        <p:nvSpPr>
          <p:cNvPr id="8" name="Šipka doprava 7"/>
          <p:cNvSpPr/>
          <p:nvPr/>
        </p:nvSpPr>
        <p:spPr>
          <a:xfrm rot="19256721">
            <a:off x="2912418" y="3451408"/>
            <a:ext cx="1265069" cy="1694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928794" y="3896029"/>
            <a:ext cx="2525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odporovací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71538" y="314246"/>
            <a:ext cx="6779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65693" y="357166"/>
            <a:ext cx="67794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2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57362" y="1000108"/>
            <a:ext cx="68640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14480" y="4857760"/>
            <a:ext cx="29289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příslovečné příčinné</a:t>
            </a:r>
            <a:endParaRPr lang="cs-CZ" sz="24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 animBg="1"/>
      <p:bldP spid="9" grpId="0"/>
      <p:bldP spid="10" grpId="0"/>
      <p:bldP spid="11" grpId="0"/>
      <p:bldP spid="12" grpId="0"/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331797"/>
            <a:ext cx="935837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18</a:t>
            </a:r>
            <a:r>
              <a:rPr lang="cs-CZ" b="1" smtClean="0">
                <a:solidFill>
                  <a:srgbClr val="002060"/>
                </a:solidFill>
              </a:rPr>
              <a:t>. Cítím, že ti musím vysvětlit, proč jsem se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v posledních dnech, které jsi zde trávil,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choval tak, že v tobě ta domněnka mohla  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vzniknout.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3000372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3108" y="385762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2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6" name="Šipka doprava 5"/>
          <p:cNvSpPr/>
          <p:nvPr/>
        </p:nvSpPr>
        <p:spPr>
          <a:xfrm rot="12017345">
            <a:off x="1148046" y="3586062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2017345">
            <a:off x="3005434" y="4371879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000496" y="4429132"/>
            <a:ext cx="1994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VVa ------</a:t>
            </a:r>
            <a:endParaRPr lang="cs-CZ" sz="3200" b="1"/>
          </a:p>
        </p:txBody>
      </p:sp>
      <p:sp>
        <p:nvSpPr>
          <p:cNvPr id="9" name="TextovéPole 8"/>
          <p:cNvSpPr txBox="1"/>
          <p:nvPr/>
        </p:nvSpPr>
        <p:spPr>
          <a:xfrm>
            <a:off x="5929322" y="4429132"/>
            <a:ext cx="1191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VVb</a:t>
            </a:r>
            <a:endParaRPr lang="cs-CZ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5429256" y="557214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4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7715272" y="564357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5 VV</a:t>
            </a:r>
            <a:endParaRPr lang="cs-CZ" sz="3200" b="1"/>
          </a:p>
        </p:txBody>
      </p:sp>
      <p:sp>
        <p:nvSpPr>
          <p:cNvPr id="12" name="Šipka doprava 11"/>
          <p:cNvSpPr/>
          <p:nvPr/>
        </p:nvSpPr>
        <p:spPr>
          <a:xfrm rot="13258314">
            <a:off x="4521515" y="5213574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3521535">
            <a:off x="6859840" y="5234675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285984" y="3357562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4071942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86380" y="5214950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74251" y="4884019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způsobová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85198" y="99932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928794" y="9993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2</a:t>
            </a:r>
            <a:r>
              <a:rPr lang="cs-CZ" sz="2000" b="1" smtClean="0">
                <a:solidFill>
                  <a:srgbClr val="FF0000"/>
                </a:solidFill>
              </a:rPr>
              <a:t>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72132" y="99932"/>
            <a:ext cx="8622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 a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9533" y="1357298"/>
            <a:ext cx="8735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 b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14810" y="71435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4</a:t>
            </a:r>
            <a:r>
              <a:rPr lang="cs-CZ" sz="2000" b="1" smtClean="0">
                <a:solidFill>
                  <a:srgbClr val="FF0000"/>
                </a:solidFill>
              </a:rPr>
              <a:t>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79611" y="1314378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5 VV</a:t>
            </a:r>
            <a:endParaRPr lang="cs-CZ" sz="20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 animBg="1"/>
      <p:bldP spid="7" grpId="0" animBg="1"/>
      <p:bldP spid="8" grpId="0"/>
      <p:bldP spid="9" grpId="0"/>
      <p:bldP spid="10" grpId="0"/>
      <p:bldP spid="11" grpId="0"/>
      <p:bldP spid="12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474673"/>
            <a:ext cx="9715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19. </a:t>
            </a:r>
            <a:r>
              <a:rPr lang="cs-CZ" b="1" smtClean="0">
                <a:solidFill>
                  <a:srgbClr val="002060"/>
                </a:solidFill>
              </a:rPr>
              <a:t>Hajný stál každý den u lesa, aby zkontroloval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stav zvěře a také zjistil, kolik potravy je třeba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pro další doplnění krmelce.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3500438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 rot="12017345">
            <a:off x="1290923" y="4086129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285984" y="4429132"/>
            <a:ext cx="1920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2</a:t>
            </a:r>
            <a:r>
              <a:rPr lang="cs-CZ" sz="3200" b="1" smtClean="0"/>
              <a:t> VV    +    </a:t>
            </a:r>
            <a:endParaRPr lang="cs-CZ" sz="3200" b="1"/>
          </a:p>
        </p:txBody>
      </p:sp>
      <p:sp>
        <p:nvSpPr>
          <p:cNvPr id="7" name="Šipka doprava 6"/>
          <p:cNvSpPr/>
          <p:nvPr/>
        </p:nvSpPr>
        <p:spPr>
          <a:xfrm rot="12017345">
            <a:off x="5005698" y="5086260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013989" y="4415861"/>
            <a:ext cx="13438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    </a:t>
            </a:r>
            <a:endParaRPr lang="cs-CZ" sz="3200" b="1"/>
          </a:p>
        </p:txBody>
      </p:sp>
      <p:sp>
        <p:nvSpPr>
          <p:cNvPr id="9" name="TextovéPole 8"/>
          <p:cNvSpPr txBox="1"/>
          <p:nvPr/>
        </p:nvSpPr>
        <p:spPr>
          <a:xfrm>
            <a:off x="6072198" y="5286388"/>
            <a:ext cx="13438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4</a:t>
            </a:r>
            <a:r>
              <a:rPr lang="cs-CZ" sz="3200" b="1" smtClean="0"/>
              <a:t> VV    </a:t>
            </a:r>
            <a:endParaRPr lang="cs-CZ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2285984" y="4038905"/>
            <a:ext cx="2857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příslovečné účelové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4857760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57224" y="285728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0694" y="252691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2</a:t>
            </a:r>
            <a:r>
              <a:rPr lang="cs-CZ" sz="2400" b="1" smtClean="0">
                <a:solidFill>
                  <a:srgbClr val="FF0000"/>
                </a:solidFill>
              </a:rPr>
              <a:t> VV        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71736" y="824195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3 VV        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4876" y="857232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4</a:t>
            </a:r>
            <a:r>
              <a:rPr lang="cs-CZ" sz="2400" b="1" smtClean="0">
                <a:solidFill>
                  <a:srgbClr val="FF0000"/>
                </a:solidFill>
              </a:rPr>
              <a:t> VV        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92950" y="5072074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6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Smetanova práce v čele české zpěvohry byla   uznávána a ctěna odborníky, kteří nejlépe mohli posoudit, jakého ducha vnesl do českého divadla a jak česká zpěvohra jeho zásluhou dostoupila uměleckého stupně důstojného Národního divadla, k jehož vybudování se český národ připravoval.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3786190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1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57356" y="4643446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2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6" name="Šipka doprava 5"/>
          <p:cNvSpPr/>
          <p:nvPr/>
        </p:nvSpPr>
        <p:spPr>
          <a:xfrm rot="13063096">
            <a:off x="1107389" y="4470988"/>
            <a:ext cx="906481" cy="2020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2404256">
            <a:off x="2565880" y="5201807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500430" y="514351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3 VV</a:t>
            </a:r>
            <a:endParaRPr lang="cs-CZ" sz="3200" b="1"/>
          </a:p>
        </p:txBody>
      </p:sp>
      <p:sp>
        <p:nvSpPr>
          <p:cNvPr id="9" name="TextovéPole 8"/>
          <p:cNvSpPr txBox="1"/>
          <p:nvPr/>
        </p:nvSpPr>
        <p:spPr>
          <a:xfrm>
            <a:off x="4429124" y="5143512"/>
            <a:ext cx="1270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+ 4 VV</a:t>
            </a:r>
            <a:endParaRPr lang="cs-CZ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5929330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5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11" name="Šipka doprava 10"/>
          <p:cNvSpPr/>
          <p:nvPr/>
        </p:nvSpPr>
        <p:spPr>
          <a:xfrm rot="13063096">
            <a:off x="5391372" y="5839408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857356" y="4214818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7620" y="4786322"/>
            <a:ext cx="1604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předmětná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43636" y="5500702"/>
            <a:ext cx="1731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2910" y="0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65693" y="571480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2</a:t>
            </a:r>
            <a:r>
              <a:rPr lang="cs-CZ" sz="2000" b="1" smtClean="0">
                <a:solidFill>
                  <a:srgbClr val="FF0000"/>
                </a:solidFill>
              </a:rPr>
              <a:t>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93991" y="157161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4</a:t>
            </a:r>
            <a:r>
              <a:rPr lang="cs-CZ" sz="2000" b="1" smtClean="0">
                <a:solidFill>
                  <a:srgbClr val="FF0000"/>
                </a:solidFill>
              </a:rPr>
              <a:t>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57554" y="1000108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3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29322" y="250030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5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93082" y="5681979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799" y="214290"/>
            <a:ext cx="8034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>
                <a:solidFill>
                  <a:srgbClr val="00B0F0"/>
                </a:solidFill>
              </a:rPr>
              <a:t>20. </a:t>
            </a:r>
            <a:endParaRPr lang="cs-CZ" sz="320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 animBg="1"/>
      <p:bldP spid="7" grpId="0" animBg="1"/>
      <p:bldP spid="8" grpId="0"/>
      <p:bldP spid="9" grpId="0"/>
      <p:bldP spid="10" grpId="0"/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0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03235"/>
            <a:ext cx="8501122" cy="4525963"/>
          </a:xfrm>
        </p:spPr>
        <p:txBody>
          <a:bodyPr/>
          <a:lstStyle/>
          <a:p>
            <a:pPr>
              <a:buNone/>
            </a:pPr>
            <a:r>
              <a:rPr lang="cs-CZ" b="1" smtClean="0">
                <a:solidFill>
                  <a:srgbClr val="00B0F0"/>
                </a:solidFill>
              </a:rPr>
              <a:t>21. </a:t>
            </a:r>
            <a:r>
              <a:rPr lang="cs-CZ" b="1" smtClean="0">
                <a:solidFill>
                  <a:srgbClr val="002060"/>
                </a:solidFill>
              </a:rPr>
              <a:t>Když vstoupili do klece a strojník je spustil,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zdálo se chlapci, že klec stojí, ale že se tmavé</a:t>
            </a:r>
          </a:p>
          <a:p>
            <a:pPr>
              <a:buNone/>
            </a:pPr>
            <a:r>
              <a:rPr lang="cs-CZ" b="1" smtClean="0">
                <a:solidFill>
                  <a:srgbClr val="002060"/>
                </a:solidFill>
              </a:rPr>
              <a:t>       stěny ženou do výše, až oči přecházejí.</a:t>
            </a:r>
            <a:endParaRPr lang="cs-CZ" b="1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28074" y="814312"/>
            <a:ext cx="6864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3</a:t>
            </a:r>
            <a:r>
              <a:rPr lang="cs-CZ" sz="2000" b="1" smtClean="0">
                <a:solidFill>
                  <a:srgbClr val="FF0000"/>
                </a:solidFill>
              </a:rPr>
              <a:t> VH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42976" y="335756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1 VV</a:t>
            </a:r>
            <a:endParaRPr lang="cs-CZ" sz="3200" b="1"/>
          </a:p>
        </p:txBody>
      </p:sp>
      <p:sp>
        <p:nvSpPr>
          <p:cNvPr id="6" name="TextovéPole 5"/>
          <p:cNvSpPr txBox="1"/>
          <p:nvPr/>
        </p:nvSpPr>
        <p:spPr>
          <a:xfrm>
            <a:off x="2214546" y="3357562"/>
            <a:ext cx="1270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+ 2 VV</a:t>
            </a:r>
            <a:endParaRPr lang="cs-CZ" sz="3200" b="1"/>
          </a:p>
        </p:txBody>
      </p:sp>
      <p:sp>
        <p:nvSpPr>
          <p:cNvPr id="7" name="TextovéPole 6"/>
          <p:cNvSpPr txBox="1"/>
          <p:nvPr/>
        </p:nvSpPr>
        <p:spPr>
          <a:xfrm>
            <a:off x="4500562" y="3357562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4</a:t>
            </a:r>
            <a:r>
              <a:rPr lang="cs-CZ" sz="3200" b="1" smtClean="0"/>
              <a:t> VV</a:t>
            </a:r>
            <a:endParaRPr lang="cs-CZ" sz="3200" b="1"/>
          </a:p>
        </p:txBody>
      </p:sp>
      <p:sp>
        <p:nvSpPr>
          <p:cNvPr id="8" name="TextovéPole 7"/>
          <p:cNvSpPr txBox="1"/>
          <p:nvPr/>
        </p:nvSpPr>
        <p:spPr>
          <a:xfrm>
            <a:off x="5643570" y="3357562"/>
            <a:ext cx="1383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X  5 VV</a:t>
            </a:r>
            <a:endParaRPr lang="cs-CZ" sz="3200" b="1"/>
          </a:p>
        </p:txBody>
      </p:sp>
      <p:sp>
        <p:nvSpPr>
          <p:cNvPr id="9" name="TextovéPole 8"/>
          <p:cNvSpPr txBox="1"/>
          <p:nvPr/>
        </p:nvSpPr>
        <p:spPr>
          <a:xfrm>
            <a:off x="7429520" y="457200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6 VV</a:t>
            </a:r>
            <a:endParaRPr lang="cs-CZ" sz="3200" b="1"/>
          </a:p>
        </p:txBody>
      </p:sp>
      <p:sp>
        <p:nvSpPr>
          <p:cNvPr id="10" name="TextovéPole 9"/>
          <p:cNvSpPr txBox="1"/>
          <p:nvPr/>
        </p:nvSpPr>
        <p:spPr>
          <a:xfrm>
            <a:off x="4965627" y="171370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2</a:t>
            </a:r>
            <a:r>
              <a:rPr lang="cs-CZ" sz="2000" b="1" smtClean="0">
                <a:solidFill>
                  <a:srgbClr val="FF0000"/>
                </a:solidFill>
              </a:rPr>
              <a:t>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00100" y="142852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1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94057" y="785794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4</a:t>
            </a:r>
            <a:r>
              <a:rPr lang="cs-CZ" sz="2000" b="1" smtClean="0">
                <a:solidFill>
                  <a:srgbClr val="FF0000"/>
                </a:solidFill>
              </a:rPr>
              <a:t>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65759" y="785794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5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08437" y="1385816"/>
            <a:ext cx="677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solidFill>
                  <a:srgbClr val="FF0000"/>
                </a:solidFill>
              </a:rPr>
              <a:t>6 VV</a:t>
            </a:r>
            <a:endParaRPr lang="cs-CZ" sz="2000" b="1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2357430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 VH</a:t>
            </a:r>
            <a:endParaRPr lang="cs-CZ" sz="32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 rot="20124868">
            <a:off x="2274304" y="3023379"/>
            <a:ext cx="1217469" cy="20914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 rot="12684922">
            <a:off x="4609003" y="3000126"/>
            <a:ext cx="1012304" cy="17810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 rot="13063096">
            <a:off x="6396473" y="4113802"/>
            <a:ext cx="906481" cy="20203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000100" y="3857628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příslovečné časové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86314" y="3857628"/>
            <a:ext cx="15114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podmětné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88499" y="5026895"/>
            <a:ext cx="1641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</a:t>
            </a:r>
            <a:r>
              <a:rPr lang="cs-CZ" sz="2400" b="1" smtClean="0">
                <a:solidFill>
                  <a:srgbClr val="FF0000"/>
                </a:solidFill>
              </a:rPr>
              <a:t>říslovečná</a:t>
            </a:r>
          </a:p>
          <a:p>
            <a:r>
              <a:rPr lang="cs-CZ" sz="2400" b="1" smtClean="0">
                <a:solidFill>
                  <a:srgbClr val="FF0000"/>
                </a:solidFill>
              </a:rPr>
              <a:t>měrová</a:t>
            </a:r>
            <a:endParaRPr lang="cs-CZ" sz="2400" b="1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43570" y="2857496"/>
            <a:ext cx="2525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odporovací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9" grpId="0" animBg="1"/>
      <p:bldP spid="20" grpId="0" animBg="1"/>
      <p:bldP spid="21" grpId="0" animBg="1"/>
      <p:bldP spid="22" grpId="0"/>
      <p:bldP spid="23" grpId="0"/>
      <p:bldP spid="24" grpId="0"/>
      <p:bldP spid="25" grpId="0"/>
      <p:bldP spid="25" grpId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-24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smtClean="0"/>
              <a:t>    </a:t>
            </a:r>
            <a:r>
              <a:rPr lang="cs-CZ" sz="2800" b="1" smtClean="0">
                <a:solidFill>
                  <a:srgbClr val="FF0000"/>
                </a:solidFill>
              </a:rPr>
              <a:t>Lahůdka na závěr! Když větu zvládnete, umíte souvětí podřadné.</a:t>
            </a:r>
          </a:p>
          <a:p>
            <a:pPr>
              <a:buNone/>
            </a:pPr>
            <a:r>
              <a:rPr lang="cs-CZ" sz="2800" smtClean="0"/>
              <a:t>    </a:t>
            </a:r>
            <a:r>
              <a:rPr lang="cs-CZ" sz="2800" b="1" smtClean="0">
                <a:solidFill>
                  <a:srgbClr val="002060"/>
                </a:solidFill>
              </a:rPr>
              <a:t>Když však tam Malina došel a rozpoznal známé kopce a hájky a políčka a domy a když vešel do vsi, kde psi spustili strašný štěkot nad cizím tulákem, najednou ho přepadl bolestný pocit, že on sem vlastně nepatří, že byl příliš dlouho pryč a že domov zatím žil zcela jinak, než si to Vendelín představoval.</a:t>
            </a:r>
            <a:endParaRPr lang="cs-CZ" sz="2800" b="1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43306" y="3786190"/>
            <a:ext cx="10807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mtClean="0">
                <a:solidFill>
                  <a:schemeClr val="accent6">
                    <a:lumMod val="50000"/>
                  </a:schemeClr>
                </a:solidFill>
              </a:rPr>
              <a:t>5 VH </a:t>
            </a:r>
            <a:endParaRPr lang="cs-CZ" sz="3200"/>
          </a:p>
        </p:txBody>
      </p:sp>
      <p:sp>
        <p:nvSpPr>
          <p:cNvPr id="5" name="Veselý obličej 4"/>
          <p:cNvSpPr/>
          <p:nvPr/>
        </p:nvSpPr>
        <p:spPr>
          <a:xfrm>
            <a:off x="3714744" y="571480"/>
            <a:ext cx="571504" cy="50006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714744" y="6000768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4 VV</a:t>
            </a:r>
            <a:endParaRPr lang="cs-CZ" sz="3200" b="1"/>
          </a:p>
        </p:txBody>
      </p:sp>
      <p:sp>
        <p:nvSpPr>
          <p:cNvPr id="11" name="TextovéPole 10"/>
          <p:cNvSpPr txBox="1"/>
          <p:nvPr/>
        </p:nvSpPr>
        <p:spPr>
          <a:xfrm>
            <a:off x="4357686" y="4773051"/>
            <a:ext cx="40725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6 VV   +   7 VV   +   8VV</a:t>
            </a:r>
            <a:endParaRPr lang="cs-CZ" sz="3200" b="1"/>
          </a:p>
        </p:txBody>
      </p:sp>
      <p:sp>
        <p:nvSpPr>
          <p:cNvPr id="14" name="TextovéPole 13"/>
          <p:cNvSpPr txBox="1"/>
          <p:nvPr/>
        </p:nvSpPr>
        <p:spPr>
          <a:xfrm>
            <a:off x="8100661" y="5987497"/>
            <a:ext cx="971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smtClean="0"/>
              <a:t>9 VV</a:t>
            </a:r>
            <a:endParaRPr lang="cs-CZ" sz="3200" b="1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73051"/>
            <a:ext cx="38865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/>
              <a:t>1</a:t>
            </a:r>
            <a:r>
              <a:rPr lang="cs-CZ" sz="3200" b="1" smtClean="0"/>
              <a:t> VV  + 2VV  +   3VV    </a:t>
            </a:r>
            <a:endParaRPr lang="cs-CZ" sz="3200" b="1"/>
          </a:p>
        </p:txBody>
      </p:sp>
      <p:sp>
        <p:nvSpPr>
          <p:cNvPr id="16" name="Šipka doprava 15"/>
          <p:cNvSpPr/>
          <p:nvPr/>
        </p:nvSpPr>
        <p:spPr>
          <a:xfrm rot="20045885">
            <a:off x="2171230" y="4358758"/>
            <a:ext cx="1361964" cy="21218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2643040">
            <a:off x="4543054" y="4367367"/>
            <a:ext cx="1217427" cy="22105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3505954">
            <a:off x="3360577" y="5590681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 rot="13505954">
            <a:off x="7861171" y="5570247"/>
            <a:ext cx="941260" cy="1976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14282" y="4500570"/>
            <a:ext cx="371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příslovečné časové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786446" y="442913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přívlastkové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929322" y="6396359"/>
            <a:ext cx="4071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příslovečná způsobová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857356" y="6072206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přívlastková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42910" y="2143116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5 VH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2910" y="785794"/>
            <a:ext cx="628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1 VV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05624" y="2500306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8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33724" y="2500306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7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72198" y="2071678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6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2910" y="164305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4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357818" y="1285860"/>
            <a:ext cx="628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3VV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43504" y="714356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2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643306" y="2988230"/>
            <a:ext cx="681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mtClean="0">
                <a:solidFill>
                  <a:srgbClr val="FF0000"/>
                </a:solidFill>
              </a:rPr>
              <a:t>9 VV </a:t>
            </a:r>
            <a:endParaRPr lang="cs-CZ" b="1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57224" y="5357826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357818" y="5286388"/>
            <a:ext cx="2250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chemeClr val="accent3">
                    <a:lumMod val="50000"/>
                  </a:schemeClr>
                </a:solidFill>
              </a:rPr>
              <a:t>poměr slučovací</a:t>
            </a:r>
            <a:endParaRPr lang="cs-CZ" sz="2400" b="1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0" y="928670"/>
            <a:ext cx="641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rgbClr val="00B0F0"/>
                </a:solidFill>
              </a:rPr>
              <a:t>22.</a:t>
            </a:r>
            <a:endParaRPr lang="cs-CZ" sz="2800" b="1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8" grpId="0"/>
      <p:bldP spid="11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229600" cy="1143000"/>
          </a:xfrm>
        </p:spPr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smtClean="0">
                <a:ln w="50800"/>
                <a:solidFill>
                  <a:srgbClr val="002060"/>
                </a:solidFill>
              </a:rPr>
              <a:t>Použité zdroje:</a:t>
            </a:r>
            <a:endParaRPr lang="cs-CZ" b="1">
              <a:ln w="50800"/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115328" cy="1971676"/>
          </a:xfrm>
        </p:spPr>
        <p:txBody>
          <a:bodyPr>
            <a:normAutofit fontScale="85000" lnSpcReduction="20000"/>
          </a:bodyPr>
          <a:lstStyle/>
          <a:p>
            <a:r>
              <a:rPr lang="cs-CZ" smtClean="0"/>
              <a:t>Hartmanová, Věra: Jazykové rozbory pro žáky základních  i středních škola studenty víceletých gymnázií, Fin, Olomouc, 1994</a:t>
            </a:r>
          </a:p>
          <a:p>
            <a:r>
              <a:rPr lang="cs-CZ" smtClean="0"/>
              <a:t>vlastní přípravy z různých učebnic jazyka českého,</a:t>
            </a:r>
          </a:p>
          <a:p>
            <a:pPr>
              <a:buNone/>
            </a:pPr>
            <a:r>
              <a:rPr lang="cs-CZ" smtClean="0"/>
              <a:t>     příruček aj.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71472" y="5643578"/>
            <a:ext cx="5229317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200" b="1" smtClean="0">
                <a:ln w="50800"/>
                <a:solidFill>
                  <a:schemeClr val="accent6">
                    <a:lumMod val="50000"/>
                  </a:schemeClr>
                </a:solidFill>
              </a:rPr>
              <a:t>Mgr.Kateřina Karbulová, 2011</a:t>
            </a:r>
            <a:endParaRPr lang="cs-CZ" sz="3200" b="1">
              <a:ln w="50800"/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1578</Words>
  <Application>Microsoft Office PowerPoint</Application>
  <PresentationFormat>Předvádění na obrazovce (4:3)</PresentationFormat>
  <Paragraphs>403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Větný rozbor</vt:lpstr>
      <vt:lpstr>Obsah:</vt:lpstr>
      <vt:lpstr>Pomocná  „rovnice“ </vt:lpstr>
      <vt:lpstr>Druhy vedlejších vět</vt:lpstr>
      <vt:lpstr>Poměry mezi větami vedlejšími </vt:lpstr>
      <vt:lpstr>Základní vztahy mezi větami (poměry)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Použité zdroje:</vt:lpstr>
    </vt:vector>
  </TitlesOfParts>
  <Company>pc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Větný rozbor</dc:title>
  <dc:creator>dana</dc:creator>
  <cp:lastModifiedBy>katka</cp:lastModifiedBy>
  <cp:revision>54</cp:revision>
  <dcterms:created xsi:type="dcterms:W3CDTF">2011-02-15T23:36:02Z</dcterms:created>
  <dcterms:modified xsi:type="dcterms:W3CDTF">2011-12-03T22:45:48Z</dcterms:modified>
</cp:coreProperties>
</file>