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94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52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288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152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668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303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912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493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969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81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082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380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681B1-BCDA-4290-8D26-2B5337B41E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3DC5E-61B2-4F7C-915D-817DA065CE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895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Slabikotvorné R, r, L, 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475656"/>
            <a:ext cx="6172200" cy="6034617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</a:t>
            </a:r>
            <a:r>
              <a:rPr lang="cs-CZ" sz="1800" b="1" dirty="0" smtClean="0">
                <a:solidFill>
                  <a:prstClr val="black"/>
                </a:solidFill>
              </a:rPr>
              <a:t>projektu: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  <a:endParaRPr lang="cs-CZ" sz="1800" b="1" dirty="0"/>
          </a:p>
          <a:p>
            <a:pPr marL="0" indent="0">
              <a:buNone/>
            </a:pPr>
            <a:r>
              <a:rPr lang="cs-CZ" sz="1800" b="1" dirty="0"/>
              <a:t>Šablona:  </a:t>
            </a:r>
            <a:r>
              <a:rPr lang="cs-CZ" sz="18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800" dirty="0"/>
              <a:t>                 čtenářské a informační </a:t>
            </a:r>
            <a:r>
              <a:rPr lang="cs-CZ" sz="1800" dirty="0" smtClean="0"/>
              <a:t>gramotnosti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</a:t>
            </a:r>
            <a:r>
              <a:rPr lang="cs-CZ" sz="1800" dirty="0" smtClean="0">
                <a:solidFill>
                  <a:prstClr val="black"/>
                </a:solidFill>
              </a:rPr>
              <a:t>VY_12_INOVACE_35_SLABIKOTVORNÉ  </a:t>
            </a:r>
            <a:r>
              <a:rPr lang="cs-CZ" sz="1800" dirty="0" smtClean="0">
                <a:solidFill>
                  <a:prstClr val="black"/>
                </a:solidFill>
              </a:rPr>
              <a:t>R, r, L, l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</a:t>
            </a:r>
            <a:r>
              <a:rPr lang="cs-CZ" sz="1800" dirty="0">
                <a:solidFill>
                  <a:prstClr val="black"/>
                </a:solidFill>
              </a:rPr>
              <a:t>Pracovní list </a:t>
            </a:r>
            <a:r>
              <a:rPr lang="cs-CZ" sz="1800" b="1" dirty="0">
                <a:solidFill>
                  <a:prstClr val="black"/>
                </a:solidFill>
              </a:rPr>
              <a:t> </a:t>
            </a:r>
            <a:r>
              <a:rPr lang="cs-CZ" sz="1800" dirty="0">
                <a:solidFill>
                  <a:prstClr val="black"/>
                </a:solidFill>
              </a:rPr>
              <a:t>ČJ  č. </a:t>
            </a:r>
            <a:r>
              <a:rPr lang="cs-CZ" sz="1800" dirty="0" smtClean="0">
                <a:solidFill>
                  <a:prstClr val="black"/>
                </a:solidFill>
              </a:rPr>
              <a:t>35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            </a:t>
            </a:r>
            <a:r>
              <a:rPr lang="cs-CZ" sz="18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29. 3. 2012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Předmět</a:t>
            </a:r>
            <a:r>
              <a:rPr lang="cs-CZ" sz="1800" b="1" dirty="0">
                <a:solidFill>
                  <a:prstClr val="black"/>
                </a:solidFill>
              </a:rPr>
              <a:t>:  </a:t>
            </a:r>
            <a:r>
              <a:rPr lang="cs-CZ" sz="18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Pracovní list pro žáky 1. ročníku k procvičení slov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</a:t>
            </a:r>
            <a:r>
              <a:rPr lang="cs-CZ" sz="1800" dirty="0" smtClean="0">
                <a:solidFill>
                  <a:prstClr val="black"/>
                </a:solidFill>
              </a:rPr>
              <a:t>se slabikotvorným R, r, L, l.  </a:t>
            </a:r>
            <a:r>
              <a:rPr lang="cs-CZ" sz="1800" dirty="0">
                <a:solidFill>
                  <a:prstClr val="black"/>
                </a:solidFill>
              </a:rPr>
              <a:t>Čtení a skládání  slov a vět. 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pro samostatnou práci žáků, společná 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kontrola proběhne na interaktivní  tabuli.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  </a:t>
            </a:r>
            <a:r>
              <a:rPr lang="cs-CZ" sz="1800" dirty="0">
                <a:solidFill>
                  <a:prstClr val="black"/>
                </a:solidFill>
              </a:rPr>
              <a:t>autorka</a:t>
            </a: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1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661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12229"/>
            <a:ext cx="6172200" cy="152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Slabikotvorné R, r, L, l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547664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1. Doplň  slabiku 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 smtClean="0"/>
              <a:t>svetr                cukr                     hadr                metr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__</a:t>
            </a:r>
            <a:r>
              <a:rPr lang="cs-CZ" sz="1800" dirty="0" err="1" smtClean="0"/>
              <a:t>há</a:t>
            </a:r>
            <a:r>
              <a:rPr lang="cs-CZ" sz="1800" dirty="0" smtClean="0"/>
              <a:t>              __mí                     __</a:t>
            </a:r>
            <a:r>
              <a:rPr lang="cs-CZ" sz="1800" dirty="0" err="1" smtClean="0"/>
              <a:t>ží</a:t>
            </a:r>
            <a:r>
              <a:rPr lang="cs-CZ" sz="1800" dirty="0" smtClean="0"/>
              <a:t>                  __</a:t>
            </a:r>
            <a:r>
              <a:rPr lang="cs-CZ" sz="1800" dirty="0" err="1" smtClean="0"/>
              <a:t>há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400" dirty="0" smtClean="0"/>
              <a:t>2. Vyber  správnou  slabiku  a  doplň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800" dirty="0" smtClean="0"/>
              <a:t>         ___na                 ___</a:t>
            </a:r>
            <a:r>
              <a:rPr lang="cs-CZ" sz="1800" dirty="0" err="1" smtClean="0"/>
              <a:t>tačka</a:t>
            </a:r>
            <a:r>
              <a:rPr lang="cs-CZ" sz="1800" dirty="0" smtClean="0"/>
              <a:t>            ___</a:t>
            </a:r>
            <a:r>
              <a:rPr lang="cs-CZ" sz="1800" dirty="0" err="1" smtClean="0"/>
              <a:t>pa</a:t>
            </a:r>
            <a:r>
              <a:rPr lang="cs-CZ" sz="1800" dirty="0" smtClean="0"/>
              <a:t>                  ___no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___ha                 ___</a:t>
            </a:r>
            <a:r>
              <a:rPr lang="cs-CZ" sz="1800" dirty="0" err="1" smtClean="0"/>
              <a:t>neček</a:t>
            </a:r>
            <a:r>
              <a:rPr lang="cs-CZ" sz="1800" dirty="0" smtClean="0"/>
              <a:t>           ___ba                  ___na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3. Utvoř  správnou  větu .</a:t>
            </a:r>
          </a:p>
          <a:p>
            <a:pPr marL="0" indent="0">
              <a:buNone/>
            </a:pPr>
            <a:r>
              <a:rPr lang="cs-CZ" sz="1400" dirty="0" smtClean="0"/>
              <a:t>                                              </a:t>
            </a:r>
            <a:r>
              <a:rPr lang="cs-CZ" sz="1800" dirty="0" smtClean="0"/>
              <a:t>chrpy .                                            svetr .</a:t>
            </a: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    </a:t>
            </a:r>
            <a:r>
              <a:rPr lang="cs-CZ" sz="1800" dirty="0" smtClean="0"/>
              <a:t>V  obilí  rostou      smrky .             V řece  žije           kapr .</a:t>
            </a:r>
            <a:endParaRPr lang="cs-CZ" sz="14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obilí .                                              </a:t>
            </a:r>
            <a:r>
              <a:rPr lang="cs-CZ" sz="1800" dirty="0"/>
              <a:t>b</a:t>
            </a:r>
            <a:r>
              <a:rPr lang="cs-CZ" sz="1800" dirty="0" smtClean="0"/>
              <a:t>obr .</a:t>
            </a:r>
          </a:p>
          <a:p>
            <a:pPr marL="0" indent="0">
              <a:buNone/>
            </a:pPr>
            <a:r>
              <a:rPr lang="cs-CZ" sz="1400" dirty="0" smtClean="0"/>
              <a:t>      </a:t>
            </a:r>
            <a:endParaRPr lang="cs-CZ" sz="1400" dirty="0"/>
          </a:p>
        </p:txBody>
      </p:sp>
      <p:sp>
        <p:nvSpPr>
          <p:cNvPr id="5" name="Šipka dolů 4"/>
          <p:cNvSpPr/>
          <p:nvPr/>
        </p:nvSpPr>
        <p:spPr>
          <a:xfrm>
            <a:off x="980728" y="2420144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2204864" y="2420144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3717032" y="2411760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5013176" y="2411760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5650596"/>
              </p:ext>
            </p:extLst>
          </p:nvPr>
        </p:nvGraphicFramePr>
        <p:xfrm>
          <a:off x="548680" y="4067944"/>
          <a:ext cx="120588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9816"/>
                <a:gridCol w="576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7065032"/>
              </p:ext>
            </p:extLst>
          </p:nvPr>
        </p:nvGraphicFramePr>
        <p:xfrm>
          <a:off x="2060848" y="4067944"/>
          <a:ext cx="120588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9816"/>
                <a:gridCol w="576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7225798"/>
              </p:ext>
            </p:extLst>
          </p:nvPr>
        </p:nvGraphicFramePr>
        <p:xfrm>
          <a:off x="3573016" y="4067944"/>
          <a:ext cx="120588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9816"/>
                <a:gridCol w="576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chr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vr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0193885"/>
              </p:ext>
            </p:extLst>
          </p:nvPr>
        </p:nvGraphicFramePr>
        <p:xfrm>
          <a:off x="5032251" y="4067944"/>
          <a:ext cx="120588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9816"/>
                <a:gridCol w="576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zr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sr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14" name="Přímá spojnice 13"/>
          <p:cNvCxnSpPr/>
          <p:nvPr/>
        </p:nvCxnSpPr>
        <p:spPr>
          <a:xfrm flipV="1">
            <a:off x="1988840" y="6228184"/>
            <a:ext cx="238883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88840" y="6516216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88840" y="6516216"/>
            <a:ext cx="238883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4653136" y="6228184"/>
            <a:ext cx="5040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653136" y="6516216"/>
            <a:ext cx="504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653136" y="6516216"/>
            <a:ext cx="5040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473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56" y="2704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4. Doplň. 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800" dirty="0"/>
              <a:t>k</a:t>
            </a:r>
            <a:r>
              <a:rPr lang="cs-CZ" sz="1800" dirty="0" smtClean="0"/>
              <a:t>rk ,  vlk , trn ,  mlč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2656" y="1403648"/>
            <a:ext cx="61722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     V  lese  je  _____________ .  Nezlob  a  __________!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    Na  růži  je  __________ .  Žirafa  má  dlouhý  __________ 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5. Vylušti křížovku.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  </a:t>
            </a:r>
            <a:r>
              <a:rPr lang="cs-CZ" sz="1800" dirty="0" smtClean="0"/>
              <a:t>Kam  se  vydáš  na  výlet ?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( MRAK ,  HRÁCH ,  DRAK ,  STAN 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400" dirty="0" smtClean="0"/>
              <a:t>6. Rozděl  na slova 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    </a:t>
            </a:r>
            <a:r>
              <a:rPr lang="cs-CZ" sz="1800" dirty="0" smtClean="0"/>
              <a:t>VLASTAVLTAVABRNOPETRHUBERTSVETRTRNY</a:t>
            </a:r>
            <a:endParaRPr lang="cs-CZ" sz="14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3163007"/>
              </p:ext>
            </p:extLst>
          </p:nvPr>
        </p:nvGraphicFramePr>
        <p:xfrm>
          <a:off x="692696" y="3923928"/>
          <a:ext cx="4572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188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1.  trhá, krmí, drží, trhá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2. vlna            vrtačka               chrpa               zrno</a:t>
            </a:r>
            <a:br>
              <a:rPr lang="cs-CZ" sz="1400" dirty="0" smtClean="0"/>
            </a:br>
            <a:r>
              <a:rPr lang="cs-CZ" sz="1400" dirty="0"/>
              <a:t> </a:t>
            </a:r>
            <a:r>
              <a:rPr lang="cs-CZ" sz="1400" dirty="0" smtClean="0"/>
              <a:t>   mlha           hrneček              vrba                 srna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3. V obilí rostou  chrpy.  V řece žije kapr.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V lese je vlk. Nezlob a mlč! Na růži je trn. Žirafa má dlouhý krk. 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5. 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6. VLASTA ,  VLTAVA ,  BRNO ,  PETR ,  HUBERT ,  SVETR , TRNY</a:t>
            </a:r>
            <a:endParaRPr lang="cs-CZ" sz="1400" dirty="0"/>
          </a:p>
          <a:p>
            <a:pPr>
              <a:buAutoNum type="arabicPeriod" startAt="4"/>
            </a:pPr>
            <a:endParaRPr lang="cs-CZ" sz="1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88360"/>
              </p:ext>
            </p:extLst>
          </p:nvPr>
        </p:nvGraphicFramePr>
        <p:xfrm>
          <a:off x="692696" y="3923928"/>
          <a:ext cx="4572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555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363</Words>
  <Application>Microsoft Office PowerPoint</Application>
  <PresentationFormat>Předvádění na obrazovce (4:3)</PresentationFormat>
  <Paragraphs>106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Slabikotvorné R, r, L, l</vt:lpstr>
      <vt:lpstr>Slabikotvorné R, r, L, l</vt:lpstr>
      <vt:lpstr>4. Doplň.             krk ,  vlk , trn ,  mlč</vt:lpstr>
      <vt:lpstr>Řešení:  1.  trhá, krmí, drží, trhá  2. vlna            vrtačka               chrpa               zrno     mlha           hrneček              vrba                 srna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Slabikotvorné R, r, L, l</dc:title>
  <dc:creator>Zaneta</dc:creator>
  <cp:lastModifiedBy>Zaneta</cp:lastModifiedBy>
  <cp:revision>8</cp:revision>
  <dcterms:created xsi:type="dcterms:W3CDTF">2012-02-02T13:44:51Z</dcterms:created>
  <dcterms:modified xsi:type="dcterms:W3CDTF">2012-05-09T13:26:29Z</dcterms:modified>
</cp:coreProperties>
</file>