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63" r:id="rId5"/>
    <p:sldId id="258" r:id="rId6"/>
    <p:sldId id="260" r:id="rId7"/>
    <p:sldId id="264" r:id="rId8"/>
    <p:sldId id="257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CE86D-F8E2-4C59-9878-F63782076F9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F8A9F-A6C6-4D45-BAAD-F8A1BA618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928802"/>
            <a:ext cx="777240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600" b="1" smtClean="0">
                <a:ln w="50800"/>
                <a:solidFill>
                  <a:srgbClr val="002060"/>
                </a:solidFill>
              </a:rPr>
              <a:t>VĚTNÉ ČLENY</a:t>
            </a:r>
            <a:br>
              <a:rPr lang="cs-CZ" sz="6600" b="1" smtClean="0">
                <a:ln w="50800"/>
                <a:solidFill>
                  <a:srgbClr val="002060"/>
                </a:solidFill>
              </a:rPr>
            </a:br>
            <a:r>
              <a:rPr lang="cs-CZ" sz="6600" b="1" smtClean="0">
                <a:ln w="50800"/>
                <a:solidFill>
                  <a:srgbClr val="002060"/>
                </a:solidFill>
              </a:rPr>
              <a:t> V JEDNODUCHÉ VĚTĚ</a:t>
            </a:r>
            <a:br>
              <a:rPr lang="cs-CZ" sz="6600" b="1" smtClean="0">
                <a:ln w="50800"/>
                <a:solidFill>
                  <a:srgbClr val="002060"/>
                </a:solidFill>
              </a:rPr>
            </a:br>
            <a:r>
              <a:rPr lang="cs-CZ" sz="6600" b="1" smtClean="0">
                <a:ln w="50800"/>
                <a:solidFill>
                  <a:srgbClr val="002060"/>
                </a:solidFill>
              </a:rPr>
              <a:t>1.část</a:t>
            </a:r>
            <a:endParaRPr lang="cs-CZ" sz="6600" b="1">
              <a:ln w="50800"/>
              <a:solidFill>
                <a:srgbClr val="002060"/>
              </a:solidFill>
            </a:endParaRPr>
          </a:p>
        </p:txBody>
      </p:sp>
      <p:pic>
        <p:nvPicPr>
          <p:cNvPr id="6" name="Picture 1" descr="C:\Documents and Settings\dana\Dokumenty\Úvodní snímek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11823" y="5301208"/>
            <a:ext cx="8408649" cy="36933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/>
              <a:t>Mgr.Kateřina</a:t>
            </a:r>
            <a:r>
              <a:rPr lang="cs-CZ" dirty="0" smtClean="0"/>
              <a:t> </a:t>
            </a:r>
            <a:r>
              <a:rPr lang="cs-CZ" dirty="0" err="1" smtClean="0"/>
              <a:t>Karbulová</a:t>
            </a:r>
            <a:r>
              <a:rPr lang="cs-CZ" dirty="0" smtClean="0"/>
              <a:t>, 2011, Sportovní gymnázium Dany a Emila </a:t>
            </a:r>
            <a:r>
              <a:rPr lang="cs-CZ" dirty="0" err="1" smtClean="0"/>
              <a:t>Zátopkových</a:t>
            </a:r>
            <a:r>
              <a:rPr lang="cs-CZ" dirty="0" smtClean="0"/>
              <a:t>,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14356"/>
            <a:ext cx="8501122" cy="5000660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3600" smtClean="0"/>
              <a:t>Prezentaci si zapněte přes F5. Naběhne vám</a:t>
            </a:r>
          </a:p>
          <a:p>
            <a:pPr>
              <a:buNone/>
            </a:pPr>
            <a:r>
              <a:rPr lang="cs-CZ" sz="3600" smtClean="0"/>
              <a:t>věta. Vyplňte elipsy, určete větné členy. </a:t>
            </a:r>
          </a:p>
          <a:p>
            <a:pPr>
              <a:buNone/>
            </a:pPr>
            <a:r>
              <a:rPr lang="cs-CZ" sz="3600" smtClean="0"/>
              <a:t>Pak si úkol zkontrolujte.</a:t>
            </a:r>
          </a:p>
          <a:p>
            <a:pPr>
              <a:buNone/>
            </a:pPr>
            <a:r>
              <a:rPr lang="cs-CZ" sz="3600" smtClean="0"/>
              <a:t>Postupně vám bude nabíhat řešení. Šipka </a:t>
            </a:r>
          </a:p>
          <a:p>
            <a:pPr>
              <a:buNone/>
            </a:pPr>
            <a:r>
              <a:rPr lang="cs-CZ" sz="3600" smtClean="0"/>
              <a:t>vychází od větného členu, kterým se ptáme.</a:t>
            </a:r>
          </a:p>
          <a:p>
            <a:pPr>
              <a:buNone/>
            </a:pPr>
            <a:r>
              <a:rPr lang="cs-CZ" sz="3600" smtClean="0"/>
              <a:t>Klaďte si otázky a odpovídejte si na ně.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5857884" y="5072074"/>
            <a:ext cx="200026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286644" y="3571876"/>
            <a:ext cx="150019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572000" y="3286124"/>
            <a:ext cx="192882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286116" y="4429132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357290" y="3429000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06" y="142853"/>
            <a:ext cx="9072594" cy="164307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Posádky letadel vyřizují všechny záležitosti 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v operačním sále.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28992" y="4487299"/>
            <a:ext cx="15449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všechny</a:t>
            </a:r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4603712" y="3344291"/>
            <a:ext cx="19685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záležitosti </a:t>
            </a:r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5857884" y="5143512"/>
            <a:ext cx="19966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operačním</a:t>
            </a:r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7499101" y="3643314"/>
            <a:ext cx="11448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v sále</a:t>
            </a:r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1571310" y="3487167"/>
            <a:ext cx="13576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letadel</a:t>
            </a:r>
            <a:endParaRPr lang="cs-CZ" sz="3200"/>
          </a:p>
        </p:txBody>
      </p:sp>
      <p:sp>
        <p:nvSpPr>
          <p:cNvPr id="11" name="Elipsa 10"/>
          <p:cNvSpPr/>
          <p:nvPr/>
        </p:nvSpPr>
        <p:spPr>
          <a:xfrm>
            <a:off x="214282" y="2071678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596" y="2143116"/>
            <a:ext cx="15935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smtClean="0"/>
              <a:t>Posádky</a:t>
            </a:r>
            <a:endParaRPr lang="cs-CZ" sz="3200" b="1" u="sng"/>
          </a:p>
        </p:txBody>
      </p:sp>
      <p:sp>
        <p:nvSpPr>
          <p:cNvPr id="12" name="Mínus 11"/>
          <p:cNvSpPr/>
          <p:nvPr/>
        </p:nvSpPr>
        <p:spPr>
          <a:xfrm>
            <a:off x="2214546" y="2000240"/>
            <a:ext cx="1571636" cy="85725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1571612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714744" y="2071678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00496" y="2143116"/>
            <a:ext cx="15017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vyřizují </a:t>
            </a:r>
            <a:endParaRPr lang="cs-CZ" sz="3200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571612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25292" y="2967335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2857496"/>
            <a:ext cx="587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</a:t>
            </a:r>
            <a:r>
              <a:rPr lang="cs-CZ" sz="2000" b="1" smtClean="0">
                <a:solidFill>
                  <a:srgbClr val="C00000"/>
                </a:solidFill>
              </a:rPr>
              <a:t>4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29586" y="3071810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72264" y="4572008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9058" y="4071942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6" name="Šipka doleva 25"/>
          <p:cNvSpPr/>
          <p:nvPr/>
        </p:nvSpPr>
        <p:spPr>
          <a:xfrm rot="7349704">
            <a:off x="7078268" y="4562094"/>
            <a:ext cx="782549" cy="23414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7" name="Šipka doleva 26"/>
          <p:cNvSpPr/>
          <p:nvPr/>
        </p:nvSpPr>
        <p:spPr>
          <a:xfrm rot="1774763">
            <a:off x="5635594" y="2861064"/>
            <a:ext cx="2230531" cy="267143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8" name="Šipka doleva 27"/>
          <p:cNvSpPr/>
          <p:nvPr/>
        </p:nvSpPr>
        <p:spPr>
          <a:xfrm rot="7039774">
            <a:off x="4491455" y="409700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 rot="3526754">
            <a:off x="4777206" y="2882555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0" name="Šipka doleva 29"/>
          <p:cNvSpPr/>
          <p:nvPr/>
        </p:nvSpPr>
        <p:spPr>
          <a:xfrm rot="3171211">
            <a:off x="1172503" y="308267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  <p:bldP spid="9" grpId="0"/>
      <p:bldP spid="10" grpId="0"/>
      <p:bldP spid="4" grpId="0"/>
      <p:bldP spid="13" grpId="0"/>
      <p:bldP spid="5" grpId="0"/>
      <p:bldP spid="15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1571604" y="2143116"/>
            <a:ext cx="200026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072066" y="2214554"/>
            <a:ext cx="1571636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357554" y="3429000"/>
            <a:ext cx="214314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85786" y="3643314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86446" y="3571876"/>
            <a:ext cx="135732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215206" y="3571876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85720" y="5000636"/>
            <a:ext cx="1285884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826" y="0"/>
            <a:ext cx="8686768" cy="20002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Na Staré bělidlo přicházeli každoročně 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četní hosté z okolí.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5000636"/>
            <a:ext cx="10447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Staré</a:t>
            </a:r>
            <a:endParaRPr lang="cs-CZ" sz="3200"/>
          </a:p>
        </p:txBody>
      </p:sp>
      <p:sp>
        <p:nvSpPr>
          <p:cNvPr id="5" name="Obdélník 4"/>
          <p:cNvSpPr/>
          <p:nvPr/>
        </p:nvSpPr>
        <p:spPr>
          <a:xfrm>
            <a:off x="857224" y="3714752"/>
            <a:ext cx="207170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smtClean="0"/>
              <a:t>Na bělidlo </a:t>
            </a:r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1643042" y="2214554"/>
            <a:ext cx="18088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přicházeli</a:t>
            </a:r>
            <a:endParaRPr lang="cs-CZ" sz="3200" b="1"/>
          </a:p>
        </p:txBody>
      </p:sp>
      <p:sp>
        <p:nvSpPr>
          <p:cNvPr id="7" name="Obdélník 6"/>
          <p:cNvSpPr/>
          <p:nvPr/>
        </p:nvSpPr>
        <p:spPr>
          <a:xfrm>
            <a:off x="3428992" y="3500438"/>
            <a:ext cx="21431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smtClean="0"/>
              <a:t>každoročně</a:t>
            </a:r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6000760" y="3571876"/>
            <a:ext cx="1101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četní </a:t>
            </a:r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5214942" y="2214554"/>
            <a:ext cx="1357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smtClean="0"/>
              <a:t>hosté</a:t>
            </a:r>
            <a:r>
              <a:rPr lang="cs-CZ" sz="3200" b="1" smtClean="0"/>
              <a:t> </a:t>
            </a:r>
            <a:endParaRPr lang="cs-CZ" sz="3200" b="1"/>
          </a:p>
        </p:txBody>
      </p:sp>
      <p:sp>
        <p:nvSpPr>
          <p:cNvPr id="10" name="Obdélník 9"/>
          <p:cNvSpPr/>
          <p:nvPr/>
        </p:nvSpPr>
        <p:spPr>
          <a:xfrm>
            <a:off x="7429520" y="3643314"/>
            <a:ext cx="12336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z okolí</a:t>
            </a:r>
            <a:endParaRPr lang="cs-CZ" sz="3200"/>
          </a:p>
        </p:txBody>
      </p:sp>
      <p:sp>
        <p:nvSpPr>
          <p:cNvPr id="18" name="Mínus 17"/>
          <p:cNvSpPr/>
          <p:nvPr/>
        </p:nvSpPr>
        <p:spPr>
          <a:xfrm>
            <a:off x="3357554" y="2071678"/>
            <a:ext cx="1928826" cy="928694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2130206">
            <a:off x="6521664" y="3010819"/>
            <a:ext cx="1348491" cy="257445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 rot="3497020">
            <a:off x="5776652" y="3070329"/>
            <a:ext cx="789495" cy="217275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3835205">
            <a:off x="3200080" y="309793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7284616">
            <a:off x="865171" y="4592414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 rot="7645340">
            <a:off x="1887846" y="3153562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285984" y="1610013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72132" y="1752889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00826" y="3214686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858148" y="3000372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14414" y="3214686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7158" y="4500570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4810" y="3000372"/>
            <a:ext cx="64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Puč</a:t>
            </a:r>
            <a:endParaRPr lang="cs-CZ" sz="24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214290"/>
            <a:ext cx="8001056" cy="15716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Před dávnými časy pokrývaly celou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krajinu rozsáhlé lesy.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143240" y="3500438"/>
            <a:ext cx="150019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00298" y="5000636"/>
            <a:ext cx="1143008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85720" y="5000636"/>
            <a:ext cx="164307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72066" y="3500438"/>
            <a:ext cx="1714512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28596" y="3429000"/>
            <a:ext cx="2143140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571604" y="2143116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715008" y="2143116"/>
            <a:ext cx="107157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14480" y="2201283"/>
            <a:ext cx="18521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pokrývaly</a:t>
            </a:r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5857884" y="2214554"/>
            <a:ext cx="8436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smtClean="0"/>
              <a:t>lesy</a:t>
            </a:r>
            <a:endParaRPr lang="cs-CZ" sz="3200" u="sng"/>
          </a:p>
        </p:txBody>
      </p:sp>
      <p:sp>
        <p:nvSpPr>
          <p:cNvPr id="14" name="Obdélník 13"/>
          <p:cNvSpPr/>
          <p:nvPr/>
        </p:nvSpPr>
        <p:spPr>
          <a:xfrm>
            <a:off x="285720" y="5072074"/>
            <a:ext cx="16349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dávnými</a:t>
            </a:r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71472" y="3571876"/>
            <a:ext cx="17856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Před časy</a:t>
            </a:r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2500298" y="5072074"/>
            <a:ext cx="11047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celou</a:t>
            </a:r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3214678" y="3643314"/>
            <a:ext cx="14580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krajinu </a:t>
            </a:r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5119831" y="3558605"/>
            <a:ext cx="15953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rozsáhlé</a:t>
            </a:r>
            <a:endParaRPr lang="cs-CZ" sz="3200"/>
          </a:p>
        </p:txBody>
      </p:sp>
      <p:sp>
        <p:nvSpPr>
          <p:cNvPr id="20" name="Mínus 19"/>
          <p:cNvSpPr/>
          <p:nvPr/>
        </p:nvSpPr>
        <p:spPr>
          <a:xfrm>
            <a:off x="3428992" y="2143116"/>
            <a:ext cx="2428892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3497020">
            <a:off x="3221594" y="302815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7039774">
            <a:off x="1705373" y="3096869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3" name="Šipka doleva 22"/>
          <p:cNvSpPr/>
          <p:nvPr/>
        </p:nvSpPr>
        <p:spPr>
          <a:xfrm rot="7019766">
            <a:off x="963634" y="4529184"/>
            <a:ext cx="680905" cy="233239"/>
          </a:xfrm>
          <a:prstGeom prst="leftArrow">
            <a:avLst/>
          </a:prstGeom>
          <a:solidFill>
            <a:srgbClr val="00B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eva 23"/>
          <p:cNvSpPr/>
          <p:nvPr/>
        </p:nvSpPr>
        <p:spPr>
          <a:xfrm rot="7070061">
            <a:off x="5620596" y="302776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7251703">
            <a:off x="3260319" y="464340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1571612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57422" y="1571612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14612" y="4500570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42976" y="2928934"/>
            <a:ext cx="64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Puč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285852" y="4643446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43636" y="3143248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86182" y="3214686"/>
            <a:ext cx="587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</a:t>
            </a:r>
            <a:r>
              <a:rPr lang="cs-CZ" sz="2000" b="1" smtClean="0">
                <a:solidFill>
                  <a:srgbClr val="C00000"/>
                </a:solidFill>
              </a:rPr>
              <a:t>4</a:t>
            </a:r>
            <a:endParaRPr lang="cs-CZ" sz="20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  <p:bldP spid="16" grpId="0"/>
      <p:bldP spid="17" grpId="0"/>
      <p:bldP spid="18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Elipsa 23"/>
          <p:cNvSpPr/>
          <p:nvPr/>
        </p:nvSpPr>
        <p:spPr>
          <a:xfrm>
            <a:off x="7858116" y="3857628"/>
            <a:ext cx="1285884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857884" y="3857628"/>
            <a:ext cx="1643074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643042" y="5429264"/>
            <a:ext cx="185738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72008"/>
            <a:ext cx="185738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929190" y="2786058"/>
            <a:ext cx="1428760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14612" y="3500438"/>
            <a:ext cx="185738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14282" y="2285992"/>
            <a:ext cx="1214446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214546" y="2285992"/>
            <a:ext cx="185738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358246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Škola uspořádá počátkem letošních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prázdnin závody chlapců a děvčat.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5061" y="2285992"/>
            <a:ext cx="10883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smtClean="0"/>
              <a:t>Škola</a:t>
            </a:r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2710400" y="3487167"/>
            <a:ext cx="18616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počátkem</a:t>
            </a:r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1785918" y="5429264"/>
            <a:ext cx="17247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letošních</a:t>
            </a:r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3857620" y="4572008"/>
            <a:ext cx="17517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prázdnin </a:t>
            </a:r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5000628" y="2786058"/>
            <a:ext cx="1364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závody</a:t>
            </a:r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5995125" y="3857628"/>
            <a:ext cx="31488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chlapců  +  děvčat</a:t>
            </a:r>
            <a:endParaRPr lang="cs-CZ" sz="3200"/>
          </a:p>
        </p:txBody>
      </p:sp>
      <p:sp>
        <p:nvSpPr>
          <p:cNvPr id="12" name="Mínus 11"/>
          <p:cNvSpPr/>
          <p:nvPr/>
        </p:nvSpPr>
        <p:spPr>
          <a:xfrm>
            <a:off x="1285852" y="2357430"/>
            <a:ext cx="1071570" cy="50006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71472" y="1714488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28926" y="1714488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2395831"/>
            <a:ext cx="587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</a:t>
            </a:r>
            <a:r>
              <a:rPr lang="cs-CZ" sz="2000" b="1" smtClean="0">
                <a:solidFill>
                  <a:srgbClr val="C00000"/>
                </a:solidFill>
              </a:rPr>
              <a:t>4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00826" y="3429000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15338" y="3395963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00562" y="4181781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285984" y="5000636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01850" y="3143248"/>
            <a:ext cx="64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Puč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4" name="Šipka doleva 33"/>
          <p:cNvSpPr/>
          <p:nvPr/>
        </p:nvSpPr>
        <p:spPr>
          <a:xfrm rot="1423298">
            <a:off x="3996462" y="2733044"/>
            <a:ext cx="936761" cy="17668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eva 34"/>
          <p:cNvSpPr/>
          <p:nvPr/>
        </p:nvSpPr>
        <p:spPr>
          <a:xfrm rot="1514703">
            <a:off x="6320339" y="3385069"/>
            <a:ext cx="1857673" cy="239633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2839479">
            <a:off x="5894812" y="3427420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7593869">
            <a:off x="3242148" y="5155499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3077141">
            <a:off x="3963970" y="415103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3077141">
            <a:off x="2963839" y="307946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231486" y="2214554"/>
            <a:ext cx="17690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uspořádá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  <p:bldP spid="9" grpId="0"/>
      <p:bldP spid="10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1142976" y="3643314"/>
            <a:ext cx="1785950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928794" y="2285992"/>
            <a:ext cx="1643074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7158" y="5000636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500562" y="2214554"/>
            <a:ext cx="1214446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072198" y="2214554"/>
            <a:ext cx="135732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643438" y="3786190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7543824" cy="118585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Do otevřených oken voněly růže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a pokosená tráva.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4414" y="3643314"/>
            <a:ext cx="15564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Do oken</a:t>
            </a:r>
            <a:endParaRPr lang="cs-CZ" sz="3200"/>
          </a:p>
        </p:txBody>
      </p:sp>
      <p:sp>
        <p:nvSpPr>
          <p:cNvPr id="5" name="Obdélník 4"/>
          <p:cNvSpPr/>
          <p:nvPr/>
        </p:nvSpPr>
        <p:spPr>
          <a:xfrm>
            <a:off x="357158" y="5072074"/>
            <a:ext cx="21349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otevřených </a:t>
            </a:r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2040142" y="2285992"/>
            <a:ext cx="13174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voněly</a:t>
            </a:r>
            <a:endParaRPr lang="cs-CZ" sz="3200" b="1"/>
          </a:p>
        </p:txBody>
      </p:sp>
      <p:sp>
        <p:nvSpPr>
          <p:cNvPr id="7" name="Obdélník 6"/>
          <p:cNvSpPr/>
          <p:nvPr/>
        </p:nvSpPr>
        <p:spPr>
          <a:xfrm>
            <a:off x="4643438" y="2285992"/>
            <a:ext cx="10057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smtClean="0"/>
              <a:t>růže </a:t>
            </a:r>
            <a:endParaRPr lang="cs-CZ" sz="3200" b="1" u="sng"/>
          </a:p>
        </p:txBody>
      </p:sp>
      <p:sp>
        <p:nvSpPr>
          <p:cNvPr id="8" name="Obdélník 7"/>
          <p:cNvSpPr/>
          <p:nvPr/>
        </p:nvSpPr>
        <p:spPr>
          <a:xfrm>
            <a:off x="4786314" y="3929066"/>
            <a:ext cx="17834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pokosená</a:t>
            </a:r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5715008" y="2285992"/>
            <a:ext cx="16273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+    </a:t>
            </a:r>
            <a:r>
              <a:rPr lang="cs-CZ" sz="3200" b="1" u="sng" smtClean="0"/>
              <a:t>tráva</a:t>
            </a:r>
            <a:endParaRPr lang="cs-CZ" sz="3200" b="1" u="sng"/>
          </a:p>
        </p:txBody>
      </p:sp>
      <p:sp>
        <p:nvSpPr>
          <p:cNvPr id="16" name="Mínus 15"/>
          <p:cNvSpPr/>
          <p:nvPr/>
        </p:nvSpPr>
        <p:spPr>
          <a:xfrm>
            <a:off x="3428992" y="2214554"/>
            <a:ext cx="1214446" cy="85725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 rot="7251703">
            <a:off x="2005967" y="316438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 rot="7251703">
            <a:off x="1220149" y="4521705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7251703">
            <a:off x="5792180" y="3378698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500826" y="1785926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57752" y="1752889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14942" y="3286124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28728" y="3214686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4348" y="4572008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00298" y="1824327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Elipsa 26"/>
          <p:cNvSpPr/>
          <p:nvPr/>
        </p:nvSpPr>
        <p:spPr>
          <a:xfrm>
            <a:off x="4429124" y="5857892"/>
            <a:ext cx="207170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143108" y="2214554"/>
            <a:ext cx="1785950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0" y="2214554"/>
            <a:ext cx="1357290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286644" y="5429264"/>
            <a:ext cx="1571636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643570" y="4286256"/>
            <a:ext cx="150019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571868" y="3143248"/>
            <a:ext cx="314327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90725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Děti se tísnily kolem umyvadla plného</a:t>
            </a:r>
          </a:p>
          <a:p>
            <a:pPr>
              <a:buNone/>
            </a:pPr>
            <a:r>
              <a:rPr lang="cs-CZ" sz="4000" b="1">
                <a:solidFill>
                  <a:srgbClr val="002060"/>
                </a:solidFill>
              </a:rPr>
              <a:t>č</a:t>
            </a:r>
            <a:r>
              <a:rPr lang="cs-CZ" sz="4000" b="1" smtClean="0">
                <a:solidFill>
                  <a:srgbClr val="002060"/>
                </a:solidFill>
              </a:rPr>
              <a:t>erstvých květin.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57222" y="35004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2844" y="2214555"/>
            <a:ext cx="22145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smtClean="0"/>
              <a:t>Děti </a:t>
            </a:r>
            <a:r>
              <a:rPr lang="cs-CZ" sz="3200" b="1" smtClean="0"/>
              <a:t>    </a:t>
            </a:r>
            <a:endParaRPr lang="cs-CZ" sz="3200" b="1"/>
          </a:p>
        </p:txBody>
      </p:sp>
      <p:sp>
        <p:nvSpPr>
          <p:cNvPr id="8" name="Obdélník 7"/>
          <p:cNvSpPr/>
          <p:nvPr/>
        </p:nvSpPr>
        <p:spPr>
          <a:xfrm>
            <a:off x="2214546" y="2214554"/>
            <a:ext cx="19288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smtClean="0"/>
              <a:t>se tísnily    </a:t>
            </a:r>
            <a:endParaRPr lang="cs-CZ" sz="3200" b="1" i="1"/>
          </a:p>
        </p:txBody>
      </p:sp>
      <p:sp>
        <p:nvSpPr>
          <p:cNvPr id="9" name="Obdélník 8"/>
          <p:cNvSpPr/>
          <p:nvPr/>
        </p:nvSpPr>
        <p:spPr>
          <a:xfrm>
            <a:off x="3646791" y="3214686"/>
            <a:ext cx="29969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kolem umyvadla </a:t>
            </a:r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5786446" y="4357694"/>
            <a:ext cx="13484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plného</a:t>
            </a:r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7500958" y="5429264"/>
            <a:ext cx="12027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smtClean="0"/>
              <a:t>květin</a:t>
            </a:r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4572000" y="5857892"/>
            <a:ext cx="17492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čerstvých</a:t>
            </a:r>
            <a:endParaRPr lang="cs-CZ" sz="3200"/>
          </a:p>
        </p:txBody>
      </p:sp>
      <p:sp>
        <p:nvSpPr>
          <p:cNvPr id="17" name="Šipka doleva 16"/>
          <p:cNvSpPr/>
          <p:nvPr/>
        </p:nvSpPr>
        <p:spPr>
          <a:xfrm rot="2716005">
            <a:off x="3410998" y="292193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 rot="3077141">
            <a:off x="5147115" y="409374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2043397">
            <a:off x="6767227" y="5082480"/>
            <a:ext cx="883700" cy="2649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9691552">
            <a:off x="6591674" y="5888326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57158" y="1714488"/>
            <a:ext cx="508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86050" y="1714488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57752" y="2571744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43636" y="3967467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841991" y="5039037"/>
            <a:ext cx="587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</a:t>
            </a:r>
            <a:r>
              <a:rPr lang="cs-CZ" sz="2000" b="1" smtClean="0">
                <a:solidFill>
                  <a:srgbClr val="C00000"/>
                </a:solidFill>
              </a:rPr>
              <a:t>2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00628" y="5467665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5" name="Mínus 34"/>
          <p:cNvSpPr/>
          <p:nvPr/>
        </p:nvSpPr>
        <p:spPr>
          <a:xfrm>
            <a:off x="1285852" y="2071678"/>
            <a:ext cx="928694" cy="85725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0" grpId="0"/>
      <p:bldP spid="11" grpId="0"/>
      <p:bldP spid="12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714348" y="4857760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14480" y="3357562"/>
            <a:ext cx="1571636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286512" y="4000504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500562" y="5072074"/>
            <a:ext cx="200026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02658" y="5130241"/>
            <a:ext cx="20696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zbytečných</a:t>
            </a:r>
            <a:endParaRPr lang="cs-CZ" sz="3200"/>
          </a:p>
        </p:txBody>
      </p:sp>
      <p:sp>
        <p:nvSpPr>
          <p:cNvPr id="18" name="Elipsa 17"/>
          <p:cNvSpPr/>
          <p:nvPr/>
        </p:nvSpPr>
        <p:spPr>
          <a:xfrm>
            <a:off x="4572000" y="2928934"/>
            <a:ext cx="235745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643174" y="2071678"/>
            <a:ext cx="200026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928662" y="2143116"/>
            <a:ext cx="857256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1"/>
            <a:ext cx="8643998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V bratrově objetí  zapomněla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na množství zbytečných starostí.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4929198"/>
            <a:ext cx="16398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bratrově</a:t>
            </a:r>
            <a:endParaRPr lang="cs-CZ" sz="3200"/>
          </a:p>
        </p:txBody>
      </p:sp>
      <p:sp>
        <p:nvSpPr>
          <p:cNvPr id="5" name="Obdélník 4"/>
          <p:cNvSpPr/>
          <p:nvPr/>
        </p:nvSpPr>
        <p:spPr>
          <a:xfrm>
            <a:off x="1785918" y="3415729"/>
            <a:ext cx="14280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v objetí</a:t>
            </a:r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4643438" y="3000372"/>
            <a:ext cx="23186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na množství </a:t>
            </a:r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6429388" y="4071942"/>
            <a:ext cx="1410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starostí</a:t>
            </a:r>
            <a:endParaRPr lang="cs-CZ" sz="320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2071678"/>
            <a:ext cx="2048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zapomněla</a:t>
            </a:r>
            <a:endParaRPr lang="cs-CZ" sz="3200" b="1"/>
          </a:p>
        </p:txBody>
      </p:sp>
      <p:sp>
        <p:nvSpPr>
          <p:cNvPr id="13" name="Mínus 12"/>
          <p:cNvSpPr/>
          <p:nvPr/>
        </p:nvSpPr>
        <p:spPr>
          <a:xfrm>
            <a:off x="1714480" y="2000240"/>
            <a:ext cx="928694" cy="85725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857224" y="1714488"/>
            <a:ext cx="934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 (n)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1643050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57818" y="2428868"/>
            <a:ext cx="587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</a:t>
            </a:r>
            <a:r>
              <a:rPr lang="cs-CZ" sz="2000" b="1" smtClean="0">
                <a:solidFill>
                  <a:srgbClr val="C00000"/>
                </a:solidFill>
              </a:rPr>
              <a:t>4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29454" y="3500438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14942" y="4572008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28794" y="2928934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142976" y="4396095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 rot="6916070">
            <a:off x="1694747" y="4383482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eva 29"/>
          <p:cNvSpPr/>
          <p:nvPr/>
        </p:nvSpPr>
        <p:spPr>
          <a:xfrm rot="7431939">
            <a:off x="2531350" y="2957728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eva 30"/>
          <p:cNvSpPr/>
          <p:nvPr/>
        </p:nvSpPr>
        <p:spPr>
          <a:xfrm rot="7724440">
            <a:off x="5892886" y="4722479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leva 31"/>
          <p:cNvSpPr/>
          <p:nvPr/>
        </p:nvSpPr>
        <p:spPr>
          <a:xfrm rot="3077141">
            <a:off x="6249985" y="3722403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eva 32"/>
          <p:cNvSpPr/>
          <p:nvPr/>
        </p:nvSpPr>
        <p:spPr>
          <a:xfrm rot="3077141">
            <a:off x="4321160" y="2722271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57224" y="2143116"/>
            <a:ext cx="8835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u="sng" smtClean="0"/>
              <a:t>Ona</a:t>
            </a:r>
            <a:endParaRPr lang="cs-CZ" sz="3200" i="1" u="sng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 build="p"/>
      <p:bldP spid="4" grpId="0"/>
      <p:bldP spid="5" grpId="0"/>
      <p:bldP spid="7" grpId="0"/>
      <p:bldP spid="8" grpId="0"/>
      <p:bldP spid="1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lipsa 12"/>
          <p:cNvSpPr/>
          <p:nvPr/>
        </p:nvSpPr>
        <p:spPr>
          <a:xfrm>
            <a:off x="7000892" y="4071942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429124" y="5072074"/>
            <a:ext cx="2214578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143636" y="2928934"/>
            <a:ext cx="142876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429124" y="3643314"/>
            <a:ext cx="142876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28596" y="3643314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357554" y="2357430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214414" y="2357430"/>
            <a:ext cx="128588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7"/>
            <a:ext cx="8501122" cy="17859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Vycvičení psi zachytili v lese stopu</a:t>
            </a:r>
          </a:p>
          <a:p>
            <a:pPr>
              <a:buNone/>
            </a:pPr>
            <a:r>
              <a:rPr lang="cs-CZ" sz="4000" b="1" smtClean="0">
                <a:solidFill>
                  <a:srgbClr val="002060"/>
                </a:solidFill>
              </a:rPr>
              <a:t>poraněného zajíce.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3714752"/>
            <a:ext cx="17322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Vycvičení</a:t>
            </a:r>
            <a:endParaRPr lang="cs-CZ" sz="3200"/>
          </a:p>
        </p:txBody>
      </p:sp>
      <p:sp>
        <p:nvSpPr>
          <p:cNvPr id="5" name="Obdélník 4"/>
          <p:cNvSpPr/>
          <p:nvPr/>
        </p:nvSpPr>
        <p:spPr>
          <a:xfrm>
            <a:off x="1428728" y="2357430"/>
            <a:ext cx="759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smtClean="0"/>
              <a:t>psi </a:t>
            </a:r>
            <a:endParaRPr lang="cs-CZ" sz="3200" b="1" u="sng"/>
          </a:p>
        </p:txBody>
      </p:sp>
      <p:sp>
        <p:nvSpPr>
          <p:cNvPr id="6" name="Obdélník 5"/>
          <p:cNvSpPr/>
          <p:nvPr/>
        </p:nvSpPr>
        <p:spPr>
          <a:xfrm>
            <a:off x="3501828" y="2415597"/>
            <a:ext cx="15702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/>
              <a:t>zachytili</a:t>
            </a:r>
            <a:endParaRPr lang="cs-CZ" sz="3200" b="1"/>
          </a:p>
        </p:txBody>
      </p:sp>
      <p:sp>
        <p:nvSpPr>
          <p:cNvPr id="7" name="Obdélník 6"/>
          <p:cNvSpPr/>
          <p:nvPr/>
        </p:nvSpPr>
        <p:spPr>
          <a:xfrm>
            <a:off x="4572000" y="3714752"/>
            <a:ext cx="1218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v lese </a:t>
            </a:r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6215074" y="3000372"/>
            <a:ext cx="11233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stopu</a:t>
            </a:r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4500562" y="5072074"/>
            <a:ext cx="23146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poraněného </a:t>
            </a:r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7252206" y="4130109"/>
            <a:ext cx="11060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smtClean="0"/>
              <a:t>zajíce</a:t>
            </a:r>
            <a:endParaRPr lang="cs-CZ" sz="3200"/>
          </a:p>
        </p:txBody>
      </p:sp>
      <p:sp>
        <p:nvSpPr>
          <p:cNvPr id="19" name="Šipka doleva 18"/>
          <p:cNvSpPr/>
          <p:nvPr/>
        </p:nvSpPr>
        <p:spPr>
          <a:xfrm rot="2716005">
            <a:off x="7197211" y="3707750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 rot="1022053">
            <a:off x="5161403" y="2851017"/>
            <a:ext cx="965256" cy="22727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7218956">
            <a:off x="1146482" y="3236515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8287824">
            <a:off x="6420295" y="4769462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 rot="3757163">
            <a:off x="4563114" y="3239697"/>
            <a:ext cx="680905" cy="23323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ínus 23"/>
          <p:cNvSpPr/>
          <p:nvPr/>
        </p:nvSpPr>
        <p:spPr>
          <a:xfrm>
            <a:off x="2285984" y="2357430"/>
            <a:ext cx="1214446" cy="857256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500166" y="1857364"/>
            <a:ext cx="577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Po 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4348" y="3143248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29058" y="1857364"/>
            <a:ext cx="576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Přs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72264" y="2467269"/>
            <a:ext cx="682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Pt </a:t>
            </a:r>
            <a:r>
              <a:rPr lang="cs-CZ" sz="2000" b="1" smtClean="0">
                <a:solidFill>
                  <a:srgbClr val="C00000"/>
                </a:solidFill>
              </a:rPr>
              <a:t>4</a:t>
            </a:r>
            <a:endParaRPr lang="cs-CZ" sz="2000" b="1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3286124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Pum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29586" y="3571876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Pkn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14942" y="4643446"/>
            <a:ext cx="61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Pks</a:t>
            </a:r>
            <a:endParaRPr lang="cs-CZ" sz="24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Použité zdroje:</a:t>
            </a: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15328" cy="1971676"/>
          </a:xfrm>
        </p:spPr>
        <p:txBody>
          <a:bodyPr/>
          <a:lstStyle/>
          <a:p>
            <a:r>
              <a:rPr lang="cs-CZ" smtClean="0"/>
              <a:t>Hartmanová, Věra: Jazykové rozbory pro žáky základních  i středních škola studenty víceletých gymnázií, Fin, Olomouc, 1994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643578"/>
            <a:ext cx="51103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Mgr.Kateřina Karbulová, 2011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290</Words>
  <Application>Microsoft Office PowerPoint</Application>
  <PresentationFormat>Předvádění na obrazovce (4:3)</PresentationFormat>
  <Paragraphs>137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VĚTNÉ ČLENY  V JEDNODUCHÉ VĚTĚ 1.část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Company>pc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VĚTNÉ ČLENY V JEDNODUCHÉ VĚTĚ</dc:title>
  <dc:creator>dana</dc:creator>
  <cp:lastModifiedBy>katka</cp:lastModifiedBy>
  <cp:revision>22</cp:revision>
  <dcterms:created xsi:type="dcterms:W3CDTF">2011-02-15T19:57:42Z</dcterms:created>
  <dcterms:modified xsi:type="dcterms:W3CDTF">2012-05-21T20:33:31Z</dcterms:modified>
</cp:coreProperties>
</file>