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283" r:id="rId4"/>
    <p:sldId id="277" r:id="rId5"/>
    <p:sldId id="285" r:id="rId6"/>
    <p:sldId id="268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16D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INOVACE_O5_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SOUHLÁSKY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2134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90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2286" custScaleY="66029" custLinFactY="23777" custLinFactNeighborX="126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57158" y="1785926"/>
          <a:ext cx="8429684" cy="4572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000364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SOUHLÁSKY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5.10.2011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souhlásky tvrdé, měkké, obojetné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poznatky žáků ze 2.ročníku. Procvičuje rozdělení souhlásek  i psaní tvrdých a měkkých slabik ve slovech.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2330" y="357166"/>
            <a:ext cx="1746813" cy="2257428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857224" y="500042"/>
            <a:ext cx="4143404" cy="2000264"/>
          </a:xfrm>
          <a:prstGeom prst="cloudCallout">
            <a:avLst>
              <a:gd name="adj1" fmla="val 98165"/>
              <a:gd name="adj2" fmla="val -6486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Ahoj, děti.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Dnes si zopakujeme druhy souhlásek. Umíte je rozdělit?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714348" y="2500306"/>
            <a:ext cx="1714512" cy="857256"/>
          </a:xfrm>
          <a:prstGeom prst="bevel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TVRDÉ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642910" y="5000636"/>
            <a:ext cx="1857388" cy="857256"/>
          </a:xfrm>
          <a:prstGeom prst="bevel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OBOJETNÉ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714348" y="3714752"/>
            <a:ext cx="1714512" cy="857256"/>
          </a:xfrm>
          <a:prstGeom prst="bevel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MĚKKÉ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Vývojový diagram: spojka 9"/>
          <p:cNvSpPr/>
          <p:nvPr/>
        </p:nvSpPr>
        <p:spPr>
          <a:xfrm>
            <a:off x="8143900" y="5857892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Vývojový diagram: spojka 10"/>
          <p:cNvSpPr/>
          <p:nvPr/>
        </p:nvSpPr>
        <p:spPr>
          <a:xfrm>
            <a:off x="7429520" y="4429132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Ž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Vývojový diagram: spojka 12"/>
          <p:cNvSpPr/>
          <p:nvPr/>
        </p:nvSpPr>
        <p:spPr>
          <a:xfrm>
            <a:off x="8143900" y="3857628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CH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Vývojový diagram: spojka 13"/>
          <p:cNvSpPr/>
          <p:nvPr/>
        </p:nvSpPr>
        <p:spPr>
          <a:xfrm>
            <a:off x="7215206" y="3786190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</a:t>
            </a:r>
          </a:p>
        </p:txBody>
      </p:sp>
      <p:sp>
        <p:nvSpPr>
          <p:cNvPr id="15" name="Vývojový diagram: spojka 14"/>
          <p:cNvSpPr/>
          <p:nvPr/>
        </p:nvSpPr>
        <p:spPr>
          <a:xfrm>
            <a:off x="7643834" y="2571744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Vývojový diagram: spojka 15"/>
          <p:cNvSpPr/>
          <p:nvPr/>
        </p:nvSpPr>
        <p:spPr>
          <a:xfrm>
            <a:off x="8072462" y="3214686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Č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Vývojový diagram: spojka 16"/>
          <p:cNvSpPr/>
          <p:nvPr/>
        </p:nvSpPr>
        <p:spPr>
          <a:xfrm>
            <a:off x="8143900" y="4429132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Vývojový diagram: spojka 17"/>
          <p:cNvSpPr/>
          <p:nvPr/>
        </p:nvSpPr>
        <p:spPr>
          <a:xfrm>
            <a:off x="8143900" y="2714620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F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Vývojový diagram: spojka 18"/>
          <p:cNvSpPr/>
          <p:nvPr/>
        </p:nvSpPr>
        <p:spPr>
          <a:xfrm>
            <a:off x="7072330" y="5000636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Vývojový diagram: spojka 19"/>
          <p:cNvSpPr/>
          <p:nvPr/>
        </p:nvSpPr>
        <p:spPr>
          <a:xfrm>
            <a:off x="7643834" y="2928934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Ř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Vývojový diagram: spojka 20"/>
          <p:cNvSpPr/>
          <p:nvPr/>
        </p:nvSpPr>
        <p:spPr>
          <a:xfrm>
            <a:off x="7715272" y="3857628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Vývojový diagram: spojka 21"/>
          <p:cNvSpPr/>
          <p:nvPr/>
        </p:nvSpPr>
        <p:spPr>
          <a:xfrm>
            <a:off x="7143768" y="4429132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Vývojový diagram: spojka 22"/>
          <p:cNvSpPr/>
          <p:nvPr/>
        </p:nvSpPr>
        <p:spPr>
          <a:xfrm>
            <a:off x="7143768" y="2857496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C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Vývojový diagram: spojka 23"/>
          <p:cNvSpPr/>
          <p:nvPr/>
        </p:nvSpPr>
        <p:spPr>
          <a:xfrm>
            <a:off x="6929454" y="5643578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Ď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Vývojový diagram: spojka 24"/>
          <p:cNvSpPr/>
          <p:nvPr/>
        </p:nvSpPr>
        <p:spPr>
          <a:xfrm>
            <a:off x="7358082" y="3357562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Vývojový diagram: spojka 25"/>
          <p:cNvSpPr/>
          <p:nvPr/>
        </p:nvSpPr>
        <p:spPr>
          <a:xfrm>
            <a:off x="7500958" y="5786454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Vývojový diagram: spojka 26"/>
          <p:cNvSpPr/>
          <p:nvPr/>
        </p:nvSpPr>
        <p:spPr>
          <a:xfrm>
            <a:off x="7072330" y="5429264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Vývojový diagram: spojka 27"/>
          <p:cNvSpPr/>
          <p:nvPr/>
        </p:nvSpPr>
        <p:spPr>
          <a:xfrm>
            <a:off x="8072462" y="5500702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Š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9" name="Vývojový diagram: spojka 28"/>
          <p:cNvSpPr/>
          <p:nvPr/>
        </p:nvSpPr>
        <p:spPr>
          <a:xfrm>
            <a:off x="7643834" y="4214818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Vývojový diagram: spojka 29"/>
          <p:cNvSpPr/>
          <p:nvPr/>
        </p:nvSpPr>
        <p:spPr>
          <a:xfrm>
            <a:off x="7572396" y="4786322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</a:t>
            </a:r>
          </a:p>
        </p:txBody>
      </p:sp>
      <p:sp>
        <p:nvSpPr>
          <p:cNvPr id="31" name="Vývojový diagram: spojka 30"/>
          <p:cNvSpPr/>
          <p:nvPr/>
        </p:nvSpPr>
        <p:spPr>
          <a:xfrm>
            <a:off x="8143900" y="5072074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Ň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2" name="Vývojový diagram: spojka 31"/>
          <p:cNvSpPr/>
          <p:nvPr/>
        </p:nvSpPr>
        <p:spPr>
          <a:xfrm>
            <a:off x="7500958" y="5357826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Ť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3" name="Vývojový diagram: spojka 32"/>
          <p:cNvSpPr/>
          <p:nvPr/>
        </p:nvSpPr>
        <p:spPr>
          <a:xfrm>
            <a:off x="8143900" y="2214554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34" name="Vývojový diagram: spojka 33"/>
          <p:cNvSpPr/>
          <p:nvPr/>
        </p:nvSpPr>
        <p:spPr>
          <a:xfrm>
            <a:off x="7643834" y="3500438"/>
            <a:ext cx="785818" cy="714380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  <p:bldP spid="8" grpId="0" build="allAtOnce" animBg="1"/>
      <p:bldP spid="9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__________ dostala _________ ______ _________ 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Náš ________ ________ dva _________ .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                </a:t>
            </a:r>
          </a:p>
        </p:txBody>
      </p:sp>
      <p:pic>
        <p:nvPicPr>
          <p:cNvPr id="4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68" y="214290"/>
            <a:ext cx="1746813" cy="2257428"/>
          </a:xfrm>
          <a:prstGeom prst="rect">
            <a:avLst/>
          </a:prstGeom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57356" y="214290"/>
            <a:ext cx="3400420" cy="1357314"/>
          </a:xfrm>
          <a:prstGeom prst="cloudCallout">
            <a:avLst>
              <a:gd name="adj1" fmla="val 98590"/>
              <a:gd name="adj2" fmla="val 20849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Vybereš správně? Svoji odpověď zdůvodni.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928926" y="3071810"/>
            <a:ext cx="1428760" cy="42862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kyticy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429124" y="2786058"/>
            <a:ext cx="1428760" cy="428628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žlutích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928926" y="3643314"/>
            <a:ext cx="1428760" cy="42862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kytyci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929322" y="2643182"/>
            <a:ext cx="1428760" cy="42862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růží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928926" y="2500306"/>
            <a:ext cx="1428760" cy="42862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kytici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429124" y="3429000"/>
            <a:ext cx="1428760" cy="428628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žlutých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929322" y="3143248"/>
            <a:ext cx="1428760" cy="42862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růžý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929322" y="3643314"/>
            <a:ext cx="1428760" cy="42862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rúží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85786" y="5715016"/>
            <a:ext cx="1428760" cy="428628"/>
          </a:xfrm>
          <a:prstGeom prst="round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strýček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85786" y="5214950"/>
            <a:ext cx="1428760" cy="428628"/>
          </a:xfrm>
          <a:prstGeom prst="round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stríček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357422" y="5214950"/>
            <a:ext cx="1428760" cy="42862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přinesl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357422" y="5715016"/>
            <a:ext cx="1428760" cy="42862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přynesl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29058" y="5214950"/>
            <a:ext cx="1428760" cy="42862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dorti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929058" y="5715016"/>
            <a:ext cx="1428760" cy="42862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dorty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285852" y="2928934"/>
            <a:ext cx="1428760" cy="428628"/>
          </a:xfrm>
          <a:prstGeom prst="roundRect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Tetyčka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285852" y="3643314"/>
            <a:ext cx="1428760" cy="428628"/>
          </a:xfrm>
          <a:prstGeom prst="roundRect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Tetička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8082" y="214290"/>
            <a:ext cx="1271403" cy="1643050"/>
          </a:xfrm>
          <a:prstGeom prst="rect">
            <a:avLst/>
          </a:prstGeom>
        </p:spPr>
      </p:pic>
      <p:sp>
        <p:nvSpPr>
          <p:cNvPr id="7" name="Obláček 6"/>
          <p:cNvSpPr/>
          <p:nvPr/>
        </p:nvSpPr>
        <p:spPr>
          <a:xfrm>
            <a:off x="1785918" y="357166"/>
            <a:ext cx="4071966" cy="928694"/>
          </a:xfrm>
          <a:prstGeom prst="cloudCallout">
            <a:avLst>
              <a:gd name="adj1" fmla="val 83424"/>
              <a:gd name="adj2" fmla="val -13288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I, Í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nebo </a:t>
            </a:r>
            <a:r>
              <a:rPr lang="cs-CZ" sz="4400" b="1" dirty="0" smtClean="0">
                <a:solidFill>
                  <a:srgbClr val="FF0000"/>
                </a:solidFill>
              </a:rPr>
              <a:t>Y, 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9" name="Zástupný symbol pro obsah 7"/>
          <p:cNvGraphicFramePr>
            <a:graphicFrameLocks/>
          </p:cNvGraphicFramePr>
          <p:nvPr/>
        </p:nvGraphicFramePr>
        <p:xfrm>
          <a:off x="2500298" y="1857364"/>
          <a:ext cx="2000264" cy="45720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00264"/>
              </a:tblGrid>
              <a:tr h="41287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BOT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ČK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867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ŠT _ PE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MOUCH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J _ Ř _ ČK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RT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867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ROLN _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ČK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HOR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Š _ ROK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VOČ _ CH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207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 _ BIČK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Zástupný symbol pro obsah 7"/>
          <p:cNvGraphicFramePr>
            <a:graphicFrameLocks/>
          </p:cNvGraphicFramePr>
          <p:nvPr/>
        </p:nvGraphicFramePr>
        <p:xfrm>
          <a:off x="428596" y="1785926"/>
          <a:ext cx="1928826" cy="4714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8826"/>
              </a:tblGrid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CH 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_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TR  _  </a:t>
                      </a:r>
                      <a:endParaRPr lang="cs-CZ" sz="2400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BUD</a:t>
                      </a:r>
                      <a:r>
                        <a:rPr lang="cs-CZ" sz="2400" b="1" baseline="0" dirty="0" smtClean="0"/>
                        <a:t> _ </a:t>
                      </a:r>
                      <a:r>
                        <a:rPr lang="cs-CZ" sz="2400" b="1" dirty="0" smtClean="0"/>
                        <a:t> K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BOUD</a:t>
                      </a:r>
                      <a:r>
                        <a:rPr lang="cs-CZ" sz="2400" b="1" baseline="0" dirty="0" smtClean="0"/>
                        <a:t> </a:t>
                      </a:r>
                      <a:r>
                        <a:rPr lang="cs-CZ" sz="2400" b="1" dirty="0" smtClean="0"/>
                        <a:t> _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ZAHRAD _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HOD _ N _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J</a:t>
                      </a:r>
                      <a:r>
                        <a:rPr lang="cs-CZ" sz="2400" b="1" baseline="0" dirty="0" smtClean="0"/>
                        <a:t> _ Ř _ N _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HRAD _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STR _ ČEK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TET _ ČKA</a:t>
                      </a:r>
                      <a:endParaRPr lang="cs-CZ" sz="2400" b="1" dirty="0"/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BOT _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Zástupný symbol pro obsah 7"/>
          <p:cNvGraphicFramePr>
            <a:graphicFrameLocks/>
          </p:cNvGraphicFramePr>
          <p:nvPr/>
        </p:nvGraphicFramePr>
        <p:xfrm>
          <a:off x="4714876" y="1857364"/>
          <a:ext cx="1928826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882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ROH _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BLÁT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ČKO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 _ MKA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DOUTN _ 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Ž _ RAFA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SLON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 _ VADLO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ST _ N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NOH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RACC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Zástupný symbol pro obsah 7"/>
          <p:cNvGraphicFramePr>
            <a:graphicFrameLocks/>
          </p:cNvGraphicFramePr>
          <p:nvPr/>
        </p:nvGraphicFramePr>
        <p:xfrm>
          <a:off x="6858016" y="1857364"/>
          <a:ext cx="1900254" cy="45720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90025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OLDŘ _ CH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OT _ 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J _ Ř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_ 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HAN _ ČKA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PAN _ČKA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KVĚT _ N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863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 _ CHÁ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ÚKR _ T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HLAD _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LOD _ ČKA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SOUHLÁSKY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0066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</a:rPr>
              <a:t>Tvrdé souhlásky  </a:t>
            </a:r>
            <a:r>
              <a:rPr lang="cs-CZ" b="1" dirty="0" smtClean="0"/>
              <a:t>jsou H, CH, K, R, D, T, N. Po tvrdých souhláskách píšeme </a:t>
            </a:r>
            <a:r>
              <a:rPr lang="cs-CZ" b="1" dirty="0" smtClean="0">
                <a:solidFill>
                  <a:srgbClr val="FF0000"/>
                </a:solidFill>
              </a:rPr>
              <a:t>tvrdé Y.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</a:rPr>
              <a:t>Měkké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</a:rPr>
              <a:t>souhlásky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/>
              <a:t>jsou Ž, Š, Č, Ř, C, J, Ď, Ť, Ň. Po měkkých souhláskách píšeme </a:t>
            </a:r>
            <a:r>
              <a:rPr lang="cs-CZ" b="1" dirty="0" smtClean="0">
                <a:solidFill>
                  <a:srgbClr val="FF0000"/>
                </a:solidFill>
              </a:rPr>
              <a:t>měkké I</a:t>
            </a:r>
            <a:r>
              <a:rPr lang="cs-CZ" b="1" dirty="0" smtClean="0"/>
              <a:t>. 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</a:rPr>
              <a:t>Obojetné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</a:rPr>
              <a:t>souhlásky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/>
              <a:t>jsou B, F, L, M, P, S, V, Z. Po těchto souhláskách píšeme </a:t>
            </a:r>
            <a:r>
              <a:rPr lang="cs-CZ" b="1" dirty="0" smtClean="0">
                <a:solidFill>
                  <a:srgbClr val="FF0000"/>
                </a:solidFill>
              </a:rPr>
              <a:t>někdy tvrdé Y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FF0000"/>
                </a:solidFill>
              </a:rPr>
              <a:t>někdy měkké I</a:t>
            </a:r>
            <a:r>
              <a:rPr lang="cs-CZ" b="1" dirty="0" smtClean="0"/>
              <a:t>. Pravopis se naučíme letošní rok.</a:t>
            </a: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</a:t>
            </a:r>
            <a:r>
              <a:rPr lang="cs-CZ" smtClean="0"/>
              <a:t>– MC90019225.WMF)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791</TotalTime>
  <Words>390</Words>
  <Application>Microsoft Office PowerPoint</Application>
  <PresentationFormat>Předvádění na obrazovce (4:3)</PresentationFormat>
  <Paragraphs>112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SOUHLÁSKY</vt:lpstr>
      <vt:lpstr>Snímek 3</vt:lpstr>
      <vt:lpstr>Vybereš správně? Svoji odpověď zdůvodni.</vt:lpstr>
      <vt:lpstr>Snímek 5</vt:lpstr>
      <vt:lpstr>SOUHLÁSKY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26</cp:revision>
  <dcterms:created xsi:type="dcterms:W3CDTF">2011-07-24T08:19:55Z</dcterms:created>
  <dcterms:modified xsi:type="dcterms:W3CDTF">2012-01-25T20:12:17Z</dcterms:modified>
</cp:coreProperties>
</file>