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56" r:id="rId2"/>
    <p:sldId id="257" r:id="rId3"/>
    <p:sldId id="259" r:id="rId4"/>
    <p:sldId id="260" r:id="rId5"/>
    <p:sldId id="262" r:id="rId6"/>
    <p:sldId id="264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ADAABF65-01A9-46FD-A879-2F0555F293E2}">
          <p14:sldIdLst>
            <p14:sldId id="256"/>
            <p14:sldId id="257"/>
            <p14:sldId id="259"/>
            <p14:sldId id="260"/>
          </p14:sldIdLst>
        </p14:section>
        <p14:section name="Oddíl bez názvu" id="{07916214-0AF4-441B-8B53-1764A501A7C8}">
          <p14:sldIdLst>
            <p14:sldId id="262"/>
            <p14:sldId id="264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844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endParaRPr lang="cs-CZ" sz="1400" dirty="0" smtClean="0"/>
        </a:p>
        <a:p>
          <a:r>
            <a:rPr lang="cs-CZ" sz="1400" dirty="0" smtClean="0"/>
            <a:t>Název </a:t>
          </a:r>
          <a:r>
            <a:rPr lang="cs-CZ" sz="1400" dirty="0"/>
            <a:t>školy</a:t>
          </a:r>
          <a:r>
            <a:rPr lang="cs-CZ" sz="1400" dirty="0" smtClean="0"/>
            <a:t>:  Dětský domov, Základní škola praktická, Praktická škola a Školní jídelna, Dlažkovice 1, příspěvková organizace 411 15 Třebívlice    </a:t>
          </a:r>
        </a:p>
        <a:p>
          <a:pPr algn="l"/>
          <a:r>
            <a:rPr lang="cs-CZ" sz="1100" dirty="0" smtClean="0"/>
            <a:t>   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</a:t>
          </a:r>
          <a:r>
            <a:rPr lang="cs-CZ" sz="1600" dirty="0" err="1" smtClean="0"/>
            <a:t>Mgr.Lenka</a:t>
          </a:r>
          <a:r>
            <a:rPr lang="cs-CZ" sz="1600" dirty="0" smtClean="0"/>
            <a:t> </a:t>
          </a:r>
          <a:r>
            <a:rPr lang="cs-CZ" sz="1600" dirty="0" err="1" smtClean="0"/>
            <a:t>Preisová</a:t>
          </a:r>
          <a:r>
            <a:rPr lang="cs-CZ" sz="1600" dirty="0" smtClean="0"/>
            <a:t>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VY_12_INOVACE_33_P_význam půdy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Význam půdy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r>
            <a:rPr lang="cs-CZ" sz="1600" dirty="0"/>
            <a:t>Číslo projektu</a:t>
          </a:r>
          <a:r>
            <a:rPr lang="cs-CZ" sz="1600" dirty="0" smtClean="0"/>
            <a:t>: CZ.1.07/1.4.00/21.2189</a:t>
          </a:r>
        </a:p>
        <a:p>
          <a:pPr algn="l"/>
          <a:endParaRPr lang="cs-CZ" sz="11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16667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 custScaleY="137143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 smtClean="0"/>
        </a:p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školy</a:t>
          </a:r>
          <a:r>
            <a:rPr lang="cs-CZ" sz="1400" kern="1200" dirty="0" smtClean="0"/>
            <a:t>:  Dětský domov, Základní škola praktická, Praktická škola a Školní jídelna, Dlažkovice 1, příspěvková organizace 411 15 Třebívlice    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  </a:t>
          </a:r>
          <a:endParaRPr lang="cs-CZ" sz="11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</a:t>
          </a:r>
          <a:r>
            <a:rPr lang="cs-CZ" sz="1600" kern="1200" dirty="0" err="1" smtClean="0"/>
            <a:t>Mgr.Lenka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Preisová</a:t>
          </a:r>
          <a:r>
            <a:rPr lang="cs-CZ" sz="1600" kern="1200" dirty="0" smtClean="0"/>
            <a:t> </a:t>
          </a:r>
          <a:endParaRPr lang="cs-CZ" sz="16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VY_12_INOVACE_33_P_význam půdy</a:t>
          </a:r>
          <a:endParaRPr lang="cs-CZ" sz="16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Význam půdy</a:t>
          </a:r>
          <a:endParaRPr lang="cs-CZ" sz="16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460944"/>
          <a:ext cx="4752528" cy="88483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CZ.1.07/1.4.00/21.2189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 dirty="0"/>
        </a:p>
      </dsp:txBody>
      <dsp:txXfrm>
        <a:off x="2016223" y="2460944"/>
        <a:ext cx="4752528" cy="8848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F4F849-3C8B-44F4-89C4-D8E4D4B7BB9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32E77C-F42C-49B7-9324-9503D7F552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51678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FFB7E7-8A93-41AA-B605-666029796EF8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E856DE-BF88-44C7-9A8E-EEB9E94B0E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66959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E856DE-BF88-44C7-9A8E-EEB9E94B0E7F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39790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4054509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2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40297" y="4664999"/>
            <a:ext cx="24482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15.4.2012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určen pro žáky </a:t>
            </a:r>
            <a:r>
              <a:rPr lang="cs-CZ" dirty="0" smtClean="0"/>
              <a:t>9.třídy </a:t>
            </a:r>
            <a:r>
              <a:rPr lang="cs-CZ" dirty="0"/>
              <a:t>praktické školy</a:t>
            </a:r>
          </a:p>
          <a:p>
            <a:r>
              <a:rPr lang="cs-CZ" dirty="0"/>
              <a:t>Využitelný při práci s interaktivní </a:t>
            </a:r>
            <a:r>
              <a:rPr lang="cs-CZ" dirty="0" smtClean="0"/>
              <a:t>tabulí</a:t>
            </a:r>
          </a:p>
          <a:p>
            <a:r>
              <a:rPr lang="cs-CZ" dirty="0" smtClean="0"/>
              <a:t>Vypracování úkolů</a:t>
            </a:r>
          </a:p>
          <a:p>
            <a:r>
              <a:rPr lang="cs-CZ" dirty="0" smtClean="0"/>
              <a:t>Hledání správných slov</a:t>
            </a:r>
          </a:p>
          <a:p>
            <a:r>
              <a:rPr lang="cs-CZ" dirty="0" smtClean="0"/>
              <a:t>Práce s textem</a:t>
            </a:r>
          </a:p>
          <a:p>
            <a:r>
              <a:rPr lang="cs-CZ" dirty="0" smtClean="0"/>
              <a:t>Druh realizace: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Půda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788024" y="1556792"/>
            <a:ext cx="4038600" cy="4525963"/>
          </a:xfrm>
        </p:spPr>
        <p:txBody>
          <a:bodyPr/>
          <a:lstStyle/>
          <a:p>
            <a:r>
              <a:rPr lang="cs-CZ" dirty="0"/>
              <a:t>tvoří nejsvrchnější vrstvu zemské </a:t>
            </a:r>
            <a:r>
              <a:rPr lang="cs-CZ" dirty="0" smtClean="0"/>
              <a:t>kůry</a:t>
            </a:r>
          </a:p>
          <a:p>
            <a:r>
              <a:rPr lang="cs-CZ" dirty="0"/>
              <a:t>je prostoupená vodou, vzduchem a </a:t>
            </a:r>
            <a:r>
              <a:rPr lang="cs-CZ" dirty="0" smtClean="0"/>
              <a:t>organismy</a:t>
            </a:r>
          </a:p>
          <a:p>
            <a:r>
              <a:rPr lang="cs-CZ" dirty="0"/>
              <a:t>poskytuje životní prostředí rostlinám, živočichům a </a:t>
            </a:r>
            <a:r>
              <a:rPr lang="cs-CZ" dirty="0" smtClean="0"/>
              <a:t>člověku</a:t>
            </a:r>
          </a:p>
          <a:p>
            <a:r>
              <a:rPr lang="cs-CZ" dirty="0"/>
              <a:t>n</a:t>
            </a:r>
            <a:r>
              <a:rPr lang="cs-CZ" dirty="0" smtClean="0"/>
              <a:t>auka o půdě se nazývá </a:t>
            </a:r>
            <a:r>
              <a:rPr lang="cs-CZ" i="1" dirty="0" err="1">
                <a:solidFill>
                  <a:srgbClr val="7030A0"/>
                </a:solidFill>
              </a:rPr>
              <a:t>pedosféra</a:t>
            </a:r>
            <a:endParaRPr lang="cs-CZ" i="1" dirty="0">
              <a:solidFill>
                <a:srgbClr val="7030A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27686"/>
            <a:ext cx="3960440" cy="44936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891819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Typy půdy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552" y="1556792"/>
            <a:ext cx="8424936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i="1" u="sng" dirty="0" smtClean="0">
                <a:solidFill>
                  <a:srgbClr val="00B050"/>
                </a:solidFill>
              </a:rPr>
              <a:t>Stepní půdy </a:t>
            </a:r>
            <a:r>
              <a:rPr lang="cs-CZ" sz="2800" dirty="0"/>
              <a:t>-</a:t>
            </a:r>
            <a:r>
              <a:rPr lang="cs-CZ" sz="2800" dirty="0" smtClean="0"/>
              <a:t> </a:t>
            </a:r>
            <a:r>
              <a:rPr lang="cs-CZ" sz="2800" dirty="0"/>
              <a:t>nacházejí </a:t>
            </a:r>
            <a:r>
              <a:rPr lang="cs-CZ" sz="2800" dirty="0" smtClean="0"/>
              <a:t>se v </a:t>
            </a:r>
            <a:r>
              <a:rPr lang="cs-CZ" sz="2800" dirty="0"/>
              <a:t>mírně vlhkých </a:t>
            </a:r>
            <a:r>
              <a:rPr lang="cs-CZ" sz="2800" dirty="0" smtClean="0"/>
              <a:t>oblastech</a:t>
            </a:r>
          </a:p>
          <a:p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i="1" u="sng" dirty="0" smtClean="0"/>
              <a:t>Černozem</a:t>
            </a:r>
            <a:r>
              <a:rPr lang="cs-CZ" sz="2800" dirty="0" smtClean="0"/>
              <a:t> - </a:t>
            </a:r>
            <a:r>
              <a:rPr lang="cs-CZ" sz="2800" dirty="0"/>
              <a:t>půda s velkým obsahem </a:t>
            </a:r>
            <a:r>
              <a:rPr lang="cs-CZ" sz="2800" dirty="0" smtClean="0"/>
              <a:t>humusu</a:t>
            </a:r>
          </a:p>
          <a:p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i="1" u="sng" dirty="0" smtClean="0">
                <a:solidFill>
                  <a:srgbClr val="002060"/>
                </a:solidFill>
              </a:rPr>
              <a:t>Podzol</a:t>
            </a:r>
            <a:r>
              <a:rPr lang="cs-CZ" sz="2800" dirty="0" smtClean="0"/>
              <a:t> </a:t>
            </a:r>
            <a:r>
              <a:rPr lang="cs-CZ" sz="2800" dirty="0"/>
              <a:t>(z ruského slova „popel“) je </a:t>
            </a:r>
            <a:r>
              <a:rPr lang="cs-CZ" sz="2800" dirty="0" smtClean="0"/>
              <a:t>kyselá, </a:t>
            </a:r>
            <a:r>
              <a:rPr lang="cs-CZ" sz="2800" dirty="0"/>
              <a:t>málo úrodná </a:t>
            </a:r>
            <a:r>
              <a:rPr lang="cs-CZ" sz="2800" dirty="0" smtClean="0"/>
              <a:t>půda</a:t>
            </a:r>
          </a:p>
          <a:p>
            <a:r>
              <a:rPr lang="cs-CZ" sz="2800" dirty="0" smtClean="0"/>
              <a:t>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i="1" u="sng" dirty="0" smtClean="0">
                <a:solidFill>
                  <a:schemeClr val="bg1">
                    <a:lumMod val="50000"/>
                  </a:schemeClr>
                </a:solidFill>
              </a:rPr>
              <a:t>Šedozem</a:t>
            </a:r>
            <a:r>
              <a:rPr lang="cs-CZ" sz="2800" dirty="0" smtClean="0"/>
              <a:t> - vzniká v listnatých lesích mírného pásu</a:t>
            </a:r>
          </a:p>
          <a:p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i="1" u="sng" dirty="0" smtClean="0">
                <a:solidFill>
                  <a:schemeClr val="accent6">
                    <a:lumMod val="50000"/>
                  </a:schemeClr>
                </a:solidFill>
              </a:rPr>
              <a:t>Hnědozem</a:t>
            </a:r>
            <a:r>
              <a:rPr lang="cs-CZ" sz="2800" dirty="0" smtClean="0"/>
              <a:t> - přihnojuje </a:t>
            </a:r>
            <a:r>
              <a:rPr lang="cs-CZ" sz="2800" dirty="0"/>
              <a:t>se, nejvíce rozšířená, výskyt </a:t>
            </a:r>
            <a:r>
              <a:rPr lang="cs-CZ" sz="2800" dirty="0" smtClean="0"/>
              <a:t>           v </a:t>
            </a:r>
            <a:r>
              <a:rPr lang="cs-CZ" sz="2800" dirty="0"/>
              <a:t>mírném pásu</a:t>
            </a:r>
          </a:p>
          <a:p>
            <a:r>
              <a:rPr lang="cs-CZ" sz="2800" dirty="0"/>
              <a:t>    </a:t>
            </a:r>
          </a:p>
        </p:txBody>
      </p:sp>
    </p:spTree>
    <p:extLst>
      <p:ext uri="{BB962C8B-B14F-4D97-AF65-F5344CB8AC3E}">
        <p14:creationId xmlns:p14="http://schemas.microsoft.com/office/powerpoint/2010/main" xmlns="" val="956320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Otázky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Jakou vrstvu tvoří půda?</a:t>
            </a:r>
          </a:p>
          <a:p>
            <a:pPr marL="514350" indent="-514350">
              <a:buAutoNum type="arabicPeriod"/>
            </a:pPr>
            <a:r>
              <a:rPr lang="cs-CZ" dirty="0" smtClean="0"/>
              <a:t>Co nám poskytuje půda?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 se nazývá nauka o půdě?</a:t>
            </a:r>
          </a:p>
          <a:p>
            <a:pPr marL="514350" indent="-514350">
              <a:buAutoNum type="arabicPeriod"/>
            </a:pPr>
            <a:r>
              <a:rPr lang="cs-CZ" dirty="0" smtClean="0"/>
              <a:t>Čím je půda prostoupená?</a:t>
            </a:r>
          </a:p>
          <a:p>
            <a:pPr marL="514350" indent="-514350">
              <a:buAutoNum type="arabicPeriod"/>
            </a:pPr>
            <a:r>
              <a:rPr lang="cs-CZ" dirty="0" smtClean="0"/>
              <a:t>Napiš alespoň tři typy půdy.</a:t>
            </a:r>
          </a:p>
          <a:p>
            <a:pPr marL="514350" indent="-514350">
              <a:buAutoNum type="arabicPeriod"/>
            </a:pPr>
            <a:r>
              <a:rPr lang="cs-CZ" dirty="0" smtClean="0"/>
              <a:t>Vyber si jeden z těchto typů půdy a zkus půdu popsat.</a:t>
            </a:r>
          </a:p>
          <a:p>
            <a:pPr marL="514350" indent="-514350">
              <a:buAutoNum type="arabicPeriod"/>
            </a:pPr>
            <a:endParaRPr lang="cs-CZ" sz="2800" dirty="0" smtClean="0"/>
          </a:p>
          <a:p>
            <a:pPr marL="514350" indent="-514350">
              <a:buAutoNum type="arabicPeriod"/>
            </a:pPr>
            <a:endParaRPr lang="cs-CZ" sz="2800" dirty="0" smtClean="0"/>
          </a:p>
          <a:p>
            <a:pPr marL="514350" indent="-514350">
              <a:buAutoNum type="arabicPeriod"/>
            </a:pPr>
            <a:endParaRPr lang="cs-CZ" sz="2800" dirty="0" smtClean="0"/>
          </a:p>
          <a:p>
            <a:pPr marL="514350" indent="-514350">
              <a:buAutoNum type="arabicPeriod"/>
            </a:pPr>
            <a:endParaRPr lang="cs-CZ" sz="2800" dirty="0" smtClean="0"/>
          </a:p>
          <a:p>
            <a:pPr marL="514350" indent="-514350">
              <a:buAutoNum type="arabicPeriod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1898967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Vyber správná slova a zapiš na řádky.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u="sng" dirty="0" smtClean="0">
                <a:solidFill>
                  <a:srgbClr val="FF0000"/>
                </a:solidFill>
              </a:rPr>
              <a:t>  Co půdě škodí</a:t>
            </a:r>
            <a:r>
              <a:rPr lang="cs-CZ" dirty="0" smtClean="0"/>
              <a:t>		 </a:t>
            </a:r>
            <a:r>
              <a:rPr lang="cs-CZ" u="sng" dirty="0" smtClean="0">
                <a:solidFill>
                  <a:srgbClr val="002060"/>
                </a:solidFill>
              </a:rPr>
              <a:t>Co půdě prospívá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………………………………….	……………………………...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………………………………….	………………………………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………………………………….	………………………………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………………………………….	………………………………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………………………………….	………………………………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7030A0"/>
                </a:solidFill>
              </a:rPr>
              <a:t>h</a:t>
            </a:r>
            <a:r>
              <a:rPr lang="cs-CZ" sz="2800" dirty="0" smtClean="0">
                <a:solidFill>
                  <a:srgbClr val="7030A0"/>
                </a:solidFill>
              </a:rPr>
              <a:t>nůj, benzín, šampon, papír, kompost, voda, barvy, umělé hnojivo, nerosty, písek</a:t>
            </a:r>
            <a:endParaRPr lang="cs-CZ" sz="28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692752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 smtClean="0"/>
              <a:t>NEZNÁMÝ</a:t>
            </a:r>
            <a:r>
              <a:rPr lang="en-US" sz="2400" dirty="0"/>
              <a:t>. </a:t>
            </a:r>
            <a:r>
              <a:rPr lang="en-US" sz="2400" i="1" dirty="0"/>
              <a:t>Graphic of a soil profile showing O, A, B, and C horizons.</a:t>
            </a:r>
            <a:r>
              <a:rPr lang="en-US" sz="2400" dirty="0"/>
              <a:t> [online]. [cit. 13.5.2012]. </a:t>
            </a:r>
            <a:r>
              <a:rPr lang="en-US" sz="2400" dirty="0" err="1"/>
              <a:t>Dostupný</a:t>
            </a:r>
            <a:r>
              <a:rPr lang="en-US" sz="2400" dirty="0"/>
              <a:t> </a:t>
            </a:r>
            <a:r>
              <a:rPr lang="en-US" sz="2400" dirty="0" err="1"/>
              <a:t>na</a:t>
            </a:r>
            <a:r>
              <a:rPr lang="en-US" sz="2400" dirty="0"/>
              <a:t> WWW: &lt;http://cs.wikipedia.org/wiki/Soubor:Soil_profile.jpg&gt;. </a:t>
            </a:r>
            <a:endParaRPr lang="cs-CZ" sz="2400" i="1" dirty="0" smtClean="0">
              <a:solidFill>
                <a:srgbClr val="0070C0"/>
              </a:solidFill>
            </a:endParaRPr>
          </a:p>
          <a:p>
            <a:pPr marL="0" lvl="0" indent="0">
              <a:buNone/>
            </a:pPr>
            <a:endParaRPr lang="cs-CZ" sz="2000" i="1" dirty="0">
              <a:solidFill>
                <a:srgbClr val="0070C0"/>
              </a:solidFill>
            </a:endParaRPr>
          </a:p>
          <a:p>
            <a:endParaRPr lang="cs-CZ" sz="2000" dirty="0" smtClean="0">
              <a:solidFill>
                <a:prstClr val="black"/>
              </a:solidFill>
            </a:endParaRPr>
          </a:p>
          <a:p>
            <a:endParaRPr lang="cs-CZ" sz="20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0000"/>
              </a:solidFill>
              <a:latin typeface="Tahoma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784</TotalTime>
  <Words>246</Words>
  <Application>Microsoft Office PowerPoint</Application>
  <PresentationFormat>Předvádění na obrazovce (4:3)</PresentationFormat>
  <Paragraphs>54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 a metodický pokyn</vt:lpstr>
      <vt:lpstr>Půda</vt:lpstr>
      <vt:lpstr>Typy půdy</vt:lpstr>
      <vt:lpstr>Otázky</vt:lpstr>
      <vt:lpstr>Vyber správná slova a zapiš na řádky.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66</cp:revision>
  <dcterms:created xsi:type="dcterms:W3CDTF">2011-08-21T15:31:45Z</dcterms:created>
  <dcterms:modified xsi:type="dcterms:W3CDTF">2012-05-22T08:01:33Z</dcterms:modified>
</cp:coreProperties>
</file>