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60" r:id="rId5"/>
    <p:sldId id="258" r:id="rId6"/>
    <p:sldId id="259" r:id="rId7"/>
    <p:sldId id="261" r:id="rId8"/>
    <p:sldId id="257" r:id="rId9"/>
    <p:sldId id="264" r:id="rId10"/>
    <p:sldId id="263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800" baseline="0" dirty="0" smtClean="0"/>
            <a:t>VY_32_INOVACE_01_ČESKÝ_JAZYK_A_LITERATURA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</a:t>
          </a:r>
          <a:r>
            <a:rPr lang="cs-CZ" sz="2000" dirty="0" err="1" smtClean="0"/>
            <a:t>Kolbeová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Česká próza a poezie 20. století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74FB9E8-7C86-4E18-9F6C-71CDF503664D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01A2A5-0101-4694-B367-4895E0EC8802}" type="presOf" srcId="{D8197B8C-B260-4A16-BDF4-0947B075E274}" destId="{25B08C86-7E15-44DC-BE7F-FFB55DD49D12}" srcOrd="0" destOrd="0" presId="urn:microsoft.com/office/officeart/2005/8/layout/target3"/>
    <dgm:cxn modelId="{07A78437-5CEC-4D13-A7D8-22FCBC5E0907}" type="presOf" srcId="{4C35D32F-0EAB-4CD7-82EE-45574DC2A586}" destId="{890E4F0B-2866-4A3F-A3C7-2A14B1797930}" srcOrd="1" destOrd="0" presId="urn:microsoft.com/office/officeart/2005/8/layout/target3"/>
    <dgm:cxn modelId="{DA97ACFF-6862-4D8B-AB9C-D72E644DAF5E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6C8FBC7-A436-4D7A-A535-5837F900A11E}" type="presOf" srcId="{D1B46980-6531-4606-95E6-44980827E919}" destId="{2BE915AB-18AA-4053-B92C-3BFC9ED204BB}" srcOrd="1" destOrd="0" presId="urn:microsoft.com/office/officeart/2005/8/layout/target3"/>
    <dgm:cxn modelId="{064BBC91-0A22-411F-B16B-AD227E0BB312}" type="presOf" srcId="{757F3AB3-0718-4624-B441-E567A8F0AB56}" destId="{333A1088-737F-45CB-B68E-254E46348037}" srcOrd="0" destOrd="0" presId="urn:microsoft.com/office/officeart/2005/8/layout/target3"/>
    <dgm:cxn modelId="{EBFED71A-C0AC-46D2-8BD1-0FFB9CC599EC}" type="presOf" srcId="{4C35D32F-0EAB-4CD7-82EE-45574DC2A586}" destId="{8BEBB6EC-1DAA-4CAC-8A25-BC0FCBD5DBD5}" srcOrd="0" destOrd="0" presId="urn:microsoft.com/office/officeart/2005/8/layout/target3"/>
    <dgm:cxn modelId="{8ABC7634-9A85-49A4-967E-C723638B3829}" type="presOf" srcId="{D1D4F407-5343-4D3F-B5B9-D407B03CAEB4}" destId="{AED2198E-93D5-4001-81B4-73124B309672}" srcOrd="1" destOrd="0" presId="urn:microsoft.com/office/officeart/2005/8/layout/target3"/>
    <dgm:cxn modelId="{7DE09FE7-7531-45B1-89E2-921E96AF014C}" type="presOf" srcId="{D1D4F407-5343-4D3F-B5B9-D407B03CAEB4}" destId="{D005CE8C-CC26-4C3E-AC11-E15060ECD759}" srcOrd="0" destOrd="0" presId="urn:microsoft.com/office/officeart/2005/8/layout/target3"/>
    <dgm:cxn modelId="{5127E933-759B-4E9F-BC58-7C424D0AEC1D}" type="presOf" srcId="{D8197B8C-B260-4A16-BDF4-0947B075E274}" destId="{5A5FFA88-C948-4069-8E93-59FA12366E83}" srcOrd="1" destOrd="0" presId="urn:microsoft.com/office/officeart/2005/8/layout/target3"/>
    <dgm:cxn modelId="{AF970B54-55E1-4636-9C09-CF51E108191D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78F0947-6618-4A4E-921D-7426200A5582}" type="presParOf" srcId="{333A1088-737F-45CB-B68E-254E46348037}" destId="{F5ABB229-8D3B-4694-996A-96F23CF14429}" srcOrd="0" destOrd="0" presId="urn:microsoft.com/office/officeart/2005/8/layout/target3"/>
    <dgm:cxn modelId="{669B8FF4-F957-4327-9940-6F6F8891BE8E}" type="presParOf" srcId="{333A1088-737F-45CB-B68E-254E46348037}" destId="{F41139FD-01EE-4571-8B17-4FB00FC51163}" srcOrd="1" destOrd="0" presId="urn:microsoft.com/office/officeart/2005/8/layout/target3"/>
    <dgm:cxn modelId="{57ED320C-98AB-4626-8187-7684A6751501}" type="presParOf" srcId="{333A1088-737F-45CB-B68E-254E46348037}" destId="{D005CE8C-CC26-4C3E-AC11-E15060ECD759}" srcOrd="2" destOrd="0" presId="urn:microsoft.com/office/officeart/2005/8/layout/target3"/>
    <dgm:cxn modelId="{B5E6D71C-35AC-41C1-B322-F8D41472BB66}" type="presParOf" srcId="{333A1088-737F-45CB-B68E-254E46348037}" destId="{2C702D82-9B77-49B7-9568-BB8EB47C3372}" srcOrd="3" destOrd="0" presId="urn:microsoft.com/office/officeart/2005/8/layout/target3"/>
    <dgm:cxn modelId="{DBD0C7BE-DE70-414F-85EB-697BBAC07B82}" type="presParOf" srcId="{333A1088-737F-45CB-B68E-254E46348037}" destId="{A52A0455-90FF-4808-ABD0-F02540D31D5A}" srcOrd="4" destOrd="0" presId="urn:microsoft.com/office/officeart/2005/8/layout/target3"/>
    <dgm:cxn modelId="{EBD28BC4-E383-4324-88E2-13E8573B965F}" type="presParOf" srcId="{333A1088-737F-45CB-B68E-254E46348037}" destId="{6140AFEC-043D-4C43-A2F9-D0F5331DF3A3}" srcOrd="5" destOrd="0" presId="urn:microsoft.com/office/officeart/2005/8/layout/target3"/>
    <dgm:cxn modelId="{44E38250-44FF-4EFC-9A2E-274685EF4166}" type="presParOf" srcId="{333A1088-737F-45CB-B68E-254E46348037}" destId="{9358AC05-5D7D-4327-9F80-1AD486AEA664}" srcOrd="6" destOrd="0" presId="urn:microsoft.com/office/officeart/2005/8/layout/target3"/>
    <dgm:cxn modelId="{B72E8A4D-7213-4671-A72D-85A39FD05360}" type="presParOf" srcId="{333A1088-737F-45CB-B68E-254E46348037}" destId="{313FC574-E1CD-4FB4-B054-0B805CE0447D}" srcOrd="7" destOrd="0" presId="urn:microsoft.com/office/officeart/2005/8/layout/target3"/>
    <dgm:cxn modelId="{C153E9B9-5EA7-427D-A6F7-B036E988C93A}" type="presParOf" srcId="{333A1088-737F-45CB-B68E-254E46348037}" destId="{619D679B-A015-4ECF-8348-D1034C574F40}" srcOrd="8" destOrd="0" presId="urn:microsoft.com/office/officeart/2005/8/layout/target3"/>
    <dgm:cxn modelId="{BEC05E36-32E3-4B7D-AFBA-B62EF8489CE2}" type="presParOf" srcId="{333A1088-737F-45CB-B68E-254E46348037}" destId="{322283A8-4A27-4CDA-BAE3-F381106A9174}" srcOrd="9" destOrd="0" presId="urn:microsoft.com/office/officeart/2005/8/layout/target3"/>
    <dgm:cxn modelId="{6F5BE4F4-6068-4C3A-B4A0-EC0EC4CE02C3}" type="presParOf" srcId="{333A1088-737F-45CB-B68E-254E46348037}" destId="{FFC9F71D-1B4F-4AD9-A4A6-86ADEFC8AF5C}" srcOrd="10" destOrd="0" presId="urn:microsoft.com/office/officeart/2005/8/layout/target3"/>
    <dgm:cxn modelId="{7E14CB69-9A3A-4CF5-BCDD-D155B66B9EC2}" type="presParOf" srcId="{333A1088-737F-45CB-B68E-254E46348037}" destId="{25B08C86-7E15-44DC-BE7F-FFB55DD49D12}" srcOrd="11" destOrd="0" presId="urn:microsoft.com/office/officeart/2005/8/layout/target3"/>
    <dgm:cxn modelId="{8158CDF9-F177-4916-A01F-67959CFD42E4}" type="presParOf" srcId="{333A1088-737F-45CB-B68E-254E46348037}" destId="{76644BE8-9D7C-4C09-B250-3D10AF48CBB7}" srcOrd="12" destOrd="0" presId="urn:microsoft.com/office/officeart/2005/8/layout/target3"/>
    <dgm:cxn modelId="{EED127A3-2A51-4FE3-902B-F8CF133F9A81}" type="presParOf" srcId="{333A1088-737F-45CB-B68E-254E46348037}" destId="{EE85B701-7295-41C0-BA7A-34D3756A2AE6}" srcOrd="13" destOrd="0" presId="urn:microsoft.com/office/officeart/2005/8/layout/target3"/>
    <dgm:cxn modelId="{562213B2-8610-4DDF-B701-C054C8D0A639}" type="presParOf" srcId="{333A1088-737F-45CB-B68E-254E46348037}" destId="{8BEBB6EC-1DAA-4CAC-8A25-BC0FCBD5DBD5}" srcOrd="14" destOrd="0" presId="urn:microsoft.com/office/officeart/2005/8/layout/target3"/>
    <dgm:cxn modelId="{518356CB-6741-4A28-AE89-A0AAEF9A5BA3}" type="presParOf" srcId="{333A1088-737F-45CB-B68E-254E46348037}" destId="{AED2198E-93D5-4001-81B4-73124B309672}" srcOrd="15" destOrd="0" presId="urn:microsoft.com/office/officeart/2005/8/layout/target3"/>
    <dgm:cxn modelId="{1C2B3B41-7F1C-4FCA-9707-324AAA66A8E2}" type="presParOf" srcId="{333A1088-737F-45CB-B68E-254E46348037}" destId="{2BE915AB-18AA-4053-B92C-3BFC9ED204BB}" srcOrd="16" destOrd="0" presId="urn:microsoft.com/office/officeart/2005/8/layout/target3"/>
    <dgm:cxn modelId="{2B097D55-4E95-4F1E-9AB9-C51211D4682F}" type="presParOf" srcId="{333A1088-737F-45CB-B68E-254E46348037}" destId="{6BB5E863-4638-4E1D-BFDE-399D028AC4ED}" srcOrd="17" destOrd="0" presId="urn:microsoft.com/office/officeart/2005/8/layout/target3"/>
    <dgm:cxn modelId="{B583148B-FA15-4285-A9D0-A9CF2993ABBD}" type="presParOf" srcId="{333A1088-737F-45CB-B68E-254E46348037}" destId="{5A5FFA88-C948-4069-8E93-59FA12366E83}" srcOrd="18" destOrd="0" presId="urn:microsoft.com/office/officeart/2005/8/layout/target3"/>
    <dgm:cxn modelId="{043FFC70-E529-4A7E-A772-71135095033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</a:t>
          </a:r>
          <a:r>
            <a:rPr lang="cs-CZ" sz="2000" kern="1200" dirty="0" err="1" smtClean="0"/>
            <a:t>Kolbeová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800" kern="1200" baseline="0" dirty="0" smtClean="0"/>
            <a:t>VY_32_INOVACE_01_ČESKÝ_JAZYK_A_LITERATURA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Česká próza a poezie 20. století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0755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1157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8687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3560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0766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515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0318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242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5421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5241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851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89BC88-26EC-4683-A1AC-91A9A577854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AA4F7-F133-419A-B471-1FD3D4DEF1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36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3570032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1" y="4149080"/>
            <a:ext cx="5779164" cy="17855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Karel Kryl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97152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101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9773951"/>
              </p:ext>
            </p:extLst>
          </p:nvPr>
        </p:nvGraphicFramePr>
        <p:xfrm>
          <a:off x="1547813" y="1412875"/>
          <a:ext cx="6096000" cy="165737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únor 2012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Žáci budou seznámeni </a:t>
                      </a:r>
                      <a:b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 životem Karla Kryla. Napíší si zápis do sešitu.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571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498178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38100">
            <a:solidFill>
              <a:schemeClr val="tx2">
                <a:lumMod val="75000"/>
              </a:schemeClr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cs-CZ" b="1" dirty="0" smtClean="0"/>
              <a:t>Karel Kryl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200" dirty="0" smtClean="0"/>
              <a:t>(</a:t>
            </a:r>
            <a:r>
              <a:rPr lang="cs-CZ" sz="3200" dirty="0"/>
              <a:t>12. 4. 1944 – 3. 3. </a:t>
            </a:r>
            <a:r>
              <a:rPr lang="cs-CZ" sz="3200" smtClean="0"/>
              <a:t>1994)</a:t>
            </a:r>
            <a:endParaRPr lang="cs-CZ" sz="3200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492896"/>
            <a:ext cx="3785564" cy="3168352"/>
          </a:xfrm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isometricOffAxis1Right"/>
            <a:lightRig rig="threePt" dir="t"/>
          </a:scene3d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276872"/>
            <a:ext cx="2527094" cy="3701008"/>
          </a:xfrm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63093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38100">
            <a:solidFill>
              <a:schemeClr val="tx2">
                <a:lumMod val="75000"/>
              </a:schemeClr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cs-CZ" dirty="0" smtClean="0"/>
              <a:t>Do svého textu doplňte tato slova: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záda</a:t>
            </a:r>
          </a:p>
          <a:p>
            <a:r>
              <a:rPr lang="cs-CZ" dirty="0"/>
              <a:t>ž</a:t>
            </a:r>
            <a:r>
              <a:rPr lang="cs-CZ" dirty="0" smtClean="0"/>
              <a:t>elezné maringotky</a:t>
            </a:r>
          </a:p>
          <a:p>
            <a:r>
              <a:rPr lang="cs-CZ" dirty="0" smtClean="0"/>
              <a:t>Německo</a:t>
            </a:r>
          </a:p>
          <a:p>
            <a:r>
              <a:rPr lang="cs-CZ" dirty="0"/>
              <a:t>b</a:t>
            </a:r>
            <a:r>
              <a:rPr lang="cs-CZ" dirty="0" smtClean="0"/>
              <a:t>ásník</a:t>
            </a:r>
          </a:p>
          <a:p>
            <a:r>
              <a:rPr lang="cs-CZ" dirty="0" smtClean="0"/>
              <a:t>sovětská vojska</a:t>
            </a:r>
          </a:p>
          <a:p>
            <a:r>
              <a:rPr lang="cs-CZ" dirty="0" smtClean="0"/>
              <a:t>Bratříček</a:t>
            </a:r>
          </a:p>
          <a:p>
            <a:r>
              <a:rPr lang="cs-CZ" dirty="0" smtClean="0"/>
              <a:t>25</a:t>
            </a:r>
          </a:p>
          <a:p>
            <a:r>
              <a:rPr lang="cs-CZ" dirty="0"/>
              <a:t>r</a:t>
            </a:r>
            <a:r>
              <a:rPr lang="cs-CZ" dirty="0" smtClean="0"/>
              <a:t>edaktor</a:t>
            </a:r>
          </a:p>
          <a:p>
            <a:r>
              <a:rPr lang="cs-CZ" dirty="0" smtClean="0"/>
              <a:t>infarkt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láska</a:t>
            </a:r>
          </a:p>
          <a:p>
            <a:r>
              <a:rPr lang="cs-CZ" dirty="0" smtClean="0"/>
              <a:t>vrátka</a:t>
            </a:r>
          </a:p>
          <a:p>
            <a:r>
              <a:rPr lang="cs-CZ" dirty="0" smtClean="0"/>
              <a:t>zpěvák</a:t>
            </a:r>
          </a:p>
          <a:p>
            <a:r>
              <a:rPr lang="cs-CZ" dirty="0" smtClean="0"/>
              <a:t>Svobodná Evropa</a:t>
            </a:r>
          </a:p>
          <a:p>
            <a:r>
              <a:rPr lang="cs-CZ" dirty="0"/>
              <a:t>k</a:t>
            </a:r>
            <a:r>
              <a:rPr lang="cs-CZ" dirty="0" smtClean="0"/>
              <a:t>ytara</a:t>
            </a:r>
          </a:p>
          <a:p>
            <a:r>
              <a:rPr lang="cs-CZ" dirty="0"/>
              <a:t>z</a:t>
            </a:r>
            <a:r>
              <a:rPr lang="cs-CZ" dirty="0" smtClean="0"/>
              <a:t>rada</a:t>
            </a:r>
          </a:p>
          <a:p>
            <a:r>
              <a:rPr lang="cs-CZ" dirty="0" smtClean="0"/>
              <a:t>22. srpna 1968</a:t>
            </a:r>
          </a:p>
          <a:p>
            <a:r>
              <a:rPr lang="cs-CZ" dirty="0" smtClean="0"/>
              <a:t>emigrovat</a:t>
            </a:r>
          </a:p>
          <a:p>
            <a:r>
              <a:rPr lang="cs-CZ" dirty="0"/>
              <a:t>S</a:t>
            </a:r>
            <a:r>
              <a:rPr lang="cs-CZ" dirty="0" smtClean="0"/>
              <a:t>ametová revoluce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82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38100">
            <a:solidFill>
              <a:schemeClr val="tx2">
                <a:lumMod val="75000"/>
              </a:schemeClr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cs-CZ" dirty="0" smtClean="0"/>
              <a:t>Zápis do sešitu: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ln w="285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/>
              <a:t>Český písničkář, 	</a:t>
            </a:r>
            <a:r>
              <a:rPr lang="cs-CZ" dirty="0" smtClean="0"/>
              <a:t> 	 	a </a:t>
            </a:r>
            <a:r>
              <a:rPr lang="cs-CZ" dirty="0"/>
              <a:t>potulný  </a:t>
            </a:r>
            <a:r>
              <a:rPr lang="cs-CZ" dirty="0" smtClean="0"/>
              <a:t>    		       , </a:t>
            </a:r>
            <a:r>
              <a:rPr lang="cs-CZ" dirty="0"/>
              <a:t>jehož písně si lidé nahrávali z magnetofonu na magnetofon, a navzdory špatné technické kvalitě</a:t>
            </a:r>
            <a:r>
              <a:rPr lang="cs-CZ" i="1" dirty="0"/>
              <a:t> </a:t>
            </a:r>
            <a:r>
              <a:rPr lang="cs-CZ" dirty="0"/>
              <a:t>poslouchali s mrazením v </a:t>
            </a:r>
            <a:r>
              <a:rPr lang="cs-CZ" dirty="0" smtClean="0"/>
              <a:t>		</a:t>
            </a:r>
            <a:r>
              <a:rPr lang="cs-CZ" dirty="0"/>
              <a:t>	</a:t>
            </a:r>
            <a:r>
              <a:rPr lang="cs-CZ" dirty="0" smtClean="0"/>
              <a:t>                           .</a:t>
            </a:r>
            <a:r>
              <a:rPr lang="cs-CZ" dirty="0"/>
              <a:t> 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Karel </a:t>
            </a:r>
            <a:r>
              <a:rPr lang="cs-CZ" dirty="0"/>
              <a:t>Kryl zpíval o </a:t>
            </a:r>
            <a:r>
              <a:rPr lang="cs-CZ" dirty="0" smtClean="0"/>
              <a:t>	                          </a:t>
            </a:r>
            <a:r>
              <a:rPr lang="cs-CZ" dirty="0" smtClean="0"/>
              <a:t>, ale </a:t>
            </a:r>
            <a:r>
              <a:rPr lang="cs-CZ" dirty="0" smtClean="0"/>
              <a:t>hlavně </a:t>
            </a:r>
            <a:r>
              <a:rPr lang="cs-CZ" dirty="0"/>
              <a:t>o své době poznamenané </a:t>
            </a:r>
            <a:r>
              <a:rPr lang="cs-CZ" dirty="0" smtClean="0"/>
              <a:t>vpádem okupačních vojsk do Čs.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Jeho </a:t>
            </a:r>
            <a:r>
              <a:rPr lang="cs-CZ" dirty="0"/>
              <a:t>písně s 	</a:t>
            </a:r>
            <a:r>
              <a:rPr lang="cs-CZ" dirty="0" smtClean="0"/>
              <a:t> 			doprovodem </a:t>
            </a:r>
            <a:r>
              <a:rPr lang="cs-CZ" dirty="0"/>
              <a:t>odhalovaly pravdu </a:t>
            </a:r>
            <a:r>
              <a:rPr lang="cs-CZ" dirty="0" smtClean="0"/>
              <a:t>o vpádu</a:t>
            </a:r>
          </a:p>
        </p:txBody>
      </p:sp>
      <p:sp>
        <p:nvSpPr>
          <p:cNvPr id="7" name="Ovál 6"/>
          <p:cNvSpPr/>
          <p:nvPr/>
        </p:nvSpPr>
        <p:spPr>
          <a:xfrm>
            <a:off x="2771800" y="1628800"/>
            <a:ext cx="2232248" cy="64807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023828" y="1645260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básník</a:t>
            </a:r>
            <a:endParaRPr lang="cs-CZ" sz="3200" b="1" dirty="0"/>
          </a:p>
        </p:txBody>
      </p:sp>
      <p:sp>
        <p:nvSpPr>
          <p:cNvPr id="10" name="Ovál 9"/>
          <p:cNvSpPr/>
          <p:nvPr/>
        </p:nvSpPr>
        <p:spPr>
          <a:xfrm>
            <a:off x="6516216" y="1645260"/>
            <a:ext cx="1944216" cy="63161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572000" y="3284984"/>
            <a:ext cx="2232248" cy="63161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023828" y="3789040"/>
            <a:ext cx="1980220" cy="63161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2339752" y="4913539"/>
            <a:ext cx="2412268" cy="63161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6723602" y="1692097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zpěvák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04048" y="3284984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zádech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75856" y="3835877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lásce</a:t>
            </a:r>
            <a:endParaRPr lang="cs-CZ" sz="32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483768" y="4960376"/>
            <a:ext cx="2124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kytarovým</a:t>
            </a:r>
            <a:endParaRPr lang="cs-CZ" sz="2800" b="1" dirty="0"/>
          </a:p>
        </p:txBody>
      </p:sp>
      <p:sp>
        <p:nvSpPr>
          <p:cNvPr id="2" name="Ovál 1"/>
          <p:cNvSpPr/>
          <p:nvPr/>
        </p:nvSpPr>
        <p:spPr>
          <a:xfrm>
            <a:off x="4355976" y="5373216"/>
            <a:ext cx="3951802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752994" y="5463970"/>
            <a:ext cx="3204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/>
              <a:t>s</a:t>
            </a:r>
            <a:r>
              <a:rPr lang="cs-CZ" sz="2800" b="1" dirty="0" smtClean="0"/>
              <a:t>ovětských vojsk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34959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 build="p" animBg="1"/>
      <p:bldP spid="9" grpId="0"/>
      <p:bldP spid="15" grpId="0"/>
      <p:bldP spid="16" grpId="0"/>
      <p:bldP spid="17" grpId="0"/>
      <p:bldP spid="19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38100">
            <a:solidFill>
              <a:schemeClr val="tx2">
                <a:lumMod val="75000"/>
              </a:schemeClr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cs-CZ" dirty="0" smtClean="0"/>
              <a:t>Zápis do sešitu: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ln w="285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a dokázaly </a:t>
            </a:r>
            <a:r>
              <a:rPr lang="cs-CZ" dirty="0"/>
              <a:t>přesně vyjádřit </a:t>
            </a:r>
            <a:r>
              <a:rPr lang="cs-CZ" dirty="0" smtClean="0"/>
              <a:t>pocity	        	</a:t>
            </a:r>
            <a:br>
              <a:rPr lang="cs-CZ" dirty="0" smtClean="0"/>
            </a:br>
            <a:r>
              <a:rPr lang="cs-CZ" dirty="0" smtClean="0"/>
              <a:t>a</a:t>
            </a:r>
            <a:r>
              <a:rPr lang="cs-CZ" dirty="0"/>
              <a:t> </a:t>
            </a:r>
            <a:r>
              <a:rPr lang="cs-CZ" dirty="0" smtClean="0"/>
              <a:t>bolesti.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V</a:t>
            </a:r>
            <a:r>
              <a:rPr lang="cs-CZ" dirty="0"/>
              <a:t> roce </a:t>
            </a:r>
            <a:r>
              <a:rPr lang="cs-CZ" dirty="0" smtClean="0"/>
              <a:t>vydal </a:t>
            </a:r>
            <a:r>
              <a:rPr lang="cs-CZ" dirty="0"/>
              <a:t>svou první dlouhohrající </a:t>
            </a:r>
            <a:r>
              <a:rPr lang="cs-CZ" dirty="0" smtClean="0"/>
              <a:t>desku                                </a:t>
            </a:r>
            <a:r>
              <a:rPr lang="cs-CZ" b="1" dirty="0" smtClean="0"/>
              <a:t>	            	,</a:t>
            </a:r>
            <a:r>
              <a:rPr lang="cs-CZ" b="1" dirty="0"/>
              <a:t> zavírej </a:t>
            </a:r>
            <a:r>
              <a:rPr lang="cs-CZ" b="1" dirty="0" smtClean="0"/>
              <a:t>			   </a:t>
            </a:r>
            <a:r>
              <a:rPr lang="cs-CZ" dirty="0" smtClean="0"/>
              <a:t>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Titulní </a:t>
            </a:r>
            <a:r>
              <a:rPr lang="cs-CZ" dirty="0"/>
              <a:t>písnička vznikla naprosto </a:t>
            </a:r>
            <a:r>
              <a:rPr lang="cs-CZ" dirty="0" smtClean="0"/>
              <a:t>spontánně				, </a:t>
            </a:r>
            <a:r>
              <a:rPr lang="cs-CZ" dirty="0"/>
              <a:t>jako okamžitá reakce na příjezd </a:t>
            </a:r>
            <a:r>
              <a:rPr lang="cs-CZ" dirty="0" smtClean="0"/>
              <a:t> „</a:t>
            </a:r>
            <a:r>
              <a:rPr lang="cs-CZ" i="1" dirty="0" smtClean="0"/>
              <a:t>				</a:t>
            </a:r>
            <a:r>
              <a:rPr lang="cs-CZ" dirty="0" smtClean="0"/>
              <a:t>”.</a:t>
            </a:r>
            <a:r>
              <a:rPr lang="cs-CZ" dirty="0"/>
              <a:t> </a:t>
            </a:r>
          </a:p>
        </p:txBody>
      </p:sp>
      <p:sp>
        <p:nvSpPr>
          <p:cNvPr id="2" name="Ovál 1"/>
          <p:cNvSpPr/>
          <p:nvPr/>
        </p:nvSpPr>
        <p:spPr>
          <a:xfrm>
            <a:off x="5706153" y="1664423"/>
            <a:ext cx="1548226" cy="57606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98984" y="5229200"/>
            <a:ext cx="3456384" cy="79208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187625" y="3460885"/>
            <a:ext cx="2070256" cy="57606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796082" y="1655712"/>
            <a:ext cx="13322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zrady</a:t>
            </a:r>
            <a:endParaRPr lang="cs-CZ" sz="3200" dirty="0"/>
          </a:p>
        </p:txBody>
      </p:sp>
      <p:sp>
        <p:nvSpPr>
          <p:cNvPr id="12" name="Ovál 11"/>
          <p:cNvSpPr/>
          <p:nvPr/>
        </p:nvSpPr>
        <p:spPr>
          <a:xfrm>
            <a:off x="4644007" y="3460885"/>
            <a:ext cx="2484277" cy="57606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663915" y="4581128"/>
            <a:ext cx="2431975" cy="57606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1386924" y="3450432"/>
            <a:ext cx="1710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Bratříčku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932040" y="3460885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vrátka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23909" y="4581128"/>
            <a:ext cx="2912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22. </a:t>
            </a:r>
            <a:r>
              <a:rPr lang="cs-CZ" sz="2800" dirty="0"/>
              <a:t>s</a:t>
            </a:r>
            <a:r>
              <a:rPr lang="cs-CZ" sz="2800" dirty="0" smtClean="0"/>
              <a:t>rpna 1968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971599" y="5287362"/>
            <a:ext cx="3960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ž</a:t>
            </a:r>
            <a:r>
              <a:rPr lang="cs-CZ" sz="2800" dirty="0" smtClean="0"/>
              <a:t>elezných maringotek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2391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build="p" animBg="1"/>
      <p:bldP spid="3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38100">
            <a:solidFill>
              <a:schemeClr val="tx2">
                <a:lumMod val="75000"/>
              </a:schemeClr>
            </a:solidFill>
          </a:ln>
          <a:effectLst>
            <a:softEdge rad="127000"/>
          </a:effectLst>
          <a:scene3d>
            <a:camera prst="perspective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cs-CZ" dirty="0" smtClean="0"/>
              <a:t>Zápis do sešitu: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ln w="285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cs-CZ" sz="2800" dirty="0"/>
              <a:t>Ve svých </a:t>
            </a:r>
            <a:r>
              <a:rPr lang="cs-CZ" sz="2800" dirty="0" smtClean="0"/>
              <a:t>		letech, na </a:t>
            </a:r>
            <a:r>
              <a:rPr lang="cs-CZ" sz="2800" dirty="0"/>
              <a:t>podzim </a:t>
            </a:r>
            <a:r>
              <a:rPr lang="cs-CZ" sz="2800" dirty="0" smtClean="0"/>
              <a:t>1969, musel 		            do sousedního		         , </a:t>
            </a:r>
            <a:r>
              <a:rPr lang="cs-CZ" sz="2800" dirty="0"/>
              <a:t>kde později působil jako </a:t>
            </a:r>
            <a:r>
              <a:rPr lang="cs-CZ" sz="2800" dirty="0" smtClean="0"/>
              <a:t>		         rozhlasové </a:t>
            </a:r>
            <a:r>
              <a:rPr lang="cs-CZ" sz="2800" dirty="0"/>
              <a:t>stanice </a:t>
            </a:r>
            <a:endParaRPr lang="cs-CZ" sz="2800" dirty="0" smtClean="0"/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cs-CZ" sz="2800" dirty="0" smtClean="0"/>
              <a:t>	</a:t>
            </a:r>
            <a:endParaRPr lang="cs-CZ" sz="2800" dirty="0"/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cs-CZ" sz="2800" dirty="0" smtClean="0"/>
              <a:t>Nikdy se nevzdával </a:t>
            </a:r>
            <a:r>
              <a:rPr lang="cs-CZ" sz="2800" dirty="0"/>
              <a:t>se naděje na svobodnou vlast. </a:t>
            </a:r>
            <a:endParaRPr lang="cs-CZ" sz="2800" dirty="0" smtClean="0"/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cs-CZ" sz="2800" dirty="0" smtClean="0"/>
              <a:t>Domů </a:t>
            </a:r>
            <a:r>
              <a:rPr lang="cs-CZ" sz="2800" dirty="0"/>
              <a:t>se vrátil až po </a:t>
            </a:r>
            <a:r>
              <a:rPr lang="cs-CZ" sz="2800" dirty="0" smtClean="0"/>
              <a:t>					. 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cs-CZ" sz="2800" dirty="0" smtClean="0"/>
              <a:t>Karel </a:t>
            </a:r>
            <a:r>
              <a:rPr lang="cs-CZ" sz="2800" dirty="0"/>
              <a:t>Kryl zemřel 3. března 1994 na </a:t>
            </a:r>
            <a:r>
              <a:rPr lang="cs-CZ" sz="2800" dirty="0" smtClean="0"/>
              <a:t>		.           . </a:t>
            </a:r>
            <a:br>
              <a:rPr lang="cs-CZ" sz="2800" dirty="0" smtClean="0"/>
            </a:br>
            <a:r>
              <a:rPr lang="cs-CZ" sz="2800" dirty="0" smtClean="0"/>
              <a:t>Na pohřeb mu přišlo několik tisíc fanoušků.</a:t>
            </a:r>
            <a:endParaRPr lang="cs-CZ" sz="28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cs-CZ" sz="2800" dirty="0"/>
          </a:p>
        </p:txBody>
      </p:sp>
      <p:sp>
        <p:nvSpPr>
          <p:cNvPr id="8" name="Ovál 7"/>
          <p:cNvSpPr/>
          <p:nvPr/>
        </p:nvSpPr>
        <p:spPr>
          <a:xfrm>
            <a:off x="1894221" y="1679810"/>
            <a:ext cx="1368152" cy="50405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2267744" y="1679810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25</a:t>
            </a:r>
            <a:endParaRPr lang="cs-CZ" sz="3200" dirty="0"/>
          </a:p>
        </p:txBody>
      </p:sp>
      <p:sp>
        <p:nvSpPr>
          <p:cNvPr id="20" name="Ovál 19"/>
          <p:cNvSpPr/>
          <p:nvPr/>
        </p:nvSpPr>
        <p:spPr>
          <a:xfrm>
            <a:off x="467544" y="2215719"/>
            <a:ext cx="1800200" cy="57606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503548" y="2215719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emigrovat</a:t>
            </a:r>
            <a:endParaRPr lang="cs-CZ" sz="2800" dirty="0"/>
          </a:p>
        </p:txBody>
      </p:sp>
      <p:sp>
        <p:nvSpPr>
          <p:cNvPr id="22" name="Ovál 21"/>
          <p:cNvSpPr/>
          <p:nvPr/>
        </p:nvSpPr>
        <p:spPr>
          <a:xfrm>
            <a:off x="2414754" y="2832540"/>
            <a:ext cx="1476164" cy="50405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2414754" y="2813375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redaktor</a:t>
            </a:r>
            <a:endParaRPr lang="cs-CZ" sz="2800" dirty="0"/>
          </a:p>
        </p:txBody>
      </p:sp>
      <p:sp>
        <p:nvSpPr>
          <p:cNvPr id="26" name="Ovál 25"/>
          <p:cNvSpPr/>
          <p:nvPr/>
        </p:nvSpPr>
        <p:spPr>
          <a:xfrm>
            <a:off x="3672326" y="4365104"/>
            <a:ext cx="3705418" cy="66634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4070938" y="4436667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Sametové revoluci</a:t>
            </a:r>
            <a:endParaRPr lang="cs-CZ" sz="2800" dirty="0"/>
          </a:p>
        </p:txBody>
      </p:sp>
      <p:sp>
        <p:nvSpPr>
          <p:cNvPr id="28" name="Ovál 27"/>
          <p:cNvSpPr/>
          <p:nvPr/>
        </p:nvSpPr>
        <p:spPr>
          <a:xfrm>
            <a:off x="5780138" y="5031450"/>
            <a:ext cx="2104229" cy="62979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6193939" y="5084739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infarkt</a:t>
            </a:r>
            <a:endParaRPr lang="cs-CZ" sz="2800" dirty="0"/>
          </a:p>
        </p:txBody>
      </p:sp>
      <p:sp>
        <p:nvSpPr>
          <p:cNvPr id="33" name="Ovál 32"/>
          <p:cNvSpPr/>
          <p:nvPr/>
        </p:nvSpPr>
        <p:spPr>
          <a:xfrm>
            <a:off x="4860032" y="3311443"/>
            <a:ext cx="3240360" cy="740477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5119916" y="3360730"/>
            <a:ext cx="29753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Svobodná Evropa.</a:t>
            </a:r>
          </a:p>
          <a:p>
            <a:endParaRPr lang="cs-CZ" dirty="0"/>
          </a:p>
        </p:txBody>
      </p:sp>
      <p:sp>
        <p:nvSpPr>
          <p:cNvPr id="2" name="Ovál 1"/>
          <p:cNvSpPr/>
          <p:nvPr/>
        </p:nvSpPr>
        <p:spPr>
          <a:xfrm>
            <a:off x="4644008" y="2183866"/>
            <a:ext cx="2088232" cy="607917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965449" y="2183866"/>
            <a:ext cx="1603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Německa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834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 build="p" animBg="1"/>
      <p:bldP spid="19" grpId="0"/>
      <p:bldP spid="21" grpId="0"/>
      <p:bldP spid="23" grpId="0"/>
      <p:bldP spid="27" grpId="0"/>
      <p:bldP spid="29" grpId="0"/>
      <p:bldP spid="34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64096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38100">
            <a:solidFill>
              <a:schemeClr val="tx2">
                <a:lumMod val="75000"/>
              </a:schemeClr>
            </a:solidFill>
          </a:ln>
          <a:effectLst>
            <a:softEdge rad="127000"/>
          </a:effectLst>
          <a:scene3d>
            <a:camera prst="perspectiveRelaxedModerately"/>
            <a:lightRig rig="threePt" dir="t"/>
          </a:scene3d>
          <a:sp3d>
            <a:bevelT prst="relaxedInset"/>
          </a:sp3d>
        </p:spPr>
        <p:txBody>
          <a:bodyPr/>
          <a:lstStyle/>
          <a:p>
            <a:r>
              <a:rPr lang="cs-CZ" dirty="0" smtClean="0"/>
              <a:t>Zápis do sešitu: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cs-CZ" sz="2000" dirty="0"/>
              <a:t>Český písničkář, básník a potulný zpěvák, jehož písně si lidé nahrávali z magnetofonu na magnetofon, a navzdory špatné technické kvalitě</a:t>
            </a:r>
            <a:r>
              <a:rPr lang="cs-CZ" sz="2000" i="1" dirty="0"/>
              <a:t> </a:t>
            </a:r>
            <a:r>
              <a:rPr lang="cs-CZ" sz="2000" dirty="0"/>
              <a:t>poslouchali s mrazením v zádech. </a:t>
            </a:r>
            <a:endParaRPr lang="cs-CZ" sz="2000" dirty="0" smtClean="0"/>
          </a:p>
          <a:p>
            <a:pPr>
              <a:spcBef>
                <a:spcPts val="0"/>
              </a:spcBef>
            </a:pPr>
            <a:r>
              <a:rPr lang="cs-CZ" sz="2000" dirty="0" smtClean="0"/>
              <a:t>Karel </a:t>
            </a:r>
            <a:r>
              <a:rPr lang="cs-CZ" sz="2000" dirty="0"/>
              <a:t>Kryl zpíval o lásce, ale hlavně o své době poznamenané vpádem okupačních vojsk do </a:t>
            </a:r>
            <a:r>
              <a:rPr lang="cs-CZ" sz="2000" dirty="0" smtClean="0"/>
              <a:t>Československa. </a:t>
            </a:r>
            <a:endParaRPr lang="cs-CZ" sz="2000" dirty="0" smtClean="0"/>
          </a:p>
          <a:p>
            <a:pPr>
              <a:spcBef>
                <a:spcPts val="0"/>
              </a:spcBef>
            </a:pPr>
            <a:r>
              <a:rPr lang="cs-CZ" sz="2000" dirty="0" smtClean="0"/>
              <a:t>Jeho </a:t>
            </a:r>
            <a:r>
              <a:rPr lang="cs-CZ" sz="2000" dirty="0"/>
              <a:t>písně s kytarovým doprovodem odhalovaly pravdu </a:t>
            </a:r>
            <a:r>
              <a:rPr lang="cs-CZ" sz="2000" dirty="0" smtClean="0"/>
              <a:t>o vpádu </a:t>
            </a:r>
            <a:r>
              <a:rPr lang="cs-CZ" sz="2000" dirty="0" smtClean="0"/>
              <a:t>sovětských </a:t>
            </a:r>
            <a:r>
              <a:rPr lang="cs-CZ" sz="2000" dirty="0" smtClean="0"/>
              <a:t>vojsk, dokázaly </a:t>
            </a:r>
            <a:r>
              <a:rPr lang="cs-CZ" sz="2000" dirty="0"/>
              <a:t>přesně vyjádřit pocity zrady a </a:t>
            </a:r>
            <a:r>
              <a:rPr lang="cs-CZ" sz="2000" dirty="0" smtClean="0"/>
              <a:t>bolesti. 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V</a:t>
            </a:r>
            <a:r>
              <a:rPr lang="cs-CZ" sz="2000" dirty="0"/>
              <a:t> roce 1969 vydal svou první dlouhohrající desku </a:t>
            </a:r>
            <a:r>
              <a:rPr lang="cs-CZ" sz="2000" b="1" dirty="0"/>
              <a:t>Bratříčku, zavírej vrátka</a:t>
            </a:r>
            <a:r>
              <a:rPr lang="cs-CZ" sz="2000" dirty="0"/>
              <a:t>. </a:t>
            </a:r>
            <a:endParaRPr lang="cs-CZ" sz="2000" dirty="0" smtClean="0"/>
          </a:p>
          <a:p>
            <a:pPr>
              <a:spcBef>
                <a:spcPts val="0"/>
              </a:spcBef>
            </a:pPr>
            <a:r>
              <a:rPr lang="cs-CZ" sz="2000" dirty="0" smtClean="0"/>
              <a:t>Titulní </a:t>
            </a:r>
            <a:r>
              <a:rPr lang="cs-CZ" sz="2000" dirty="0"/>
              <a:t>písnička vznikla naprosto spontánně 22. srpna 1968, jako okamžitá reakce na příjezd „</a:t>
            </a:r>
            <a:r>
              <a:rPr lang="cs-CZ" sz="2000" i="1" dirty="0"/>
              <a:t>železných maringote</a:t>
            </a:r>
            <a:r>
              <a:rPr lang="cs-CZ" sz="2000" dirty="0"/>
              <a:t>k”. </a:t>
            </a:r>
          </a:p>
          <a:p>
            <a:pPr>
              <a:spcBef>
                <a:spcPts val="0"/>
              </a:spcBef>
            </a:pPr>
            <a:r>
              <a:rPr lang="cs-CZ" sz="2000" dirty="0"/>
              <a:t>Ve svých </a:t>
            </a:r>
            <a:r>
              <a:rPr lang="cs-CZ" sz="2000" dirty="0" smtClean="0"/>
              <a:t>25 letech, na </a:t>
            </a:r>
            <a:r>
              <a:rPr lang="cs-CZ" sz="2000" dirty="0"/>
              <a:t>podzim </a:t>
            </a:r>
            <a:r>
              <a:rPr lang="cs-CZ" sz="2000" dirty="0" smtClean="0"/>
              <a:t>1969, musel </a:t>
            </a:r>
            <a:r>
              <a:rPr lang="cs-CZ" sz="2000" dirty="0"/>
              <a:t>emigrovat do sousedního Německa, kde později působil jako redaktor rozhlasové stanice Svobodná Evropa. </a:t>
            </a:r>
            <a:endParaRPr lang="cs-CZ" sz="2000" dirty="0" smtClean="0"/>
          </a:p>
          <a:p>
            <a:pPr>
              <a:spcBef>
                <a:spcPts val="0"/>
              </a:spcBef>
            </a:pPr>
            <a:r>
              <a:rPr lang="cs-CZ" sz="2000" dirty="0" smtClean="0"/>
              <a:t>Nikdy se nevzdával </a:t>
            </a:r>
            <a:r>
              <a:rPr lang="cs-CZ" sz="2000" dirty="0"/>
              <a:t>naděje na svobodnou vlast. </a:t>
            </a:r>
            <a:endParaRPr lang="cs-CZ" sz="2000" dirty="0" smtClean="0"/>
          </a:p>
          <a:p>
            <a:pPr>
              <a:spcBef>
                <a:spcPts val="0"/>
              </a:spcBef>
            </a:pPr>
            <a:r>
              <a:rPr lang="cs-CZ" sz="2000" dirty="0" smtClean="0"/>
              <a:t>Domů </a:t>
            </a:r>
            <a:r>
              <a:rPr lang="cs-CZ" sz="2000" dirty="0"/>
              <a:t>se vrátil až po </a:t>
            </a:r>
            <a:r>
              <a:rPr lang="cs-CZ" sz="2000" dirty="0" smtClean="0"/>
              <a:t>Sametové </a:t>
            </a:r>
            <a:r>
              <a:rPr lang="cs-CZ" sz="2000" dirty="0"/>
              <a:t>revoluci. </a:t>
            </a:r>
            <a:endParaRPr lang="cs-CZ" sz="2000" dirty="0" smtClean="0"/>
          </a:p>
          <a:p>
            <a:pPr>
              <a:spcBef>
                <a:spcPts val="0"/>
              </a:spcBef>
            </a:pPr>
            <a:r>
              <a:rPr lang="cs-CZ" sz="2000" dirty="0" smtClean="0"/>
              <a:t>Karel </a:t>
            </a:r>
            <a:r>
              <a:rPr lang="cs-CZ" sz="2000" dirty="0"/>
              <a:t>Kryl zemřel 3. března 1994 na infarkt. </a:t>
            </a:r>
            <a:r>
              <a:rPr lang="cs-CZ" sz="2000" dirty="0" smtClean="0"/>
              <a:t>Na pohřeb přišlo několik tisíc fanoušků.</a:t>
            </a:r>
            <a:endParaRPr lang="cs-CZ" sz="2000" dirty="0"/>
          </a:p>
          <a:p>
            <a:pPr>
              <a:spcBef>
                <a:spcPts val="0"/>
              </a:spcBef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98107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38100">
            <a:solidFill>
              <a:schemeClr val="tx2">
                <a:lumMod val="75000"/>
              </a:schemeClr>
            </a:solidFill>
          </a:ln>
          <a:effectLst>
            <a:softEdge rad="127000"/>
          </a:effectLst>
          <a:scene3d>
            <a:camera prst="perspectiveRelaxedModerately"/>
            <a:lightRig rig="threePt" dir="t"/>
          </a:scene3d>
          <a:sp3d>
            <a:bevelT prst="relaxedInset"/>
          </a:sp3d>
        </p:spPr>
        <p:txBody>
          <a:bodyPr/>
          <a:lstStyle/>
          <a:p>
            <a:r>
              <a:rPr lang="cs-CZ" dirty="0" smtClean="0"/>
              <a:t>Tvorba: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Desky: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" y="2852936"/>
            <a:ext cx="4040188" cy="2016224"/>
          </a:xfrm>
        </p:spPr>
        <p:txBody>
          <a:bodyPr/>
          <a:lstStyle/>
          <a:p>
            <a:r>
              <a:rPr lang="cs-CZ" dirty="0" smtClean="0"/>
              <a:t>Bratříčku, zavírej vrátka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Knihy: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645025" y="2924943"/>
            <a:ext cx="4041775" cy="2088233"/>
          </a:xfrm>
        </p:spPr>
        <p:txBody>
          <a:bodyPr/>
          <a:lstStyle/>
          <a:p>
            <a:r>
              <a:rPr lang="cs-CZ" dirty="0" err="1" smtClean="0"/>
              <a:t>Kníška</a:t>
            </a:r>
            <a:r>
              <a:rPr lang="cs-CZ" dirty="0" smtClean="0"/>
              <a:t> Karla Kryla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141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52128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38100">
            <a:solidFill>
              <a:schemeClr val="tx2">
                <a:lumMod val="75000"/>
              </a:schemeClr>
            </a:solidFill>
          </a:ln>
          <a:effectLst>
            <a:softEdge rad="127000"/>
          </a:effectLst>
          <a:scene3d>
            <a:camera prst="perspectiveRelaxedModerately"/>
            <a:lightRig rig="threePt" dir="t"/>
          </a:scene3d>
          <a:sp3d>
            <a:bevelT prst="relaxedInset"/>
          </a:sp3d>
        </p:spPr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040560"/>
          </a:xfr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cs-CZ" dirty="0" smtClean="0"/>
              <a:t>Kdo je Karel Kryl?</a:t>
            </a:r>
          </a:p>
          <a:p>
            <a:pPr>
              <a:spcBef>
                <a:spcPts val="0"/>
              </a:spcBef>
            </a:pPr>
            <a:r>
              <a:rPr lang="cs-CZ" dirty="0" smtClean="0"/>
              <a:t>Na jaký hudební nástroj hrál?</a:t>
            </a:r>
          </a:p>
          <a:p>
            <a:pPr>
              <a:spcBef>
                <a:spcPts val="0"/>
              </a:spcBef>
            </a:pPr>
            <a:r>
              <a:rPr lang="cs-CZ" dirty="0" smtClean="0"/>
              <a:t>O čem ve svých písních zpíval?</a:t>
            </a:r>
          </a:p>
          <a:p>
            <a:pPr>
              <a:spcBef>
                <a:spcPts val="0"/>
              </a:spcBef>
            </a:pPr>
            <a:r>
              <a:rPr lang="cs-CZ" dirty="0" smtClean="0"/>
              <a:t>Jak se jmenuje jeho první deska, kterou nazpíval?</a:t>
            </a:r>
          </a:p>
          <a:p>
            <a:pPr>
              <a:spcBef>
                <a:spcPts val="0"/>
              </a:spcBef>
            </a:pPr>
            <a:r>
              <a:rPr lang="cs-CZ" dirty="0" smtClean="0"/>
              <a:t>Jak se jmenuje titulní píseň této desky?</a:t>
            </a:r>
          </a:p>
          <a:p>
            <a:pPr>
              <a:spcBef>
                <a:spcPts val="0"/>
              </a:spcBef>
            </a:pPr>
            <a:r>
              <a:rPr lang="cs-CZ" dirty="0" smtClean="0"/>
              <a:t>Kdy vznikla?</a:t>
            </a:r>
          </a:p>
          <a:p>
            <a:pPr>
              <a:spcBef>
                <a:spcPts val="0"/>
              </a:spcBef>
            </a:pPr>
            <a:r>
              <a:rPr lang="cs-CZ" dirty="0" smtClean="0"/>
              <a:t>Kam musel emigrovat a proč?</a:t>
            </a:r>
          </a:p>
          <a:p>
            <a:pPr>
              <a:spcBef>
                <a:spcPts val="0"/>
              </a:spcBef>
            </a:pPr>
            <a:r>
              <a:rPr lang="cs-CZ" dirty="0" smtClean="0"/>
              <a:t>Kdy se vrátil do vlasti a proč?</a:t>
            </a:r>
          </a:p>
          <a:p>
            <a:pPr marL="0" indent="0">
              <a:spcBef>
                <a:spcPts val="0"/>
              </a:spcBef>
              <a:buNone/>
            </a:pPr>
            <a:endParaRPr lang="cs-CZ" dirty="0" smtClean="0"/>
          </a:p>
          <a:p>
            <a:pPr>
              <a:spcBef>
                <a:spcPts val="0"/>
              </a:spcBef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47295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38100">
            <a:solidFill>
              <a:schemeClr val="tx2">
                <a:lumMod val="75000"/>
              </a:schemeClr>
            </a:solidFill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/>
          <a:lstStyle/>
          <a:p>
            <a:r>
              <a:rPr lang="cs-CZ" dirty="0" smtClean="0"/>
              <a:t>http://kultura.idnes.cz/pisnovy-odkaz-karla-kryla-zije-i-15-let-po-jeho-smrti-fxu-/hudba.aspx?c=a090303_174845_hudba_ob</a:t>
            </a:r>
          </a:p>
          <a:p>
            <a:r>
              <a:rPr lang="cs-CZ" dirty="0" smtClean="0"/>
              <a:t>http://harmonicky.blog.cz/0801/karel-kryl</a:t>
            </a:r>
          </a:p>
          <a:p>
            <a:r>
              <a:rPr lang="cs-CZ" dirty="0" smtClean="0"/>
              <a:t>http://www.karelkryl.cz/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398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227</Words>
  <Application>Microsoft Office PowerPoint</Application>
  <PresentationFormat>Předvádění na obrazovce (4:3)</PresentationFormat>
  <Paragraphs>92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Karel Kryl  (12. 4. 1944 – 3. 3. 1994)</vt:lpstr>
      <vt:lpstr>Do svého textu doplňte tato slova:</vt:lpstr>
      <vt:lpstr>Zápis do sešitu:</vt:lpstr>
      <vt:lpstr>Zápis do sešitu:</vt:lpstr>
      <vt:lpstr>Zápis do sešitu:</vt:lpstr>
      <vt:lpstr>Zápis do sešitu:</vt:lpstr>
      <vt:lpstr>Tvorba:</vt:lpstr>
      <vt:lpstr>Otázky:</vt:lpstr>
      <vt:lpstr>Použité zdroje: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Kryl</dc:title>
  <dc:creator>Jajinka</dc:creator>
  <cp:lastModifiedBy>Jajinka</cp:lastModifiedBy>
  <cp:revision>34</cp:revision>
  <dcterms:created xsi:type="dcterms:W3CDTF">2012-02-04T18:46:11Z</dcterms:created>
  <dcterms:modified xsi:type="dcterms:W3CDTF">2012-04-09T17:51:24Z</dcterms:modified>
</cp:coreProperties>
</file>